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56" r:id="rId2"/>
    <p:sldId id="260" r:id="rId3"/>
    <p:sldId id="274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FF9900"/>
    <a:srgbClr val="66CCFF"/>
    <a:srgbClr val="99CF15"/>
    <a:srgbClr val="003300"/>
    <a:srgbClr val="00FFFF"/>
    <a:srgbClr val="4A4A4A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164" autoAdjust="0"/>
  </p:normalViewPr>
  <p:slideViewPr>
    <p:cSldViewPr snapToGrid="0">
      <p:cViewPr varScale="1">
        <p:scale>
          <a:sx n="115" d="100"/>
          <a:sy n="115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BAA9-B20F-4344-B92C-DD3D8CAD657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6479-0949-400F-96D9-86310CC1F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5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6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ความท้าทาย </a:t>
            </a:r>
            <a:r>
              <a:rPr lang="en-US" dirty="0"/>
              <a:t>= </a:t>
            </a:r>
            <a:r>
              <a:rPr lang="th-TH" dirty="0"/>
              <a:t>อะไรคือความท้าทายเชิงกลยุทธ์ ,, แล้วกลยุทธ์อะไรที่นำมาปิดความท้าทายนั้นได้</a:t>
            </a:r>
          </a:p>
          <a:p>
            <a:endParaRPr lang="th-T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ความได้เปรียบ </a:t>
            </a:r>
            <a:r>
              <a:rPr lang="en-US" dirty="0"/>
              <a:t>= </a:t>
            </a:r>
            <a:r>
              <a:rPr lang="th-TH" dirty="0"/>
              <a:t>อะไรคือความได้เปรียบเชิงกลยุทธ์ ,, แล้วกลยุทธ์อะไรที่นำมาเสริมความได้เปรียบนั้นได้</a:t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r>
              <a:rPr lang="th-TH" dirty="0"/>
              <a:t>เป็นการวิเคราะห์ส่วนงานทั้งภายในและภายนอก ซึ่งส่วนใหญ่ใช้การวิเคราะห์ </a:t>
            </a:r>
            <a:r>
              <a:rPr lang="en-US" dirty="0"/>
              <a:t>SWOT </a:t>
            </a:r>
            <a:r>
              <a:rPr lang="th-TH" dirty="0"/>
              <a:t>ซึ่งไม่อาจตอบโจทย์ 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เพราะ </a:t>
            </a:r>
            <a:r>
              <a:rPr lang="en-US" dirty="0"/>
              <a:t>SWOT </a:t>
            </a:r>
            <a:r>
              <a:rPr lang="th-TH" dirty="0"/>
              <a:t>คือ การมองภาพรวมโดยรอบ “แต่” ไม่ใช่เชิงกลยุทธ์</a:t>
            </a:r>
          </a:p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องค์กรมีการประเมินผลการดำเนินการหรือไม่ </a:t>
            </a:r>
            <a:br>
              <a:rPr lang="th-TH" dirty="0"/>
            </a:br>
            <a:r>
              <a:rPr lang="th-TH" dirty="0"/>
              <a:t>หากมี ,, ดำเนินการอย่างไร รอให้ครบรอบการประเมินก่อน หรือ รอบให้ครบตามวงจร </a:t>
            </a:r>
            <a:r>
              <a:rPr lang="en-US" dirty="0"/>
              <a:t>PDCA 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ผลที่ได้นำมาปรับปรุงอย่างไร ,, นำเข้าประชุมกับผู้บริหาร เสนอต่อผู้บริหาร แจ้งผู้เกี่ยวข้อง </a:t>
            </a:r>
            <a:r>
              <a:rPr lang="th-TH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th-TH" dirty="0">
                <a:sym typeface="Wingdings" panose="05000000000000000000" pitchFamily="2" charset="2"/>
              </a:rPr>
              <a:t>การปรับปรุงแบบตั้งรับ</a:t>
            </a:r>
            <a:br>
              <a:rPr lang="th-TH" dirty="0">
                <a:sym typeface="Wingdings" panose="05000000000000000000" pitchFamily="2" charset="2"/>
              </a:rPr>
            </a:br>
            <a:r>
              <a:rPr lang="th-TH" dirty="0">
                <a:sym typeface="Wingdings" panose="05000000000000000000" pitchFamily="2" charset="2"/>
              </a:rPr>
              <a:t>สิ่งที่องค์กรควรทำก็การปรับปรุงแบบเชิงรุก คือ ไม่ต้องรอให้ผลมันเกิดขึ้นมา แล้วค่อยมาหาวิธีการปรับปรุง</a:t>
            </a:r>
            <a:br>
              <a:rPr lang="th-TH" dirty="0">
                <a:sym typeface="Wingdings" panose="05000000000000000000" pitchFamily="2" charset="2"/>
              </a:rPr>
            </a:br>
            <a:r>
              <a:rPr lang="th-TH" dirty="0">
                <a:sym typeface="Wingdings" panose="05000000000000000000" pitchFamily="2" charset="2"/>
              </a:rPr>
              <a:t>แต่เป็นการตั้งเป้าหมายเป็นระยะ ๆ เป็นการตั้ง </a:t>
            </a:r>
            <a:r>
              <a:rPr lang="en-US" dirty="0">
                <a:sym typeface="Wingdings" panose="05000000000000000000" pitchFamily="2" charset="2"/>
              </a:rPr>
              <a:t>mile stone </a:t>
            </a:r>
            <a:r>
              <a:rPr lang="th-TH" dirty="0">
                <a:sym typeface="Wingdings" panose="05000000000000000000" pitchFamily="2" charset="2"/>
              </a:rPr>
              <a:t>และมีการติดตาม หากผลการดำเนินงานที่ไม่เป็นไปตามเป้าที่ตั้ง จะปรับปรุงอย่างไร</a:t>
            </a:r>
            <a:br>
              <a:rPr lang="th-TH" dirty="0">
                <a:sym typeface="Wingdings" panose="05000000000000000000" pitchFamily="2" charset="2"/>
              </a:rPr>
            </a:br>
            <a:r>
              <a:rPr lang="th-TH" dirty="0">
                <a:sym typeface="Wingdings" panose="05000000000000000000" pitchFamily="2" charset="2"/>
              </a:rPr>
              <a:t/>
            </a:r>
            <a:br>
              <a:rPr lang="th-TH" dirty="0">
                <a:sym typeface="Wingdings" panose="05000000000000000000" pitchFamily="2" charset="2"/>
              </a:rPr>
            </a:br>
            <a:r>
              <a:rPr lang="th-TH" dirty="0">
                <a:sym typeface="Wingdings" panose="05000000000000000000" pitchFamily="2" charset="2"/>
              </a:rPr>
              <a:t>ตั้งเป้า – เฝ้าดู – ปรับเปลี่ยน  </a:t>
            </a:r>
            <a:r>
              <a:rPr lang="en-US" dirty="0">
                <a:sym typeface="Wingdings" panose="05000000000000000000" pitchFamily="2" charset="2"/>
              </a:rPr>
              <a:t>!!!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6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</a:t>
            </a:r>
            <a:r>
              <a:rPr lang="th-TH" dirty="0"/>
              <a:t>คือ ภาพรวมของส่วนงาน </a:t>
            </a:r>
          </a:p>
          <a:p>
            <a:r>
              <a:rPr lang="th-TH" dirty="0"/>
              <a:t>เป็นสิ่งที่บ่งบอกถึงบริบทที่สำคัญของส่วนงาน</a:t>
            </a:r>
            <a:endParaRPr lang="en-US" dirty="0"/>
          </a:p>
          <a:p>
            <a:endParaRPr lang="th-TH" dirty="0"/>
          </a:p>
          <a:p>
            <a:r>
              <a:rPr lang="th-TH" dirty="0"/>
              <a:t>ประกอบด้วย 2 ส่วนใหญ่ ๆ คือ </a:t>
            </a:r>
            <a:br>
              <a:rPr lang="th-TH" dirty="0"/>
            </a:br>
            <a:r>
              <a:rPr lang="en-US" dirty="0"/>
              <a:t>P1 – </a:t>
            </a:r>
            <a:r>
              <a:rPr lang="th-TH" dirty="0"/>
              <a:t>ลักษณะองค์กร</a:t>
            </a:r>
          </a:p>
          <a:p>
            <a:r>
              <a:rPr lang="en-US" dirty="0"/>
              <a:t>P2 – </a:t>
            </a:r>
            <a:r>
              <a:rPr lang="th-TH" dirty="0"/>
              <a:t>สภาวการณ์องค์กร</a:t>
            </a:r>
          </a:p>
          <a:p>
            <a:endParaRPr lang="th-TH" dirty="0"/>
          </a:p>
          <a:p>
            <a:r>
              <a:rPr lang="th-TH" dirty="0"/>
              <a:t>บริบทเชิงกลยุทธ์ </a:t>
            </a:r>
            <a:r>
              <a:rPr lang="en-US" dirty="0"/>
              <a:t>= </a:t>
            </a:r>
            <a:r>
              <a:rPr lang="th-TH" dirty="0"/>
              <a:t>ความท้าทายและความได้เปรียบเชิงกลยุทธ์ (ที่ทำให้บรรลุวิสัยทัศน์ขององค์กร)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6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ค่านิยม </a:t>
            </a:r>
            <a:r>
              <a:rPr lang="en-US" dirty="0"/>
              <a:t>= </a:t>
            </a:r>
            <a:r>
              <a:rPr lang="th-TH" dirty="0"/>
              <a:t>ความเชื่อของทุกคนที่อยู่ในองค์กร เชื่อเหมือนกัน</a:t>
            </a:r>
            <a:br>
              <a:rPr lang="th-TH" dirty="0"/>
            </a:br>
            <a:r>
              <a:rPr lang="th-TH" dirty="0"/>
              <a:t>และลงมือทำร่วมกัน จนเกิดเป็น “วัฒนธรรมองค์กร”</a:t>
            </a:r>
          </a:p>
          <a:p>
            <a:endParaRPr lang="th-TH" dirty="0"/>
          </a:p>
          <a:p>
            <a:r>
              <a:rPr lang="th-TH" dirty="0"/>
              <a:t>สมรรถนะหลัก </a:t>
            </a:r>
            <a:r>
              <a:rPr lang="en-US" dirty="0"/>
              <a:t>= </a:t>
            </a:r>
            <a:r>
              <a:rPr lang="th-TH" dirty="0"/>
              <a:t>สิ่งที่องค์กรมีความโดดเด่น เก่ง และคนอื่นทำไม่ได้แน่นอน</a:t>
            </a:r>
          </a:p>
          <a:p>
            <a:r>
              <a:rPr lang="th-TH" dirty="0"/>
              <a:t>สมรรถนะนี้จะทำให้การดำเนินภารกิจ/พันธกิจนี้เป็นอย่างไร บรรลุเป้าหมายได้อย่างไร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การแบ่งกลุ่ม</a:t>
            </a:r>
          </a:p>
          <a:p>
            <a:pPr marL="171450" indent="-171450">
              <a:buFontTx/>
              <a:buChar char="-"/>
            </a:pPr>
            <a:r>
              <a:rPr lang="th-TH" dirty="0"/>
              <a:t>แบ่งตามอะไร </a:t>
            </a:r>
            <a:r>
              <a:rPr lang="en-US" dirty="0"/>
              <a:t>= </a:t>
            </a:r>
            <a:r>
              <a:rPr lang="th-TH" dirty="0"/>
              <a:t>อายุ คุณวุฒิการศึกษา ช่วงวัย ฯ</a:t>
            </a:r>
          </a:p>
          <a:p>
            <a:pPr marL="0" indent="0">
              <a:buFontTx/>
              <a:buNone/>
            </a:pPr>
            <a:endParaRPr lang="th-TH" dirty="0"/>
          </a:p>
          <a:p>
            <a:pPr marL="0" indent="0">
              <a:buFontTx/>
              <a:buNone/>
            </a:pPr>
            <a:r>
              <a:rPr lang="th-TH" dirty="0"/>
              <a:t>ความต้องการ/ความคาดหวัง (ของแต่ละกลุ่ม)</a:t>
            </a:r>
          </a:p>
          <a:p>
            <a:pPr marL="171450" indent="-171450">
              <a:buFontTx/>
              <a:buChar char="-"/>
            </a:pPr>
            <a:r>
              <a:rPr lang="th-TH" dirty="0"/>
              <a:t>ต้องเป็นความต้องการที่ตอบสนองได้</a:t>
            </a:r>
          </a:p>
          <a:p>
            <a:pPr marL="171450" indent="-171450">
              <a:buFontTx/>
              <a:buChar char="-"/>
            </a:pPr>
            <a:r>
              <a:rPr lang="th-TH" dirty="0"/>
              <a:t>เราจะตอบสนองความต้องการ/ความคาดหวังได้อย่างไร</a:t>
            </a:r>
          </a:p>
          <a:p>
            <a:pPr marL="0" indent="0">
              <a:buFontTx/>
              <a:buNone/>
            </a:pPr>
            <a:endParaRPr lang="th-TH" dirty="0"/>
          </a:p>
          <a:p>
            <a:pPr marL="0" indent="0">
              <a:buFontTx/>
              <a:buNone/>
            </a:pPr>
            <a:r>
              <a:rPr lang="th-TH" dirty="0"/>
              <a:t>ปัจจัยที่ทำให้เกิดความผูกพัน</a:t>
            </a:r>
          </a:p>
          <a:p>
            <a:pPr marL="171450" indent="-171450">
              <a:buFontTx/>
              <a:buChar char="-"/>
            </a:pPr>
            <a:r>
              <a:rPr lang="th-TH" dirty="0"/>
              <a:t>หาความต้องการที่ทำให้คนในองค์กรตั้งใจทำงาน/ทุ่มเทให้กับองค์กร แล้วเกิดผลลัพธ์ตามเป้าหมายที่ตั้งไว้</a:t>
            </a:r>
          </a:p>
          <a:p>
            <a:pPr marL="0" indent="0">
              <a:buFontTx/>
              <a:buNone/>
            </a:pPr>
            <a:r>
              <a:rPr lang="th-TH" dirty="0"/>
              <a:t>     แล้วดูว่า ปัจจัยอะไรที่ทำให้เกิดความทุ่มเท/ผูกพัน/รักองค์กร (</a:t>
            </a:r>
            <a:r>
              <a:rPr lang="en-US" dirty="0"/>
              <a:t>Engagement Factor</a:t>
            </a:r>
            <a:r>
              <a:rPr lang="th-TH" dirty="0"/>
              <a:t>)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1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สิ่งที่มีอย่างโดดเด่น ทำให้ดำเนินการตามพันธกิจแล้วบรรลุวิสัยทัศน์ได้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รายการที่ต้องปฏิบัติตาม</a:t>
            </a:r>
          </a:p>
          <a:p>
            <a:r>
              <a:rPr lang="th-TH" dirty="0"/>
              <a:t>เฉพาะที่สำคัญ ๆ /ตรงกับบริบทขององค์กร</a:t>
            </a:r>
          </a:p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9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โครงสร้าง</a:t>
            </a:r>
          </a:p>
          <a:p>
            <a:endParaRPr lang="th-TH" dirty="0"/>
          </a:p>
          <a:p>
            <a:r>
              <a:rPr lang="th-TH" dirty="0"/>
              <a:t>การกำกับดูแล</a:t>
            </a:r>
          </a:p>
          <a:p>
            <a:r>
              <a:rPr lang="th-TH" dirty="0"/>
              <a:t>- ผู้บริหาร / คณะกรรมการชุดใดที่กำกับดูแลส่วนงาน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ผู้รับบริการ----ตามบริการที่ได้กำหนดไว้ใน </a:t>
            </a:r>
            <a:r>
              <a:rPr lang="en-US" dirty="0"/>
              <a:t>P1(</a:t>
            </a:r>
            <a:r>
              <a:rPr lang="th-TH" dirty="0"/>
              <a:t>ก) </a:t>
            </a:r>
          </a:p>
          <a:p>
            <a:endParaRPr lang="th-TH" dirty="0"/>
          </a:p>
          <a:p>
            <a:r>
              <a:rPr lang="th-TH" dirty="0"/>
              <a:t>ผู้มีส่วนได้ส่วนเสีย-----ทั้งที่เป็นแบบทางการและไม่เป็นทางการ</a:t>
            </a:r>
          </a:p>
          <a:p>
            <a:pPr marL="171450" indent="-171450">
              <a:buFontTx/>
              <a:buChar char="-"/>
            </a:pPr>
            <a:r>
              <a:rPr lang="th-TH" dirty="0"/>
              <a:t>มีการจัดกลุ่ม </a:t>
            </a:r>
            <a:r>
              <a:rPr lang="en-US" dirty="0"/>
              <a:t>STH. </a:t>
            </a:r>
            <a:r>
              <a:rPr lang="th-TH" dirty="0"/>
              <a:t>อย่างไร</a:t>
            </a:r>
          </a:p>
          <a:p>
            <a:pPr marL="171450" indent="-171450">
              <a:buFontTx/>
              <a:buChar char="-"/>
            </a:pPr>
            <a:r>
              <a:rPr lang="th-TH" dirty="0"/>
              <a:t>ทราบถึงความต้องการ/ความคาดหวังของ </a:t>
            </a:r>
            <a:r>
              <a:rPr lang="en-US" dirty="0"/>
              <a:t>STH. </a:t>
            </a:r>
            <a:r>
              <a:rPr lang="th-TH" dirty="0"/>
              <a:t>ว่าเขาต้องการอะไร คาดหวังอะไรจากบริการของเรา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ผู้ส่งมอบ </a:t>
            </a:r>
            <a:r>
              <a:rPr lang="en-US" dirty="0"/>
              <a:t>= </a:t>
            </a:r>
            <a:r>
              <a:rPr lang="th-TH" dirty="0"/>
              <a:t>ผู้ที่เจรจากันได้ว่าจะสามารถส่งมอบวัตถุดิบ/ผลิตภัณฑ์/สิ่งที่เราต้องการได้</a:t>
            </a:r>
          </a:p>
          <a:p>
            <a:r>
              <a:rPr lang="th-TH" dirty="0"/>
              <a:t>ผู้ที่เราคิดว่า ถ้าเขาไม่ส่งวัตถุดิบ/ผลิตภัณฑ์/สิ่งที่เราต้องการ ,, เราจะทำอะไรไม่ได้เลย เขามีความสำคัญมาก ถ้าไม่มีเขางานเราไม่เดิน</a:t>
            </a:r>
            <a:br>
              <a:rPr lang="th-TH" dirty="0"/>
            </a:br>
            <a:r>
              <a:rPr lang="th-TH" dirty="0"/>
              <a:t>มีเป้าหมายเดียวกัน </a:t>
            </a:r>
            <a:r>
              <a:rPr lang="en-US" dirty="0"/>
              <a:t>win-win </a:t>
            </a:r>
            <a:r>
              <a:rPr lang="th-TH" dirty="0"/>
              <a:t>ทั้งคู่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ซึ่งต้องสัมพันธ์กับบริการที่ได้กำหนดไว้ใน </a:t>
            </a:r>
            <a:r>
              <a:rPr lang="en-US" dirty="0"/>
              <a:t>P1</a:t>
            </a:r>
            <a:r>
              <a:rPr lang="th-TH" dirty="0"/>
              <a:t>(ก)-บริการ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คู่ความร่วมมือ </a:t>
            </a:r>
            <a:r>
              <a:rPr lang="en-US" dirty="0"/>
              <a:t>= </a:t>
            </a:r>
            <a:r>
              <a:rPr lang="th-TH" dirty="0"/>
              <a:t>การให้ความร่วมมือ / ความช่วยเหลือกับเรา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2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37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จอภาพ, นั่ง, สีเข้ม,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A87DE58-35C6-4DD5-AA8C-F54A9FEE2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" b="9937"/>
          <a:stretch/>
        </p:blipFill>
        <p:spPr>
          <a:xfrm>
            <a:off x="0" y="0"/>
            <a:ext cx="1245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9" r:id="rId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33E8362-7188-4CE1-AB74-3D7C640B637F}"/>
              </a:ext>
            </a:extLst>
          </p:cNvPr>
          <p:cNvSpPr txBox="1"/>
          <p:nvPr/>
        </p:nvSpPr>
        <p:spPr>
          <a:xfrm>
            <a:off x="404165" y="101598"/>
            <a:ext cx="7239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13000" dirty="0">
                <a:solidFill>
                  <a:srgbClr val="4A4A4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rganization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7E6B907-3822-4F6E-B4B3-BE4A5A0CA98D}"/>
              </a:ext>
            </a:extLst>
          </p:cNvPr>
          <p:cNvSpPr txBox="1"/>
          <p:nvPr/>
        </p:nvSpPr>
        <p:spPr>
          <a:xfrm>
            <a:off x="480365" y="1516739"/>
            <a:ext cx="411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n-US" sz="13000" dirty="0">
                <a:solidFill>
                  <a:srgbClr val="4A4A4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rofile</a:t>
            </a:r>
          </a:p>
        </p:txBody>
      </p:sp>
      <p:pic>
        <p:nvPicPr>
          <p:cNvPr id="3" name="รูปภาพ 2" descr="รูปภาพประกอบด้วย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318ADDE-024D-4CBC-955C-FB2B83AAA4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43" y="1436913"/>
            <a:ext cx="9706913" cy="56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257250" cy="6284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ข. ความสัมพันธ์ระดับองค์กร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3837213" y="2572894"/>
            <a:ext cx="4517573" cy="17122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(2)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ผู้รับบริการและ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ผู้มีส่วนได้ส่วนเสีย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8354786" y="2874553"/>
            <a:ext cx="4257250" cy="8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ผู้รับบริการ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7BB10C5-EF3D-4DDC-AE0E-11C36E4AF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b="32917"/>
          <a:stretch/>
        </p:blipFill>
        <p:spPr>
          <a:xfrm>
            <a:off x="7277100" y="3940330"/>
            <a:ext cx="5433275" cy="291767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95082C-252E-4C3F-96E0-6200B71AE3A6}"/>
              </a:ext>
            </a:extLst>
          </p:cNvPr>
          <p:cNvSpPr txBox="1">
            <a:spLocks/>
          </p:cNvSpPr>
          <p:nvPr/>
        </p:nvSpPr>
        <p:spPr bwMode="auto">
          <a:xfrm>
            <a:off x="-289875" y="3671003"/>
            <a:ext cx="4257250" cy="26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ผู้มีส่วนได้ส่วนเสีย</a:t>
            </a:r>
            <a:endParaRPr lang="en-US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914400" lvl="1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การจัดกลุ่ม</a:t>
            </a:r>
          </a:p>
          <a:p>
            <a:pPr marL="914400" lvl="1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ความต้องการ</a:t>
            </a:r>
          </a:p>
          <a:p>
            <a:pPr marL="914400" lvl="1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ความคาดหวัง</a:t>
            </a:r>
          </a:p>
        </p:txBody>
      </p:sp>
    </p:spTree>
    <p:extLst>
      <p:ext uri="{BB962C8B-B14F-4D97-AF65-F5344CB8AC3E}">
        <p14:creationId xmlns:p14="http://schemas.microsoft.com/office/powerpoint/2010/main" val="32931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257250" cy="6284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ข. ความสัมพันธ์ระดับองค์กร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3067594" y="2909796"/>
            <a:ext cx="6056812" cy="89471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(3)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ผู้ส่งมอบและคู่ความร่วมมือ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7730308" y="1723075"/>
            <a:ext cx="4461692" cy="89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ผู้ส่งมอบ 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(Supplier)</a:t>
            </a:r>
          </a:p>
        </p:txBody>
      </p:sp>
      <p:pic>
        <p:nvPicPr>
          <p:cNvPr id="2050" name="Picture 2" descr="Business Security Products America - Shake Hand Vector Png Clipart (1503x731), Png Download">
            <a:extLst>
              <a:ext uri="{FF2B5EF4-FFF2-40B4-BE49-F238E27FC236}">
                <a16:creationId xmlns:a16="http://schemas.microsoft.com/office/drawing/2014/main" id="{0C107DD0-B859-4BE0-87A3-AFA47546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22" y="4544254"/>
            <a:ext cx="4086169" cy="19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441A372-21F6-4833-AE56-F559B6D5481B}"/>
              </a:ext>
            </a:extLst>
          </p:cNvPr>
          <p:cNvSpPr txBox="1">
            <a:spLocks/>
          </p:cNvSpPr>
          <p:nvPr/>
        </p:nvSpPr>
        <p:spPr bwMode="auto">
          <a:xfrm>
            <a:off x="271207" y="4544254"/>
            <a:ext cx="6056812" cy="89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คู่ความร่วมมือ 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(Collaborator)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7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11851124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P2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สภาวการณ์ขององค์กร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สภาพแวดล้อม ความท้าทาย ความได้เปรียบเชิงกลยุทธ์   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   และระบบปรับปรุงผลการดำเนินการ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3889245" y="1745828"/>
            <a:ext cx="3520877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สภาพด้านการแข่งขัน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2114081" y="3429000"/>
            <a:ext cx="9757955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(1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)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ลำดับในการแข่งขัน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(2) การเปลี่ยนแปลงความสามารถในการแข่งขัน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(3) ข้อมูลเชิงเปรียบเทียบ</a:t>
            </a:r>
            <a:endParaRPr lang="en-US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รูปภาพประกอบด้วย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FF8FBA1-75C4-4AC7-B684-61930A78D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3246378" y="2374309"/>
            <a:ext cx="5186422" cy="43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11851124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P2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สภาวการณ์ขององค์กร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สภาพแวดล้อม ความท้าทาย ความได้เปรียบเชิงกลยุทธ์   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   และระบบปรับปรุงผลการดำเนินการ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4236304" y="3017879"/>
            <a:ext cx="3719391" cy="8222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sz="5000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ข. บริบทเชิงกลยุทธ์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6547815" y="1859687"/>
            <a:ext cx="3108038" cy="82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ความท้าทาย</a:t>
            </a:r>
          </a:p>
        </p:txBody>
      </p:sp>
      <p:pic>
        <p:nvPicPr>
          <p:cNvPr id="5" name="รูปภาพ 4" descr="รูปภาพประกอบด้วย นาฬิก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ECF465A-4B1A-47D6-AADF-E7994F226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14194" r="14343" b="21143"/>
          <a:stretch/>
        </p:blipFill>
        <p:spPr>
          <a:xfrm>
            <a:off x="8106124" y="3169619"/>
            <a:ext cx="3499810" cy="344052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414279-6B35-41D4-A703-FB9311167935}"/>
              </a:ext>
            </a:extLst>
          </p:cNvPr>
          <p:cNvSpPr txBox="1">
            <a:spLocks/>
          </p:cNvSpPr>
          <p:nvPr/>
        </p:nvSpPr>
        <p:spPr bwMode="auto">
          <a:xfrm>
            <a:off x="564190" y="4726413"/>
            <a:ext cx="3499810" cy="82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ความได้เปรียบ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CDEA39-42CB-46BA-A236-E227FA1949C4}"/>
              </a:ext>
            </a:extLst>
          </p:cNvPr>
          <p:cNvSpPr txBox="1">
            <a:spLocks/>
          </p:cNvSpPr>
          <p:nvPr/>
        </p:nvSpPr>
        <p:spPr bwMode="auto">
          <a:xfrm>
            <a:off x="9083963" y="1837398"/>
            <a:ext cx="3108037" cy="82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(เชิงกลยุทธ์)</a:t>
            </a:r>
            <a:endParaRPr lang="en-US" sz="5000" dirty="0">
              <a:solidFill>
                <a:srgbClr val="FFFF00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rgbClr val="FF0000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0442B4-820C-4EE9-86AC-DEDD4B6AE9EB}"/>
              </a:ext>
            </a:extLst>
          </p:cNvPr>
          <p:cNvSpPr txBox="1">
            <a:spLocks/>
          </p:cNvSpPr>
          <p:nvPr/>
        </p:nvSpPr>
        <p:spPr bwMode="auto">
          <a:xfrm>
            <a:off x="3496355" y="4735011"/>
            <a:ext cx="3108037" cy="82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(เชิงกลยุทธ์)</a:t>
            </a:r>
            <a:endParaRPr lang="en-US" sz="5000" dirty="0">
              <a:solidFill>
                <a:srgbClr val="FFFF00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rgbClr val="FFFF00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03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11851124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P2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สภาวการณ์ขององค์กร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สภาพแวดล้อม ความท้าทาย ความได้เปรียบเชิงกลยุทธ์   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   และระบบปรับปรุงผลการดำเนินการ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3281938" y="3370780"/>
            <a:ext cx="6852662" cy="8603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sz="5000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ค. ระบบการปรับปรุงผลการดำเนินการ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5548023" y="5006026"/>
            <a:ext cx="6144170" cy="86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การปรับปรุงผลการดำเนินการ</a:t>
            </a:r>
          </a:p>
        </p:txBody>
      </p:sp>
      <p:pic>
        <p:nvPicPr>
          <p:cNvPr id="4" name="รูปภาพ 3" descr="รูปภาพประกอบด้วย ห้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940CBEF-766E-4534-B005-133A379667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991A9"/>
              </a:clrFrom>
              <a:clrTo>
                <a:srgbClr val="D991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7" y="2342490"/>
            <a:ext cx="4310764" cy="42676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516367-F621-40C2-A80B-2BEF2AC14107}"/>
              </a:ext>
            </a:extLst>
          </p:cNvPr>
          <p:cNvSpPr txBox="1">
            <a:spLocks/>
          </p:cNvSpPr>
          <p:nvPr/>
        </p:nvSpPr>
        <p:spPr bwMode="auto">
          <a:xfrm>
            <a:off x="2093623" y="2001684"/>
            <a:ext cx="6144170" cy="86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การประเมินผลการดำเนินการ</a:t>
            </a:r>
            <a:endParaRPr lang="en-US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06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กลุ่ม 50">
            <a:extLst>
              <a:ext uri="{FF2B5EF4-FFF2-40B4-BE49-F238E27FC236}">
                <a16:creationId xmlns:a16="http://schemas.microsoft.com/office/drawing/2014/main" id="{2E20DCF3-6AC1-477B-A9FC-7463A5B05AEF}"/>
              </a:ext>
            </a:extLst>
          </p:cNvPr>
          <p:cNvGrpSpPr/>
          <p:nvPr/>
        </p:nvGrpSpPr>
        <p:grpSpPr>
          <a:xfrm>
            <a:off x="233628" y="198357"/>
            <a:ext cx="11704139" cy="1399629"/>
            <a:chOff x="233628" y="198357"/>
            <a:chExt cx="11704139" cy="1399629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2F996EA-1CE0-48AF-AA1F-65CA151559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3628" y="366405"/>
              <a:ext cx="3658522" cy="860341"/>
            </a:xfrm>
            <a:prstGeom prst="round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ตัวตนของเราเป็นอย่างไร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E3DB1075-40CA-4C6E-8943-298C9B7F9D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54130" y="555201"/>
              <a:ext cx="1013764" cy="593839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บริการ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3C6F557B-2D6C-499C-A5F5-B294D07EC3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1187" y="198357"/>
              <a:ext cx="2635719" cy="1399629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วิสัยทัศน์ พันธกิจ</a:t>
              </a:r>
            </a:p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ค่านิยม </a:t>
              </a:r>
            </a:p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สมรรถนะหลัก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E3650DB2-A890-4CA4-958B-C55D7671CAC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30199" y="202738"/>
              <a:ext cx="1347137" cy="593839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บุคลากร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91FFD96D-F7EF-4FC8-920C-799C4B4567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590629" y="202737"/>
              <a:ext cx="1347138" cy="593839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สินทรัพย์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247CB3C7-D7A9-4A95-A51F-FD6859DEE7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16192" y="951180"/>
              <a:ext cx="2921575" cy="593840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กฎ ระเบียบ ข้อบังคับ</a:t>
              </a:r>
            </a:p>
          </p:txBody>
        </p:sp>
        <p:sp>
          <p:nvSpPr>
            <p:cNvPr id="42" name="ลูกศร: ขวา 41">
              <a:extLst>
                <a:ext uri="{FF2B5EF4-FFF2-40B4-BE49-F238E27FC236}">
                  <a16:creationId xmlns:a16="http://schemas.microsoft.com/office/drawing/2014/main" id="{F44F7442-09B0-4E44-923C-8A06D18D0FDF}"/>
                </a:ext>
              </a:extLst>
            </p:cNvPr>
            <p:cNvSpPr/>
            <p:nvPr/>
          </p:nvSpPr>
          <p:spPr>
            <a:xfrm>
              <a:off x="4029075" y="598936"/>
              <a:ext cx="798012" cy="395277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id="{0FB7BA44-E684-4F1E-AB41-74A837BF16FE}"/>
              </a:ext>
            </a:extLst>
          </p:cNvPr>
          <p:cNvGrpSpPr/>
          <p:nvPr/>
        </p:nvGrpSpPr>
        <p:grpSpPr>
          <a:xfrm>
            <a:off x="233628" y="1871200"/>
            <a:ext cx="11172327" cy="1032025"/>
            <a:chOff x="233628" y="1871200"/>
            <a:chExt cx="11172327" cy="1032025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32DE051-005E-4F97-84B1-83C2B951EA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3628" y="1948126"/>
              <a:ext cx="3658522" cy="850839"/>
            </a:xfrm>
            <a:prstGeom prst="round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มีใครเกี่ยวข้องกับเราบ้าง</a:t>
              </a: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FE2E5A40-5D23-41F1-AF32-C386C9D7D1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81312" y="1900503"/>
              <a:ext cx="1785287" cy="99388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โครงสร้างองค์กร</a:t>
              </a:r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DE8B53D8-9084-406B-BFEB-61903D1C52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3098" y="1909336"/>
              <a:ext cx="2501071" cy="99388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ผู้รับบริการ  </a:t>
              </a:r>
            </a:p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ผู้มีส่วนได้ส่วนเสีย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1F270454-DED4-4136-A311-01A791ABA5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20668" y="1871200"/>
              <a:ext cx="1785287" cy="99388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ผู้ส่งมอบ</a:t>
              </a:r>
            </a:p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คู่ความร่วมมือ</a:t>
              </a:r>
            </a:p>
          </p:txBody>
        </p:sp>
        <p:sp>
          <p:nvSpPr>
            <p:cNvPr id="44" name="ลูกศร: ขวา 43">
              <a:extLst>
                <a:ext uri="{FF2B5EF4-FFF2-40B4-BE49-F238E27FC236}">
                  <a16:creationId xmlns:a16="http://schemas.microsoft.com/office/drawing/2014/main" id="{4A33611B-B2C5-43CF-8964-4AD9AE7E6D32}"/>
                </a:ext>
              </a:extLst>
            </p:cNvPr>
            <p:cNvSpPr/>
            <p:nvPr/>
          </p:nvSpPr>
          <p:spPr>
            <a:xfrm>
              <a:off x="4068649" y="2199808"/>
              <a:ext cx="798012" cy="395277"/>
            </a:xfrm>
            <a:prstGeom prst="rightArrow">
              <a:avLst/>
            </a:prstGeom>
            <a:solidFill>
              <a:srgbClr val="99C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5B98FA94-EA29-461B-9534-DD3E54E68B92}"/>
              </a:ext>
            </a:extLst>
          </p:cNvPr>
          <p:cNvGrpSpPr/>
          <p:nvPr/>
        </p:nvGrpSpPr>
        <p:grpSpPr>
          <a:xfrm>
            <a:off x="227232" y="3214245"/>
            <a:ext cx="11517671" cy="1552890"/>
            <a:chOff x="227232" y="3214245"/>
            <a:chExt cx="11517671" cy="1552890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BBACBB6-4E88-4323-8847-70C284F5B9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7232" y="3214245"/>
              <a:ext cx="5097243" cy="850840"/>
            </a:xfrm>
            <a:prstGeom prst="round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เราจะพัฒนาตนเองโดยเทียบกับใคร</a:t>
              </a: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1EE8F27F-767E-4E5E-ACAF-F04E972553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77608" y="3258708"/>
              <a:ext cx="2501070" cy="666750"/>
            </a:xfrm>
            <a:prstGeom prst="round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ลำดับในการแข่งขัน</a:t>
              </a: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08B9B7E9-F3AD-496D-9833-553005E80E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77608" y="4100385"/>
              <a:ext cx="5467295" cy="666750"/>
            </a:xfrm>
            <a:prstGeom prst="round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การเปลี่ยนแปลงความสามารถในการแข่งขัน</a:t>
              </a: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988C10AD-CB8C-4C65-BB14-EF5F48FB90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26444" y="3225546"/>
              <a:ext cx="2501070" cy="666750"/>
            </a:xfrm>
            <a:prstGeom prst="round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ข้อมูลเชิงเปรียบเทียบ</a:t>
              </a:r>
            </a:p>
          </p:txBody>
        </p:sp>
        <p:sp>
          <p:nvSpPr>
            <p:cNvPr id="46" name="ลูกศร: ขวา 45">
              <a:extLst>
                <a:ext uri="{FF2B5EF4-FFF2-40B4-BE49-F238E27FC236}">
                  <a16:creationId xmlns:a16="http://schemas.microsoft.com/office/drawing/2014/main" id="{D6AD36C8-07D1-47FF-B648-36D8804EA8EC}"/>
                </a:ext>
              </a:extLst>
            </p:cNvPr>
            <p:cNvSpPr/>
            <p:nvPr/>
          </p:nvSpPr>
          <p:spPr>
            <a:xfrm>
              <a:off x="5461012" y="3410681"/>
              <a:ext cx="798012" cy="395277"/>
            </a:xfrm>
            <a:prstGeom prst="rightArrow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กลุ่ม 53">
            <a:extLst>
              <a:ext uri="{FF2B5EF4-FFF2-40B4-BE49-F238E27FC236}">
                <a16:creationId xmlns:a16="http://schemas.microsoft.com/office/drawing/2014/main" id="{E5BE48A4-CABC-4A11-9548-40696DC4A213}"/>
              </a:ext>
            </a:extLst>
          </p:cNvPr>
          <p:cNvGrpSpPr/>
          <p:nvPr/>
        </p:nvGrpSpPr>
        <p:grpSpPr>
          <a:xfrm>
            <a:off x="318728" y="4675090"/>
            <a:ext cx="11426175" cy="973564"/>
            <a:chOff x="318728" y="4675090"/>
            <a:chExt cx="11426175" cy="973564"/>
          </a:xfrm>
          <a:solidFill>
            <a:srgbClr val="FF66FF"/>
          </a:solidFill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F68086B-5204-4DF5-BCD4-F647C8C9DB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728" y="4675090"/>
              <a:ext cx="4344323" cy="850840"/>
            </a:xfrm>
            <a:prstGeom prst="round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เรามีจุดแข็ง จุดอ่อน อะไรบ้าง</a:t>
              </a: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629298F3-9ECA-4E7F-87F6-3BE78968A9B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9874" y="4981904"/>
              <a:ext cx="4755029" cy="666750"/>
            </a:xfrm>
            <a:prstGeom prst="roundRect">
              <a:avLst/>
            </a:prstGeom>
            <a:noFill/>
            <a:ln w="28575">
              <a:solidFill>
                <a:srgbClr val="FFCCFF"/>
              </a:solidFill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ความท้าทายและความได้เปรียบเชิงกลยุทธ์</a:t>
              </a:r>
            </a:p>
          </p:txBody>
        </p:sp>
        <p:sp>
          <p:nvSpPr>
            <p:cNvPr id="48" name="ลูกศร: ขวา 47">
              <a:extLst>
                <a:ext uri="{FF2B5EF4-FFF2-40B4-BE49-F238E27FC236}">
                  <a16:creationId xmlns:a16="http://schemas.microsoft.com/office/drawing/2014/main" id="{F0877F74-41F1-4C1D-9DC4-2C8C108957F3}"/>
                </a:ext>
              </a:extLst>
            </p:cNvPr>
            <p:cNvSpPr/>
            <p:nvPr/>
          </p:nvSpPr>
          <p:spPr>
            <a:xfrm>
              <a:off x="4944605" y="4981904"/>
              <a:ext cx="1812469" cy="395277"/>
            </a:xfrm>
            <a:prstGeom prst="right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กลุ่ม 54">
            <a:extLst>
              <a:ext uri="{FF2B5EF4-FFF2-40B4-BE49-F238E27FC236}">
                <a16:creationId xmlns:a16="http://schemas.microsoft.com/office/drawing/2014/main" id="{B9163B09-E837-4270-9F0D-09EF196DB809}"/>
              </a:ext>
            </a:extLst>
          </p:cNvPr>
          <p:cNvGrpSpPr/>
          <p:nvPr/>
        </p:nvGrpSpPr>
        <p:grpSpPr>
          <a:xfrm>
            <a:off x="318728" y="5805551"/>
            <a:ext cx="11873272" cy="759015"/>
            <a:chOff x="318728" y="5805551"/>
            <a:chExt cx="11873272" cy="759015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EFFF952B-0B3F-40BB-A6DF-7AE2423895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728" y="5805551"/>
              <a:ext cx="5239672" cy="753118"/>
            </a:xfrm>
            <a:prstGeom prst="round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dirty="0">
                  <a:solidFill>
                    <a:sysClr val="windowText" lastClr="000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เรามีการปรับปรุงการทำงานอย่างไร</a:t>
              </a: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38FDBE3B-E0CE-4748-A38A-AB033B1FEE2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36971" y="5897816"/>
              <a:ext cx="4755029" cy="666750"/>
            </a:xfrm>
            <a:prstGeom prst="round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Clr>
                  <a:srgbClr val="FF0000"/>
                </a:buClr>
                <a:buSzPct val="80000"/>
                <a:buNone/>
              </a:pPr>
              <a:r>
                <a:rPr lang="th-TH" sz="3000" dirty="0">
                  <a:solidFill>
                    <a:schemeClr val="bg1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ระบบการปรับปรุงผลการดำเนินงาน</a:t>
              </a:r>
            </a:p>
          </p:txBody>
        </p:sp>
        <p:sp>
          <p:nvSpPr>
            <p:cNvPr id="50" name="ลูกศร: ขวา 49">
              <a:extLst>
                <a:ext uri="{FF2B5EF4-FFF2-40B4-BE49-F238E27FC236}">
                  <a16:creationId xmlns:a16="http://schemas.microsoft.com/office/drawing/2014/main" id="{573902E6-F974-41D5-B33D-A2AF1402A211}"/>
                </a:ext>
              </a:extLst>
            </p:cNvPr>
            <p:cNvSpPr/>
            <p:nvPr/>
          </p:nvSpPr>
          <p:spPr>
            <a:xfrm>
              <a:off x="5708573" y="5984471"/>
              <a:ext cx="1604973" cy="395277"/>
            </a:xfrm>
            <a:prstGeom prst="rightArrow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3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33E8362-7188-4CE1-AB74-3D7C640B637F}"/>
              </a:ext>
            </a:extLst>
          </p:cNvPr>
          <p:cNvSpPr txBox="1"/>
          <p:nvPr/>
        </p:nvSpPr>
        <p:spPr>
          <a:xfrm>
            <a:off x="1057307" y="4847769"/>
            <a:ext cx="104118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1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rganization </a:t>
            </a:r>
            <a:r>
              <a:rPr lang="en-US" sz="13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n-US" sz="1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rofile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9341ACF-67AC-4D79-B0EE-13F2A6A6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82" y="-404103"/>
            <a:ext cx="8668156" cy="56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713BAD66-4191-4E55-ACA7-445766C9C7DD}"/>
              </a:ext>
            </a:extLst>
          </p:cNvPr>
          <p:cNvGrpSpPr/>
          <p:nvPr/>
        </p:nvGrpSpPr>
        <p:grpSpPr>
          <a:xfrm>
            <a:off x="5683975" y="1894639"/>
            <a:ext cx="2877662" cy="2261006"/>
            <a:chOff x="5683975" y="1894639"/>
            <a:chExt cx="2877662" cy="2261006"/>
          </a:xfrm>
        </p:grpSpPr>
        <p:grpSp>
          <p:nvGrpSpPr>
            <p:cNvPr id="38" name="กลุ่ม 37">
              <a:extLst>
                <a:ext uri="{FF2B5EF4-FFF2-40B4-BE49-F238E27FC236}">
                  <a16:creationId xmlns:a16="http://schemas.microsoft.com/office/drawing/2014/main" id="{8EE3089B-A269-48A0-847A-58CF54DFC35A}"/>
                </a:ext>
              </a:extLst>
            </p:cNvPr>
            <p:cNvGrpSpPr/>
            <p:nvPr/>
          </p:nvGrpSpPr>
          <p:grpSpPr>
            <a:xfrm>
              <a:off x="5683975" y="1937333"/>
              <a:ext cx="2877662" cy="2062269"/>
              <a:chOff x="4334665" y="1477474"/>
              <a:chExt cx="2877662" cy="2062269"/>
            </a:xfrm>
          </p:grpSpPr>
          <p:cxnSp>
            <p:nvCxnSpPr>
              <p:cNvPr id="35" name="ตัวเชื่อมต่อตรง 34">
                <a:extLst>
                  <a:ext uri="{FF2B5EF4-FFF2-40B4-BE49-F238E27FC236}">
                    <a16:creationId xmlns:a16="http://schemas.microsoft.com/office/drawing/2014/main" id="{5F606A7B-5D21-4684-84F1-EE7EB5E139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34665" y="1477474"/>
                <a:ext cx="827172" cy="832081"/>
              </a:xfrm>
              <a:prstGeom prst="line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ตัวเชื่อมต่อตรง 36">
                <a:extLst>
                  <a:ext uri="{FF2B5EF4-FFF2-40B4-BE49-F238E27FC236}">
                    <a16:creationId xmlns:a16="http://schemas.microsoft.com/office/drawing/2014/main" id="{71220618-6A0C-4CE7-866D-BDEBF4A6DBD1}"/>
                  </a:ext>
                </a:extLst>
              </p:cNvPr>
              <p:cNvCxnSpPr/>
              <p:nvPr/>
            </p:nvCxnSpPr>
            <p:spPr>
              <a:xfrm>
                <a:off x="5224997" y="1552413"/>
                <a:ext cx="1987330" cy="1987330"/>
              </a:xfrm>
              <a:prstGeom prst="line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C84FAB9D-D3FB-414F-AACA-9BC555FB200B}"/>
                </a:ext>
              </a:extLst>
            </p:cNvPr>
            <p:cNvSpPr txBox="1"/>
            <p:nvPr/>
          </p:nvSpPr>
          <p:spPr>
            <a:xfrm rot="2709202">
              <a:off x="6740482" y="2748143"/>
              <a:ext cx="2261006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FF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ลำดับในการแข่งขัน</a:t>
              </a:r>
              <a:endParaRPr lang="en-US" sz="3000" b="1" dirty="0">
                <a:solidFill>
                  <a:srgbClr val="00FFFF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2A51BE69-F63B-48B7-B564-22B8746947BE}"/>
              </a:ext>
            </a:extLst>
          </p:cNvPr>
          <p:cNvSpPr txBox="1"/>
          <p:nvPr/>
        </p:nvSpPr>
        <p:spPr>
          <a:xfrm>
            <a:off x="1492093" y="960952"/>
            <a:ext cx="1454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วิสัยทัศน์ 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พันธกิจ 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จุดประสงค์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BC454499-EBA2-43A3-B555-54C523BA92A0}"/>
              </a:ext>
            </a:extLst>
          </p:cNvPr>
          <p:cNvSpPr txBox="1"/>
          <p:nvPr/>
        </p:nvSpPr>
        <p:spPr>
          <a:xfrm>
            <a:off x="5934137" y="153958"/>
            <a:ext cx="2160589" cy="553998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P1: </a:t>
            </a:r>
            <a:r>
              <a:rPr lang="th-TH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ลักษณะองค์กร</a:t>
            </a:r>
            <a:endParaRPr lang="en-US" sz="30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982D68F-C897-4692-A2E7-85F405EDFE05}"/>
              </a:ext>
            </a:extLst>
          </p:cNvPr>
          <p:cNvSpPr txBox="1"/>
          <p:nvPr/>
        </p:nvSpPr>
        <p:spPr>
          <a:xfrm>
            <a:off x="8678200" y="142328"/>
            <a:ext cx="2580443" cy="5539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th-TH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3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สภาวการณ์องค์กร</a:t>
            </a:r>
            <a:endParaRPr lang="en-US" sz="30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D540E5E-9009-49A2-A3A2-593AE7E0E83C}"/>
              </a:ext>
            </a:extLst>
          </p:cNvPr>
          <p:cNvSpPr txBox="1"/>
          <p:nvPr/>
        </p:nvSpPr>
        <p:spPr>
          <a:xfrm>
            <a:off x="5934136" y="644850"/>
            <a:ext cx="2744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86ED4E3-CDEA-42F3-AEA5-59F2014E5255}"/>
              </a:ext>
            </a:extLst>
          </p:cNvPr>
          <p:cNvSpPr txBox="1"/>
          <p:nvPr/>
        </p:nvSpPr>
        <p:spPr>
          <a:xfrm>
            <a:off x="8718552" y="998945"/>
            <a:ext cx="22107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บริบทเชิงกลยุทธ์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AD7F102-8368-45D6-B352-1A1EAD43B228}"/>
              </a:ext>
            </a:extLst>
          </p:cNvPr>
          <p:cNvSpPr txBox="1"/>
          <p:nvPr/>
        </p:nvSpPr>
        <p:spPr>
          <a:xfrm>
            <a:off x="4395255" y="2828183"/>
            <a:ext cx="118512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บุคลากร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4DCC7D2-8030-4DD6-A723-29A6CC12906F}"/>
              </a:ext>
            </a:extLst>
          </p:cNvPr>
          <p:cNvSpPr txBox="1"/>
          <p:nvPr/>
        </p:nvSpPr>
        <p:spPr>
          <a:xfrm>
            <a:off x="3452826" y="3849347"/>
            <a:ext cx="118512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52316578-CCB3-4902-8ABD-498A3660DC03}"/>
              </a:ext>
            </a:extLst>
          </p:cNvPr>
          <p:cNvSpPr txBox="1"/>
          <p:nvPr/>
        </p:nvSpPr>
        <p:spPr>
          <a:xfrm>
            <a:off x="5122648" y="3837567"/>
            <a:ext cx="2483379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 ระเบียบ ข้อบังคับ</a:t>
            </a:r>
            <a:endParaRPr lang="en-US" sz="3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EED3A24-2CF5-424E-9702-C26616503170}"/>
              </a:ext>
            </a:extLst>
          </p:cNvPr>
          <p:cNvGrpSpPr/>
          <p:nvPr/>
        </p:nvGrpSpPr>
        <p:grpSpPr>
          <a:xfrm>
            <a:off x="2321567" y="2398679"/>
            <a:ext cx="6691090" cy="4192548"/>
            <a:chOff x="2321567" y="2398679"/>
            <a:chExt cx="6691090" cy="4192548"/>
          </a:xfrm>
          <a:solidFill>
            <a:srgbClr val="FF66FF"/>
          </a:solidFill>
        </p:grpSpPr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0814585-C1E2-4A0E-A3BD-2B0BDB06F07D}"/>
                </a:ext>
              </a:extLst>
            </p:cNvPr>
            <p:cNvGrpSpPr/>
            <p:nvPr/>
          </p:nvGrpSpPr>
          <p:grpSpPr>
            <a:xfrm>
              <a:off x="2880852" y="2398679"/>
              <a:ext cx="6131805" cy="4192548"/>
              <a:chOff x="2088723" y="2288518"/>
              <a:chExt cx="7008914" cy="4263190"/>
            </a:xfrm>
            <a:grpFill/>
          </p:grpSpPr>
          <p:sp>
            <p:nvSpPr>
              <p:cNvPr id="22" name="รูปตัวแอล 21">
                <a:extLst>
                  <a:ext uri="{FF2B5EF4-FFF2-40B4-BE49-F238E27FC236}">
                    <a16:creationId xmlns:a16="http://schemas.microsoft.com/office/drawing/2014/main" id="{AD284219-5A19-4875-8DCD-88D266A1D9F5}"/>
                  </a:ext>
                </a:extLst>
              </p:cNvPr>
              <p:cNvSpPr/>
              <p:nvPr/>
            </p:nvSpPr>
            <p:spPr>
              <a:xfrm>
                <a:off x="2088723" y="4275963"/>
                <a:ext cx="7008914" cy="2275745"/>
              </a:xfrm>
              <a:prstGeom prst="corner">
                <a:avLst>
                  <a:gd name="adj1" fmla="val 4551"/>
                  <a:gd name="adj2" fmla="val 7086"/>
                </a:avLst>
              </a:prstGeom>
              <a:solidFill>
                <a:srgbClr val="003300"/>
              </a:solidFill>
              <a:ln>
                <a:solidFill>
                  <a:srgbClr val="99CF1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รูปตัวแอล 22">
                <a:extLst>
                  <a:ext uri="{FF2B5EF4-FFF2-40B4-BE49-F238E27FC236}">
                    <a16:creationId xmlns:a16="http://schemas.microsoft.com/office/drawing/2014/main" id="{7F0277DD-C233-4704-A9EF-958F0FFFAFD0}"/>
                  </a:ext>
                </a:extLst>
              </p:cNvPr>
              <p:cNvSpPr/>
              <p:nvPr/>
            </p:nvSpPr>
            <p:spPr>
              <a:xfrm rot="8115393">
                <a:off x="2248012" y="2288518"/>
                <a:ext cx="3979010" cy="2794398"/>
              </a:xfrm>
              <a:prstGeom prst="corner">
                <a:avLst>
                  <a:gd name="adj1" fmla="val 4377"/>
                  <a:gd name="adj2" fmla="val 4311"/>
                </a:avLst>
              </a:prstGeom>
              <a:solidFill>
                <a:srgbClr val="003300"/>
              </a:solidFill>
              <a:ln>
                <a:solidFill>
                  <a:srgbClr val="99CF1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D4875EC2-FD9B-4D12-94C0-DC41CFB7BAA2}"/>
                </a:ext>
              </a:extLst>
            </p:cNvPr>
            <p:cNvSpPr txBox="1"/>
            <p:nvPr/>
          </p:nvSpPr>
          <p:spPr>
            <a:xfrm rot="18955279">
              <a:off x="2321567" y="2485385"/>
              <a:ext cx="2483379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โครงสร้างองค์กร</a:t>
              </a:r>
              <a:endParaRPr lang="en-US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4849D35-9DA4-4DBF-9777-30D9D719093F}"/>
              </a:ext>
            </a:extLst>
          </p:cNvPr>
          <p:cNvSpPr txBox="1"/>
          <p:nvPr/>
        </p:nvSpPr>
        <p:spPr>
          <a:xfrm>
            <a:off x="5934137" y="1014672"/>
            <a:ext cx="2744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ความสัมพันธ์ระดับองค์กร</a:t>
            </a:r>
            <a:endParaRPr lang="en-US" sz="25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E85A690-241A-4737-9EF1-A371AAFC592A}"/>
              </a:ext>
            </a:extLst>
          </p:cNvPr>
          <p:cNvSpPr txBox="1"/>
          <p:nvPr/>
        </p:nvSpPr>
        <p:spPr>
          <a:xfrm>
            <a:off x="8718552" y="1336609"/>
            <a:ext cx="34920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ระบบการปรับปรุงผลการดำเนินการ</a:t>
            </a:r>
            <a:endParaRPr lang="en-US" sz="25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C6F130CA-FDE2-417F-B694-36551E57E72D}"/>
              </a:ext>
            </a:extLst>
          </p:cNvPr>
          <p:cNvGrpSpPr/>
          <p:nvPr/>
        </p:nvGrpSpPr>
        <p:grpSpPr>
          <a:xfrm>
            <a:off x="3035620" y="2531382"/>
            <a:ext cx="5977037" cy="3952288"/>
            <a:chOff x="2100699" y="1456281"/>
            <a:chExt cx="6897188" cy="4560733"/>
          </a:xfrm>
        </p:grpSpPr>
        <p:sp>
          <p:nvSpPr>
            <p:cNvPr id="6" name="รูปตัวแอล 5">
              <a:extLst>
                <a:ext uri="{FF2B5EF4-FFF2-40B4-BE49-F238E27FC236}">
                  <a16:creationId xmlns:a16="http://schemas.microsoft.com/office/drawing/2014/main" id="{D283A341-F298-45E6-A72F-E474C6D3DA17}"/>
                </a:ext>
              </a:extLst>
            </p:cNvPr>
            <p:cNvSpPr/>
            <p:nvPr/>
          </p:nvSpPr>
          <p:spPr>
            <a:xfrm>
              <a:off x="2100699" y="3047390"/>
              <a:ext cx="6897188" cy="2969624"/>
            </a:xfrm>
            <a:prstGeom prst="corner">
              <a:avLst>
                <a:gd name="adj1" fmla="val 15193"/>
                <a:gd name="adj2" fmla="val 15937"/>
              </a:avLst>
            </a:prstGeom>
            <a:solidFill>
              <a:srgbClr val="99CF15"/>
            </a:solidFill>
            <a:ln>
              <a:solidFill>
                <a:srgbClr val="99CF1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รูปตัวแอล 9">
              <a:extLst>
                <a:ext uri="{FF2B5EF4-FFF2-40B4-BE49-F238E27FC236}">
                  <a16:creationId xmlns:a16="http://schemas.microsoft.com/office/drawing/2014/main" id="{128ED1EE-2978-42EE-A73C-DE73D6F53DD4}"/>
                </a:ext>
              </a:extLst>
            </p:cNvPr>
            <p:cNvSpPr/>
            <p:nvPr/>
          </p:nvSpPr>
          <p:spPr>
            <a:xfrm rot="8115393">
              <a:off x="2152167" y="1456281"/>
              <a:ext cx="3889251" cy="3039706"/>
            </a:xfrm>
            <a:prstGeom prst="corner">
              <a:avLst>
                <a:gd name="adj1" fmla="val 16933"/>
                <a:gd name="adj2" fmla="val 16219"/>
              </a:avLst>
            </a:prstGeom>
            <a:solidFill>
              <a:srgbClr val="99CF15"/>
            </a:solidFill>
            <a:ln>
              <a:solidFill>
                <a:srgbClr val="99CF1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วงรี 45">
            <a:extLst>
              <a:ext uri="{FF2B5EF4-FFF2-40B4-BE49-F238E27FC236}">
                <a16:creationId xmlns:a16="http://schemas.microsoft.com/office/drawing/2014/main" id="{88FCA216-BE29-4E09-B955-39DEFAB9EA06}"/>
              </a:ext>
            </a:extLst>
          </p:cNvPr>
          <p:cNvSpPr/>
          <p:nvPr/>
        </p:nvSpPr>
        <p:spPr>
          <a:xfrm>
            <a:off x="4349018" y="4697856"/>
            <a:ext cx="1306224" cy="1306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</a:t>
            </a:r>
            <a:endParaRPr lang="en-US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6B3F7A8-5903-46E7-8BD1-24025278186E}"/>
              </a:ext>
            </a:extLst>
          </p:cNvPr>
          <p:cNvSpPr txBox="1"/>
          <p:nvPr/>
        </p:nvSpPr>
        <p:spPr>
          <a:xfrm>
            <a:off x="5574652" y="4515024"/>
            <a:ext cx="3863942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ระบบการปรับปรุงผลการดำเนินการ</a:t>
            </a:r>
            <a:endParaRPr lang="en-US" sz="30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26BE166-022C-4CEC-8471-8CC13B8A277D}"/>
              </a:ext>
            </a:extLst>
          </p:cNvPr>
          <p:cNvGrpSpPr/>
          <p:nvPr/>
        </p:nvGrpSpPr>
        <p:grpSpPr>
          <a:xfrm>
            <a:off x="6964222" y="953882"/>
            <a:ext cx="2699932" cy="4760521"/>
            <a:chOff x="6964222" y="953882"/>
            <a:chExt cx="2699932" cy="4760521"/>
          </a:xfrm>
        </p:grpSpPr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06FB60F8-F425-43A8-A2FA-350DB2867394}"/>
                </a:ext>
              </a:extLst>
            </p:cNvPr>
            <p:cNvGrpSpPr/>
            <p:nvPr/>
          </p:nvGrpSpPr>
          <p:grpSpPr>
            <a:xfrm>
              <a:off x="6964222" y="1740395"/>
              <a:ext cx="2607529" cy="2062268"/>
              <a:chOff x="4604798" y="1477475"/>
              <a:chExt cx="2607529" cy="2062268"/>
            </a:xfrm>
          </p:grpSpPr>
          <p:cxnSp>
            <p:nvCxnSpPr>
              <p:cNvPr id="43" name="ตัวเชื่อมต่อตรง 42">
                <a:extLst>
                  <a:ext uri="{FF2B5EF4-FFF2-40B4-BE49-F238E27FC236}">
                    <a16:creationId xmlns:a16="http://schemas.microsoft.com/office/drawing/2014/main" id="{A3503FB0-6576-4D70-B5FB-ECBA71777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04798" y="1477475"/>
                <a:ext cx="557039" cy="560344"/>
              </a:xfrm>
              <a:prstGeom prst="line">
                <a:avLst/>
              </a:prstGeom>
              <a:ln w="7620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ตัวเชื่อมต่อตรง 43">
                <a:extLst>
                  <a:ext uri="{FF2B5EF4-FFF2-40B4-BE49-F238E27FC236}">
                    <a16:creationId xmlns:a16="http://schemas.microsoft.com/office/drawing/2014/main" id="{3827BD6E-9FD5-47A1-8979-0DA6961ACF5C}"/>
                  </a:ext>
                </a:extLst>
              </p:cNvPr>
              <p:cNvCxnSpPr/>
              <p:nvPr/>
            </p:nvCxnSpPr>
            <p:spPr>
              <a:xfrm>
                <a:off x="5224997" y="1552413"/>
                <a:ext cx="1987330" cy="1987330"/>
              </a:xfrm>
              <a:prstGeom prst="line">
                <a:avLst/>
              </a:prstGeom>
              <a:ln w="7620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EEE1FA75-2905-4AD6-8D76-42FCAC3EF94D}"/>
                </a:ext>
              </a:extLst>
            </p:cNvPr>
            <p:cNvSpPr txBox="1"/>
            <p:nvPr/>
          </p:nvSpPr>
          <p:spPr>
            <a:xfrm rot="2709202">
              <a:off x="7006894" y="3057144"/>
              <a:ext cx="476052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FF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การเปลี่ยนแปลงความสามารถในการแข่งขัน</a:t>
              </a:r>
              <a:endParaRPr lang="en-US" sz="3000" b="1" dirty="0">
                <a:solidFill>
                  <a:srgbClr val="00FFFF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9E219579-7D94-44EA-8321-527D9CA71856}"/>
              </a:ext>
            </a:extLst>
          </p:cNvPr>
          <p:cNvSpPr txBox="1"/>
          <p:nvPr/>
        </p:nvSpPr>
        <p:spPr>
          <a:xfrm>
            <a:off x="9264119" y="2438280"/>
            <a:ext cx="2447727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ข้อมูลเชิงเปรียบเทียบ</a:t>
            </a:r>
            <a:endParaRPr lang="en-US" sz="3000" b="1" dirty="0">
              <a:solidFill>
                <a:srgbClr val="00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1F3CB65C-F51E-44E3-9C0E-AFC9BFF1FB9C}"/>
              </a:ext>
            </a:extLst>
          </p:cNvPr>
          <p:cNvSpPr txBox="1"/>
          <p:nvPr/>
        </p:nvSpPr>
        <p:spPr>
          <a:xfrm>
            <a:off x="8718552" y="643094"/>
            <a:ext cx="23935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สภาพด้านการแข่งขัน</a:t>
            </a:r>
          </a:p>
        </p:txBody>
      </p: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F33EEC46-6B18-4B43-A927-46C8583B9F39}"/>
              </a:ext>
            </a:extLst>
          </p:cNvPr>
          <p:cNvGrpSpPr/>
          <p:nvPr/>
        </p:nvGrpSpPr>
        <p:grpSpPr>
          <a:xfrm>
            <a:off x="5738476" y="5124183"/>
            <a:ext cx="2459740" cy="553998"/>
            <a:chOff x="5738476" y="5124183"/>
            <a:chExt cx="2459740" cy="553998"/>
          </a:xfrm>
        </p:grpSpPr>
        <p:sp>
          <p:nvSpPr>
            <p:cNvPr id="25" name="กล่องข้อความ 24">
              <a:extLst>
                <a:ext uri="{FF2B5EF4-FFF2-40B4-BE49-F238E27FC236}">
                  <a16:creationId xmlns:a16="http://schemas.microsoft.com/office/drawing/2014/main" id="{8F764068-79E8-4F95-A72B-9120F9D10401}"/>
                </a:ext>
              </a:extLst>
            </p:cNvPr>
            <p:cNvSpPr txBox="1"/>
            <p:nvPr/>
          </p:nvSpPr>
          <p:spPr>
            <a:xfrm>
              <a:off x="6715733" y="5124183"/>
              <a:ext cx="1482483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ผู้รับบริการ</a:t>
              </a:r>
              <a:endParaRPr lang="en-US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3" name="ลูกศร: ซ้าย 52">
              <a:extLst>
                <a:ext uri="{FF2B5EF4-FFF2-40B4-BE49-F238E27FC236}">
                  <a16:creationId xmlns:a16="http://schemas.microsoft.com/office/drawing/2014/main" id="{DB5E39AA-7453-4756-A9C9-103653E25294}"/>
                </a:ext>
              </a:extLst>
            </p:cNvPr>
            <p:cNvSpPr/>
            <p:nvPr/>
          </p:nvSpPr>
          <p:spPr>
            <a:xfrm>
              <a:off x="5738476" y="5370911"/>
              <a:ext cx="1058067" cy="146076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1DD7AF4-ADD7-4660-982E-B6BE2CB5C9A0}"/>
              </a:ext>
            </a:extLst>
          </p:cNvPr>
          <p:cNvGrpSpPr/>
          <p:nvPr/>
        </p:nvGrpSpPr>
        <p:grpSpPr>
          <a:xfrm>
            <a:off x="225693" y="4390225"/>
            <a:ext cx="4005113" cy="1938992"/>
            <a:chOff x="265021" y="4419721"/>
            <a:chExt cx="4005113" cy="1938992"/>
          </a:xfrm>
        </p:grpSpPr>
        <p:sp>
          <p:nvSpPr>
            <p:cNvPr id="26" name="กล่องข้อความ 25">
              <a:extLst>
                <a:ext uri="{FF2B5EF4-FFF2-40B4-BE49-F238E27FC236}">
                  <a16:creationId xmlns:a16="http://schemas.microsoft.com/office/drawing/2014/main" id="{027D8CBB-95EA-484F-B8F2-1493124319A0}"/>
                </a:ext>
              </a:extLst>
            </p:cNvPr>
            <p:cNvSpPr txBox="1"/>
            <p:nvPr/>
          </p:nvSpPr>
          <p:spPr>
            <a:xfrm>
              <a:off x="265021" y="4419721"/>
              <a:ext cx="2331569" cy="193899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ผู้มีส่วนได้ส่วนเสีย</a:t>
              </a:r>
            </a:p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ผู้รับบริการกลุ่มอื่น</a:t>
              </a:r>
            </a:p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ผู้ส่งมอบ</a:t>
              </a:r>
            </a:p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คู่ความร่วมมือ</a:t>
              </a:r>
              <a:endParaRPr lang="en-US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5" name="ลูกศร: ซ้าย 54">
              <a:extLst>
                <a:ext uri="{FF2B5EF4-FFF2-40B4-BE49-F238E27FC236}">
                  <a16:creationId xmlns:a16="http://schemas.microsoft.com/office/drawing/2014/main" id="{E78ACC83-2755-4FFE-BB7E-707335E5FE84}"/>
                </a:ext>
              </a:extLst>
            </p:cNvPr>
            <p:cNvSpPr/>
            <p:nvPr/>
          </p:nvSpPr>
          <p:spPr>
            <a:xfrm rot="10800000">
              <a:off x="2111669" y="5407690"/>
              <a:ext cx="2158465" cy="155931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D5D2E61E-6544-42F6-81AC-EF21C2BD59A7}"/>
              </a:ext>
            </a:extLst>
          </p:cNvPr>
          <p:cNvSpPr txBox="1"/>
          <p:nvPr/>
        </p:nvSpPr>
        <p:spPr>
          <a:xfrm>
            <a:off x="3738608" y="1160628"/>
            <a:ext cx="2169408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บริบทเชิงกลยุทธ์</a:t>
            </a:r>
            <a:endParaRPr lang="en-US" sz="30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9C170B51-C6FA-49D6-B950-76FC4418067F}"/>
              </a:ext>
            </a:extLst>
          </p:cNvPr>
          <p:cNvSpPr txBox="1"/>
          <p:nvPr/>
        </p:nvSpPr>
        <p:spPr>
          <a:xfrm>
            <a:off x="0" y="-80023"/>
            <a:ext cx="45826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rganization </a:t>
            </a:r>
            <a:r>
              <a:rPr lang="en-US" sz="5000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rofile : OP</a:t>
            </a:r>
          </a:p>
        </p:txBody>
      </p:sp>
    </p:spTree>
    <p:extLst>
      <p:ext uri="{BB962C8B-B14F-4D97-AF65-F5344CB8AC3E}">
        <p14:creationId xmlns:p14="http://schemas.microsoft.com/office/powerpoint/2010/main" val="6568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20" grpId="0"/>
      <p:bldP spid="2" grpId="0"/>
      <p:bldP spid="12" grpId="0"/>
      <p:bldP spid="15" grpId="0"/>
      <p:bldP spid="18" grpId="0"/>
      <p:bldP spid="4" grpId="0"/>
      <p:bldP spid="5" grpId="0"/>
      <p:bldP spid="46" grpId="0" animBg="1"/>
      <p:bldP spid="47" grpId="0"/>
      <p:bldP spid="50" grpId="0"/>
      <p:bldP spid="50" grpId="1"/>
      <p:bldP spid="52" grpId="0"/>
      <p:bldP spid="52" grpId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6DBAD19-F425-4DE7-A987-171ECE729965}"/>
              </a:ext>
            </a:extLst>
          </p:cNvPr>
          <p:cNvSpPr txBox="1">
            <a:spLocks/>
          </p:cNvSpPr>
          <p:nvPr/>
        </p:nvSpPr>
        <p:spPr bwMode="auto">
          <a:xfrm>
            <a:off x="3222803" y="3066230"/>
            <a:ext cx="5136796" cy="7255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sz="5000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E5C5157-F823-4E2F-9477-BDE2FE258B75}"/>
              </a:ext>
            </a:extLst>
          </p:cNvPr>
          <p:cNvSpPr txBox="1">
            <a:spLocks/>
          </p:cNvSpPr>
          <p:nvPr/>
        </p:nvSpPr>
        <p:spPr bwMode="auto">
          <a:xfrm>
            <a:off x="3476898" y="1343218"/>
            <a:ext cx="4628606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ความเป็นมาขององค์กร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E723B02-E1E4-4DE7-A7D3-EE9A02AD610A}"/>
              </a:ext>
            </a:extLst>
          </p:cNvPr>
          <p:cNvSpPr txBox="1">
            <a:spLocks/>
          </p:cNvSpPr>
          <p:nvPr/>
        </p:nvSpPr>
        <p:spPr bwMode="auto">
          <a:xfrm>
            <a:off x="143060" y="2990843"/>
            <a:ext cx="2578369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ที่ตั้งองค์กร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15B00C6-8673-470C-A51B-FAA55A2A4210}"/>
              </a:ext>
            </a:extLst>
          </p:cNvPr>
          <p:cNvSpPr txBox="1">
            <a:spLocks/>
          </p:cNvSpPr>
          <p:nvPr/>
        </p:nvSpPr>
        <p:spPr bwMode="auto">
          <a:xfrm>
            <a:off x="9095472" y="2703460"/>
            <a:ext cx="2669808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ลักษณะการปฏิบัติงาน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752780A-B456-4A2A-9542-EBE7EE1C8927}"/>
              </a:ext>
            </a:extLst>
          </p:cNvPr>
          <p:cNvSpPr txBox="1">
            <a:spLocks/>
          </p:cNvSpPr>
          <p:nvPr/>
        </p:nvSpPr>
        <p:spPr bwMode="auto">
          <a:xfrm>
            <a:off x="5500504" y="4789242"/>
            <a:ext cx="3426193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โครงสร้างหรือลักษณะองค์กร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829BA3F-F591-4822-9F1F-ED4661425A9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52780A-B456-4A2A-9542-EBE7EE1C8927}"/>
              </a:ext>
            </a:extLst>
          </p:cNvPr>
          <p:cNvSpPr txBox="1">
            <a:spLocks/>
          </p:cNvSpPr>
          <p:nvPr/>
        </p:nvSpPr>
        <p:spPr bwMode="auto">
          <a:xfrm>
            <a:off x="1919104" y="4789242"/>
            <a:ext cx="3426193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 smtClean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ผลงานเด่นหรือ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 smtClean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รางวัลที่ได้รับ</a:t>
            </a: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31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4709781" y="3004457"/>
            <a:ext cx="2772438" cy="84908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(1)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บริการ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6096000" y="4746572"/>
            <a:ext cx="6053470" cy="84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แนวทางและวิธีการให้บริการ</a:t>
            </a:r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C5CDF40E-73CF-45A1-A2B9-27723E77BE04}"/>
              </a:ext>
            </a:extLst>
          </p:cNvPr>
          <p:cNvGrpSpPr/>
          <p:nvPr/>
        </p:nvGrpSpPr>
        <p:grpSpPr>
          <a:xfrm flipH="1">
            <a:off x="-180975" y="3970288"/>
            <a:ext cx="4185982" cy="2887712"/>
            <a:chOff x="8562391" y="3850955"/>
            <a:chExt cx="3854502" cy="2887712"/>
          </a:xfrm>
        </p:grpSpPr>
        <p:pic>
          <p:nvPicPr>
            <p:cNvPr id="17" name="รูปภาพ 16" descr="รูปภาพประกอบด้วย เกม, บาสเกตบอล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CA43FFD4-995A-4FBE-A738-4402B0662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15"/>
            <a:stretch/>
          </p:blipFill>
          <p:spPr>
            <a:xfrm rot="1998377">
              <a:off x="9498468" y="3850955"/>
              <a:ext cx="2918425" cy="2887712"/>
            </a:xfrm>
            <a:prstGeom prst="rect">
              <a:avLst/>
            </a:prstGeom>
          </p:spPr>
        </p:pic>
        <p:pic>
          <p:nvPicPr>
            <p:cNvPr id="19" name="รูปภาพ 18" descr="รูปภาพประกอบด้วย เกม, บาสเกตบอล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AB2193DD-C8B8-43B9-9346-4F3A6F563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15"/>
            <a:stretch/>
          </p:blipFill>
          <p:spPr>
            <a:xfrm>
              <a:off x="8562391" y="4263837"/>
              <a:ext cx="1800809" cy="1781857"/>
            </a:xfrm>
            <a:prstGeom prst="rect">
              <a:avLst/>
            </a:prstGeom>
          </p:spPr>
        </p:pic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225ED5-707B-4C24-93BA-8F33A862A944}"/>
              </a:ext>
            </a:extLst>
          </p:cNvPr>
          <p:cNvSpPr txBox="1">
            <a:spLocks/>
          </p:cNvSpPr>
          <p:nvPr/>
        </p:nvSpPr>
        <p:spPr bwMode="auto">
          <a:xfrm>
            <a:off x="743535" y="2589872"/>
            <a:ext cx="3467099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*บริการที่สำคัญ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31340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4479003" y="2727552"/>
            <a:ext cx="3233993" cy="262209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2</a:t>
            </a: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วิสัยทัศน์ 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พันธกิจ 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   จุดประสงค์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8532762" y="2967742"/>
            <a:ext cx="2662493" cy="25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วิสัยทัศน์ 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พันธกิจ 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  ค่านิยม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th-TH" sz="5000" dirty="0">
              <a:solidFill>
                <a:schemeClr val="bg1"/>
              </a:solidFill>
              <a:latin typeface="Angsana New" panose="02020603050405020304" pitchFamily="18" charset="-34"/>
              <a:ea typeface="Batang" pitchFamily="18" charset="-127"/>
              <a:cs typeface="Angsana New" panose="02020603050405020304" pitchFamily="18" charset="-34"/>
            </a:endParaRPr>
          </a:p>
        </p:txBody>
      </p: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46505D4F-04F6-42CC-BF4D-4D546E659A5B}"/>
              </a:ext>
            </a:extLst>
          </p:cNvPr>
          <p:cNvGrpSpPr/>
          <p:nvPr/>
        </p:nvGrpSpPr>
        <p:grpSpPr>
          <a:xfrm>
            <a:off x="-118397" y="4471689"/>
            <a:ext cx="6659824" cy="2138457"/>
            <a:chOff x="6313715" y="4517394"/>
            <a:chExt cx="5832509" cy="1957931"/>
          </a:xfrm>
        </p:grpSpPr>
        <p:pic>
          <p:nvPicPr>
            <p:cNvPr id="12" name="รูปภาพ 11" descr="รูปภาพประกอบด้วย รูปวาด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B54A412F-C8E0-4EAE-8D69-96ED0B35E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500" y="4517394"/>
              <a:ext cx="2313605" cy="1957931"/>
            </a:xfrm>
            <a:prstGeom prst="rect">
              <a:avLst/>
            </a:prstGeom>
          </p:spPr>
        </p:pic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C44A193D-4457-4E36-99DD-B9A428C3D8C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13715" y="4705056"/>
              <a:ext cx="1930190" cy="68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6713" lvl="1" indent="0">
                <a:spcBef>
                  <a:spcPct val="0"/>
                </a:spcBef>
                <a:buClr>
                  <a:srgbClr val="FF0000"/>
                </a:buClr>
                <a:buNone/>
              </a:pPr>
              <a:r>
                <a:rPr lang="en-US" dirty="0">
                  <a:solidFill>
                    <a:srgbClr val="00B0F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Mission</a:t>
              </a:r>
              <a:endParaRPr lang="th-TH" dirty="0">
                <a:solidFill>
                  <a:srgbClr val="00B0F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09B2AD2A-ADA2-4845-9E21-9572FCE3BE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05257" y="5662268"/>
              <a:ext cx="2740967" cy="68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1pPr>
              <a:lvl2pPr marL="639763" indent="-2730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2pPr>
              <a:lvl3pPr marL="9144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3pPr>
              <a:lvl4pPr marL="118745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charset="0"/>
                <a:buChar char="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4pPr>
              <a:lvl5pPr marL="146208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charset="0"/>
                <a:buChar char=""/>
                <a:defRPr sz="4000" b="1" kern="1200">
                  <a:solidFill>
                    <a:schemeClr val="tx1"/>
                  </a:solidFill>
                  <a:latin typeface="TH SarabunPSK"/>
                  <a:ea typeface="ＭＳ Ｐゴシック" charset="0"/>
                  <a:cs typeface="TH SarabunPSK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6713" lvl="1" indent="0">
                <a:spcBef>
                  <a:spcPct val="0"/>
                </a:spcBef>
                <a:buClr>
                  <a:srgbClr val="FF0000"/>
                </a:buClr>
                <a:buNone/>
              </a:pPr>
              <a:r>
                <a:rPr lang="en-US" dirty="0">
                  <a:solidFill>
                    <a:srgbClr val="FFC000"/>
                  </a:solidFill>
                  <a:latin typeface="Angsana New" panose="02020603050405020304" pitchFamily="18" charset="-34"/>
                  <a:ea typeface="Batang" pitchFamily="18" charset="-127"/>
                  <a:cs typeface="Angsana New" panose="02020603050405020304" pitchFamily="18" charset="-34"/>
                </a:rPr>
                <a:t>Competency</a:t>
              </a:r>
              <a:endParaRPr lang="th-TH" dirty="0">
                <a:solidFill>
                  <a:srgbClr val="FFC0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endParaRPr>
            </a:p>
          </p:txBody>
        </p:sp>
      </p:grp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CFEA1B5-65BD-498F-9D3A-96ED9F4B586F}"/>
              </a:ext>
            </a:extLst>
          </p:cNvPr>
          <p:cNvSpPr txBox="1"/>
          <p:nvPr/>
        </p:nvSpPr>
        <p:spPr>
          <a:xfrm>
            <a:off x="443582" y="2727552"/>
            <a:ext cx="3771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b="1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b="1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สมรรถนะหลัก</a:t>
            </a:r>
          </a:p>
        </p:txBody>
      </p:sp>
    </p:spTree>
    <p:extLst>
      <p:ext uri="{BB962C8B-B14F-4D97-AF65-F5344CB8AC3E}">
        <p14:creationId xmlns:p14="http://schemas.microsoft.com/office/powerpoint/2010/main" val="41570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4684486" y="2850411"/>
            <a:ext cx="2823028" cy="8867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(3)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บุคลากร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893507" y="3834160"/>
            <a:ext cx="5824793" cy="7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ความต้องการ/ความคาดหวัง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A7A8384-C1AD-4B1A-9DA2-08ACF8BA5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6D6D6D"/>
              </a:clrFrom>
              <a:clrTo>
                <a:srgbClr val="6D6D6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4"/>
          <a:stretch/>
        </p:blipFill>
        <p:spPr>
          <a:xfrm>
            <a:off x="8002450" y="3869858"/>
            <a:ext cx="4255589" cy="2924359"/>
          </a:xfrm>
          <a:prstGeom prst="rect">
            <a:avLst/>
          </a:prstGeom>
        </p:spPr>
      </p:pic>
      <p:sp>
        <p:nvSpPr>
          <p:cNvPr id="6" name="ลูกโป่งความคิด: ก้อนเมฆ 5">
            <a:extLst>
              <a:ext uri="{FF2B5EF4-FFF2-40B4-BE49-F238E27FC236}">
                <a16:creationId xmlns:a16="http://schemas.microsoft.com/office/drawing/2014/main" id="{447F7725-F160-485E-98AC-BCAA0420F0C3}"/>
              </a:ext>
            </a:extLst>
          </p:cNvPr>
          <p:cNvSpPr/>
          <p:nvPr/>
        </p:nvSpPr>
        <p:spPr>
          <a:xfrm>
            <a:off x="9669207" y="2746871"/>
            <a:ext cx="1646325" cy="1083967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8B21BB-B639-47E3-A1FD-470ABB133E9B}"/>
              </a:ext>
            </a:extLst>
          </p:cNvPr>
          <p:cNvSpPr txBox="1">
            <a:spLocks/>
          </p:cNvSpPr>
          <p:nvPr/>
        </p:nvSpPr>
        <p:spPr bwMode="auto">
          <a:xfrm>
            <a:off x="2063721" y="5104198"/>
            <a:ext cx="5812971" cy="8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ปัจจัยที่ทำให้เกิดความผูกพัน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C53A46-BA3C-43DF-A204-53993F4201D8}"/>
              </a:ext>
            </a:extLst>
          </p:cNvPr>
          <p:cNvSpPr txBox="1">
            <a:spLocks/>
          </p:cNvSpPr>
          <p:nvPr/>
        </p:nvSpPr>
        <p:spPr bwMode="auto">
          <a:xfrm>
            <a:off x="205893" y="2327092"/>
            <a:ext cx="4580928" cy="91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การแบ่งกลุ่มบุคลากร</a:t>
            </a:r>
          </a:p>
        </p:txBody>
      </p:sp>
    </p:spTree>
    <p:extLst>
      <p:ext uri="{BB962C8B-B14F-4D97-AF65-F5344CB8AC3E}">
        <p14:creationId xmlns:p14="http://schemas.microsoft.com/office/powerpoint/2010/main" val="35766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4556139" y="2979523"/>
            <a:ext cx="3079722" cy="89895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(4)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สินทรัพย์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910409" y="2327415"/>
            <a:ext cx="5045891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สถานที่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เทคโนโลยี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อุปกรณ์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สิ่งอำนวยความสะดวก</a:t>
            </a:r>
          </a:p>
        </p:txBody>
      </p: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6DA1DDFB-4D06-409F-ABA8-8D668D139FDE}"/>
              </a:ext>
            </a:extLst>
          </p:cNvPr>
          <p:cNvGrpSpPr/>
          <p:nvPr/>
        </p:nvGrpSpPr>
        <p:grpSpPr>
          <a:xfrm>
            <a:off x="5956300" y="3118978"/>
            <a:ext cx="6451600" cy="3666361"/>
            <a:chOff x="3721100" y="2871124"/>
            <a:chExt cx="6451600" cy="3666361"/>
          </a:xfrm>
        </p:grpSpPr>
        <p:pic>
          <p:nvPicPr>
            <p:cNvPr id="18" name="รูปภาพ 17" descr="รูปภาพประกอบด้วย อุปกรณ์อิเล็กทรอนิกส์, หญ้า, ขนาดใหญ่, มากมาย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CFEDDCA1-1886-4105-AA2F-D17A8D44B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D6C4B8"/>
                </a:clrFrom>
                <a:clrTo>
                  <a:srgbClr val="D6C4B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67" b="10417"/>
            <a:stretch/>
          </p:blipFill>
          <p:spPr>
            <a:xfrm>
              <a:off x="3721100" y="4804139"/>
              <a:ext cx="3679712" cy="1733346"/>
            </a:xfrm>
            <a:prstGeom prst="rect">
              <a:avLst/>
            </a:prstGeom>
          </p:spPr>
        </p:pic>
        <p:pic>
          <p:nvPicPr>
            <p:cNvPr id="20" name="รูปภาพ 19" descr="รูปภาพประกอบด้วย อุปกรณ์อิเล็กทรอนิกส์, หญ้า, ขนาดใหญ่, มากมาย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CC5FD5C7-5AF3-4D8A-A3CB-E4602E265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D6C4B8"/>
                </a:clrFrom>
                <a:clrTo>
                  <a:srgbClr val="D6C4B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31"/>
            <a:stretch/>
          </p:blipFill>
          <p:spPr>
            <a:xfrm>
              <a:off x="6321049" y="2871124"/>
              <a:ext cx="3851651" cy="193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1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116651" cy="628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ก. สภาพแวดล้อมขององค์กร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3650448" y="2888397"/>
            <a:ext cx="4891104" cy="9375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(5) 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กฎ ระเบียบ ข้อบังคับ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743962" y="2074453"/>
            <a:ext cx="5812971" cy="39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กฎ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ระเบียบ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ข้อบังคับ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มาตรฐาน/มาตรการเฉพาะ</a:t>
            </a:r>
          </a:p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กฎหมายเฉพาะ</a:t>
            </a:r>
          </a:p>
        </p:txBody>
      </p:sp>
      <p:pic>
        <p:nvPicPr>
          <p:cNvPr id="6" name="รูปภาพ 5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D12B8FC-1287-4B14-BF84-70E8B790A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A79D"/>
              </a:clrFrom>
              <a:clrTo>
                <a:srgbClr val="00A7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5694" r="2534" b="10833"/>
          <a:stretch/>
        </p:blipFill>
        <p:spPr>
          <a:xfrm>
            <a:off x="8902700" y="3707551"/>
            <a:ext cx="3493951" cy="30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BC57-EBC2-4CD6-8A49-483255E56906}"/>
              </a:ext>
            </a:extLst>
          </p:cNvPr>
          <p:cNvSpPr txBox="1">
            <a:spLocks/>
          </p:cNvSpPr>
          <p:nvPr/>
        </p:nvSpPr>
        <p:spPr bwMode="auto">
          <a:xfrm>
            <a:off x="271207" y="247854"/>
            <a:ext cx="9398000" cy="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P1 –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ลักษณะขององค์กร</a:t>
            </a:r>
            <a: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: </a:t>
            </a:r>
            <a:r>
              <a:rPr lang="th-TH" dirty="0">
                <a:solidFill>
                  <a:srgbClr val="FF66FF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คุณลักษณะที่สำคัญ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ของส่วนงานคืออะไร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F2BD6-86D6-4E71-ACB0-9B32AEE6A686}"/>
              </a:ext>
            </a:extLst>
          </p:cNvPr>
          <p:cNvSpPr txBox="1">
            <a:spLocks/>
          </p:cNvSpPr>
          <p:nvPr/>
        </p:nvSpPr>
        <p:spPr bwMode="auto">
          <a:xfrm>
            <a:off x="271207" y="973394"/>
            <a:ext cx="4257250" cy="6284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SzPct val="80000"/>
              <a:buNone/>
            </a:pP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ข. ความสัมพันธ์ระดับองค์กร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C300FE-5CB2-490F-B8A6-7F9ED5E56338}"/>
              </a:ext>
            </a:extLst>
          </p:cNvPr>
          <p:cNvSpPr txBox="1">
            <a:spLocks/>
          </p:cNvSpPr>
          <p:nvPr/>
        </p:nvSpPr>
        <p:spPr bwMode="auto">
          <a:xfrm>
            <a:off x="3908334" y="2907447"/>
            <a:ext cx="4375331" cy="8994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(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1</a:t>
            </a:r>
            <a:r>
              <a:rPr lang="en-US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)</a:t>
            </a:r>
            <a:r>
              <a:rPr lang="th-TH" sz="5000" dirty="0">
                <a:solidFill>
                  <a:srgbClr val="FFFF00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 โครงสร้างองค์กร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12C4AC-37DA-4BE1-B46E-3DFD0E9FEAC3}"/>
              </a:ext>
            </a:extLst>
          </p:cNvPr>
          <p:cNvSpPr txBox="1">
            <a:spLocks/>
          </p:cNvSpPr>
          <p:nvPr/>
        </p:nvSpPr>
        <p:spPr bwMode="auto">
          <a:xfrm>
            <a:off x="110117" y="3226036"/>
            <a:ext cx="5627552" cy="24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โครงสร้าง</a:t>
            </a:r>
          </a:p>
          <a:p>
            <a:pPr marL="1028700" lvl="1" indent="-393700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โครงสร้างองค์กร</a:t>
            </a:r>
          </a:p>
          <a:p>
            <a:pPr marL="1028700" lvl="1" indent="-393700">
              <a:spcBef>
                <a:spcPct val="0"/>
              </a:spcBef>
              <a:buClr>
                <a:srgbClr val="FF0000"/>
              </a:buClr>
              <a:buFontTx/>
              <a:buChar char="-"/>
            </a:pP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โครงสร้างการบริหารงาน</a:t>
            </a:r>
          </a:p>
        </p:txBody>
      </p:sp>
      <p:pic>
        <p:nvPicPr>
          <p:cNvPr id="9" name="รูปภาพ 8" descr="รูปภาพประกอบด้วย อาค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1FE566E-5432-48FF-B471-F7F439181A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5BB8D9"/>
              </a:clrFrom>
              <a:clrTo>
                <a:srgbClr val="5BB8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0171" y="3463002"/>
            <a:ext cx="4151829" cy="339499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B3EDEA-C508-4A90-B328-5C91CCEE0B15}"/>
              </a:ext>
            </a:extLst>
          </p:cNvPr>
          <p:cNvSpPr txBox="1">
            <a:spLocks/>
          </p:cNvSpPr>
          <p:nvPr/>
        </p:nvSpPr>
        <p:spPr bwMode="auto">
          <a:xfrm>
            <a:off x="7247709" y="1836108"/>
            <a:ext cx="4944291" cy="8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Char char="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Char char=""/>
              <a:defRPr sz="4000" b="1" kern="1200">
                <a:solidFill>
                  <a:schemeClr val="tx1"/>
                </a:solidFill>
                <a:latin typeface="TH SarabunPSK"/>
                <a:ea typeface="ＭＳ Ｐゴシック" charset="0"/>
                <a:cs typeface="TH SarabunPSK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* </a:t>
            </a:r>
            <a:r>
              <a:rPr lang="th-TH" sz="5000" dirty="0">
                <a:solidFill>
                  <a:schemeClr val="bg1"/>
                </a:solidFill>
                <a:latin typeface="Angsana New" panose="02020603050405020304" pitchFamily="18" charset="-34"/>
                <a:ea typeface="Batang" pitchFamily="18" charset="-127"/>
                <a:cs typeface="Angsana New" panose="02020603050405020304" pitchFamily="18" charset="-34"/>
              </a:rPr>
              <a:t>การกำกับดูแลส่วนงาน</a:t>
            </a:r>
          </a:p>
        </p:txBody>
      </p:sp>
    </p:spTree>
    <p:extLst>
      <p:ext uri="{BB962C8B-B14F-4D97-AF65-F5344CB8AC3E}">
        <p14:creationId xmlns:p14="http://schemas.microsoft.com/office/powerpoint/2010/main" val="35226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theme/theme1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board.pptx" id="{95DA19D1-DC98-4E29-A4FE-0D296B3B3BDE}" vid="{99E04B8F-0B32-4EE5-82EF-3BB6D9F13DB7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</Template>
  <TotalTime>773</TotalTime>
  <Words>991</Words>
  <Application>Microsoft Office PowerPoint</Application>
  <PresentationFormat>แบบจอกว้าง</PresentationFormat>
  <Paragraphs>189</Paragraphs>
  <Slides>16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5" baseType="lpstr">
      <vt:lpstr>Angsana New</vt:lpstr>
      <vt:lpstr>Arial</vt:lpstr>
      <vt:lpstr>Avenir Next LT Pro Light</vt:lpstr>
      <vt:lpstr>Batang</vt:lpstr>
      <vt:lpstr>Calibri</vt:lpstr>
      <vt:lpstr>Cordia New</vt:lpstr>
      <vt:lpstr>Wingdings</vt:lpstr>
      <vt:lpstr>Wingdings 2</vt:lpstr>
      <vt:lpstr>GradientRiseVTI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จุดารัตน์ ชิดทอง</dc:creator>
  <cp:lastModifiedBy>Sukit</cp:lastModifiedBy>
  <cp:revision>44</cp:revision>
  <dcterms:created xsi:type="dcterms:W3CDTF">2020-07-20T09:09:04Z</dcterms:created>
  <dcterms:modified xsi:type="dcterms:W3CDTF">2021-08-10T02:59:23Z</dcterms:modified>
</cp:coreProperties>
</file>