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57" r:id="rId4"/>
    <p:sldId id="270" r:id="rId5"/>
    <p:sldId id="271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CC00"/>
    <a:srgbClr val="FF3300"/>
    <a:srgbClr val="00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กราฟแสดงการเปรียบจำนวนแหล่งทุนการศึกษา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ระหว่างปีการศึกษา 2564 - 2565</a:t>
            </a:r>
          </a:p>
        </c:rich>
      </c:tx>
      <c:layout>
        <c:manualLayout>
          <c:xMode val="edge"/>
          <c:yMode val="edge"/>
          <c:x val="0.12609563968608617"/>
          <c:y val="4.4313146233382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91560997664133E-2"/>
          <c:y val="0.28435644999591925"/>
          <c:w val="0.95174910362821186"/>
          <c:h val="0.47385595238530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เอกชน/บริษัท</c:v>
                </c:pt>
                <c:pt idx="1">
                  <c:v>กองทุนต่าง ๆ</c:v>
                </c:pt>
                <c:pt idx="2">
                  <c:v>หน่วยงานรัฐ/วิสาหกิจ</c:v>
                </c:pt>
                <c:pt idx="3">
                  <c:v>มูลนิธิต่าง ๆ /ชมรม</c:v>
                </c:pt>
                <c:pt idx="4">
                  <c:v>ศิษย์เก่าแม่โจ้</c:v>
                </c:pt>
                <c:pt idx="5">
                  <c:v>ส่วนบุคคล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22</c:v>
                </c:pt>
                <c:pt idx="3">
                  <c:v>17</c:v>
                </c:pt>
                <c:pt idx="4">
                  <c:v>15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5-481D-BAB7-E10B201D1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เอกชน/บริษัท</c:v>
                </c:pt>
                <c:pt idx="1">
                  <c:v>กองทุนต่าง ๆ</c:v>
                </c:pt>
                <c:pt idx="2">
                  <c:v>หน่วยงานรัฐ/วิสาหกิจ</c:v>
                </c:pt>
                <c:pt idx="3">
                  <c:v>มูลนิธิต่าง ๆ /ชมรม</c:v>
                </c:pt>
                <c:pt idx="4">
                  <c:v>ศิษย์เก่าแม่โจ้</c:v>
                </c:pt>
                <c:pt idx="5">
                  <c:v>ส่วนบุคคล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21</c:v>
                </c:pt>
                <c:pt idx="3">
                  <c:v>19</c:v>
                </c:pt>
                <c:pt idx="4">
                  <c:v>18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15-481D-BAB7-E10B201D1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392592"/>
        <c:axId val="1333381776"/>
        <c:axId val="0"/>
      </c:bar3DChart>
      <c:catAx>
        <c:axId val="13333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333381776"/>
        <c:crosses val="autoZero"/>
        <c:auto val="1"/>
        <c:lblAlgn val="ctr"/>
        <c:lblOffset val="100"/>
        <c:noMultiLvlLbl val="0"/>
      </c:catAx>
      <c:valAx>
        <c:axId val="133338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3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กราฟแสดงการเปรียบเทียบจำนวนเงินทุนการศึกษา</a:t>
            </a:r>
          </a:p>
          <a:p>
            <a: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r>
              <a:rPr lang="th-TH"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ระหว่างปีการศึกษา 2564 - 2565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174496371479619E-2"/>
          <c:y val="0.30253747326410191"/>
          <c:w val="0.88430190007282128"/>
          <c:h val="0.613035506419482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486-4CFB-AE09-07CAF82F65C7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486-4CFB-AE09-07CAF82F65C7}"/>
              </c:ext>
            </c:extLst>
          </c:dPt>
          <c:dLbls>
            <c:dLbl>
              <c:idx val="0"/>
              <c:layout>
                <c:manualLayout>
                  <c:x val="7.9596035528720688E-2"/>
                  <c:y val="0.21797837053189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71B338EB-4E4C-4E14-945C-8D87B41B7B7E}" type="CATEGORYNAME"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, </a:t>
                    </a:r>
                    <a:fld id="{4CE4C727-9FA4-450F-A4E4-8D658ABB512E}" type="VALUE"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[VALUE]</a:t>
                    </a:fld>
                    <a:r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บาท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86-4CFB-AE09-07CAF82F65C7}"/>
                </c:ext>
              </c:extLst>
            </c:dLbl>
            <c:dLbl>
              <c:idx val="1"/>
              <c:layout>
                <c:manualLayout>
                  <c:x val="-8.457276754677534E-2"/>
                  <c:y val="-1.1301148668109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defRPr>
                    </a:pPr>
                    <a:fld id="{A5F111C3-B020-4E07-918C-AF948293C43F}" type="CATEGORYNAME"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[ชื่อประเภท]</a:t>
                    </a:fld>
                    <a:r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, </a:t>
                    </a:r>
                    <a:fld id="{9DB908B5-5265-4201-B200-F6E59D3E79CC}" type="VALUE"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pPr>
                        <a:defRPr sz="160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defRPr>
                      </a:pPr>
                      <a:t>[VALUE]</a:t>
                    </a:fld>
                    <a:r>
                      <a:rPr lang="th-TH" sz="160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บาท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86-4CFB-AE09-07CAF82F6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9889725</c:v>
                </c:pt>
                <c:pt idx="1">
                  <c:v>11489145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86-4CFB-AE09-07CAF82F65C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กราฟแสดงการเปรียบจำนวนนักศึกษาที่ได้รับทุนการศึกษา</a:t>
            </a:r>
          </a:p>
          <a:p>
            <a: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ระหว่างปีการศึกษา 2564 – 2565 จำแนกตามประเภทแหล่งทุน</a:t>
            </a:r>
          </a:p>
        </c:rich>
      </c:tx>
      <c:layout>
        <c:manualLayout>
          <c:xMode val="edge"/>
          <c:yMode val="edge"/>
          <c:x val="0.12609563968608617"/>
          <c:y val="4.4313146233382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91560997664133E-2"/>
          <c:y val="0.28435644999591925"/>
          <c:w val="0.95174910362821186"/>
          <c:h val="0.473855952385302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เอกชน/บริษัท</c:v>
                </c:pt>
                <c:pt idx="1">
                  <c:v>กองทุนต่าง ๆ</c:v>
                </c:pt>
                <c:pt idx="2">
                  <c:v>หน่วยงานรัฐ/วิสาหกิจ</c:v>
                </c:pt>
                <c:pt idx="3">
                  <c:v>มูลนิธิต่าง ๆ /ชมรม</c:v>
                </c:pt>
                <c:pt idx="4">
                  <c:v>ศิษย์เก่าแม่โจ้</c:v>
                </c:pt>
                <c:pt idx="5">
                  <c:v>ส่วนบุคคล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4</c:v>
                </c:pt>
                <c:pt idx="2">
                  <c:v>269</c:v>
                </c:pt>
                <c:pt idx="3">
                  <c:v>91</c:v>
                </c:pt>
                <c:pt idx="4">
                  <c:v>38</c:v>
                </c:pt>
                <c:pt idx="5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D-49DD-95AF-F7FBD0FEF2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เอกชน/บริษัท</c:v>
                </c:pt>
                <c:pt idx="1">
                  <c:v>กองทุนต่าง ๆ</c:v>
                </c:pt>
                <c:pt idx="2">
                  <c:v>หน่วยงานรัฐ/วิสาหกิจ</c:v>
                </c:pt>
                <c:pt idx="3">
                  <c:v>มูลนิธิต่าง ๆ /ชมรม</c:v>
                </c:pt>
                <c:pt idx="4">
                  <c:v>ศิษย์เก่าแม่โจ้</c:v>
                </c:pt>
                <c:pt idx="5">
                  <c:v>ส่วนบุคคล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87</c:v>
                </c:pt>
                <c:pt idx="1">
                  <c:v>0</c:v>
                </c:pt>
                <c:pt idx="2">
                  <c:v>264</c:v>
                </c:pt>
                <c:pt idx="3">
                  <c:v>172</c:v>
                </c:pt>
                <c:pt idx="4">
                  <c:v>47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9D-49DD-95AF-F7FBD0FE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392592"/>
        <c:axId val="1333381776"/>
        <c:axId val="0"/>
      </c:bar3DChart>
      <c:catAx>
        <c:axId val="13333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333381776"/>
        <c:crosses val="autoZero"/>
        <c:auto val="1"/>
        <c:lblAlgn val="ctr"/>
        <c:lblOffset val="100"/>
        <c:noMultiLvlLbl val="0"/>
      </c:catAx>
      <c:valAx>
        <c:axId val="133338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3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ด้านทุนการศึกษา/การเบิกจ่ายเงินทุน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250</c:v>
                </c:pt>
                <c:pt idx="1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5-4FAA-AC61-458B06423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ด้านการเรียน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35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5-4FAA-AC61-458B06423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ด้านการปรับตัว</c:v>
                </c:pt>
              </c:strCache>
            </c:strRef>
          </c:tx>
          <c:spPr>
            <a:solidFill>
              <a:srgbClr val="00FF99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5-4FAA-AC61-458B064231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ด้านสุขภาพ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5-4FAA-AC61-458B0642313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โรคซึมเศร้า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5-4FAA-AC61-458B0642313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ด้านปัญหาส่วนตัว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85-4FAA-AC61-458B0642313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โรคไบโพล่า (อารมณ์สองขั้ว)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85-4FAA-AC61-458B06423135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85-4FAA-AC61-458B06423135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85-4FAA-AC61-458B06423135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Sheet1!$A$2:$A$3</c:f>
              <c:strCache>
                <c:ptCount val="2"/>
                <c:pt idx="0">
                  <c:v>ปี 2564</c:v>
                </c:pt>
                <c:pt idx="1">
                  <c:v>ปี 2565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85-4FAA-AC61-458B06423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8145888"/>
        <c:axId val="1788152960"/>
        <c:axId val="0"/>
      </c:bar3DChart>
      <c:catAx>
        <c:axId val="17881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788152960"/>
        <c:crosses val="autoZero"/>
        <c:auto val="1"/>
        <c:lblAlgn val="ctr"/>
        <c:lblOffset val="100"/>
        <c:noMultiLvlLbl val="0"/>
      </c:catAx>
      <c:valAx>
        <c:axId val="1788152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814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7.9199259141967404E-2"/>
          <c:y val="0.79590168503105096"/>
          <c:w val="0.87548460464379796"/>
          <c:h val="0.18827358149169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596113223489684E-2"/>
                  <c:y val="-7.16845878136200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3,238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2-410F-B0E4-466E21D5E471}"/>
                </c:ext>
              </c:extLst>
            </c:dLbl>
            <c:dLbl>
              <c:idx val="1"/>
              <c:layout>
                <c:manualLayout>
                  <c:x val="1.0139416983523447E-2"/>
                  <c:y val="-0.107526881720430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02-410F-B0E4-466E21D5E471}"/>
                </c:ext>
              </c:extLst>
            </c:dLbl>
            <c:dLbl>
              <c:idx val="2"/>
              <c:layout>
                <c:manualLayout>
                  <c:x val="2.1585723038045925E-2"/>
                  <c:y val="-6.3324538258575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4,246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2-410F-B0E4-466E21D5E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ลักษณะที่ 1 (กยศ.เดิม)</c:v>
                </c:pt>
                <c:pt idx="1">
                  <c:v>ลักษณะที่ 2 (กรอ.เดิม)</c:v>
                </c:pt>
                <c:pt idx="2">
                  <c:v>รวม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3238</c:v>
                </c:pt>
                <c:pt idx="1">
                  <c:v>1008</c:v>
                </c:pt>
                <c:pt idx="2">
                  <c:v>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02-410F-B0E4-466E21D5E4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2565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386987748204418E-2"/>
                  <c:y val="-7.52688172043010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02-410F-B0E4-466E21D5E471}"/>
                </c:ext>
              </c:extLst>
            </c:dLbl>
            <c:dLbl>
              <c:idx val="1"/>
              <c:layout>
                <c:manualLayout>
                  <c:x val="2.8728348119982976E-2"/>
                  <c:y val="-9.31899641577060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2-410F-B0E4-466E21D5E471}"/>
                </c:ext>
              </c:extLst>
            </c:dLbl>
            <c:dLbl>
              <c:idx val="2"/>
              <c:layout>
                <c:manualLayout>
                  <c:x val="5.4794527711962922E-2"/>
                  <c:y val="-4.92524186455584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4,585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02-410F-B0E4-466E21D5E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ลักษณะที่ 1 (กยศ.เดิม)</c:v>
                </c:pt>
                <c:pt idx="1">
                  <c:v>ลักษณะที่ 2 (กรอ.เดิม)</c:v>
                </c:pt>
                <c:pt idx="2">
                  <c:v>รวม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2943</c:v>
                </c:pt>
                <c:pt idx="1">
                  <c:v>1642</c:v>
                </c:pt>
                <c:pt idx="2">
                  <c:v>4585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02-410F-B0E4-466E21D5E4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510607"/>
        <c:axId val="144513519"/>
        <c:axId val="0"/>
      </c:bar3DChart>
      <c:catAx>
        <c:axId val="14451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44513519"/>
        <c:crosses val="autoZero"/>
        <c:auto val="1"/>
        <c:lblAlgn val="ctr"/>
        <c:lblOffset val="100"/>
        <c:noMultiLvlLbl val="0"/>
      </c:catAx>
      <c:valAx>
        <c:axId val="1445135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51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7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15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2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9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CD4F-8459-4B15-8DC5-062C34C8232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662382-EDDD-443C-BC48-4EAC5ED6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028701" y="259913"/>
            <a:ext cx="105960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สรุปทุนการศึกษามหาวิทยาลัยแม่โจ้ จำแนกตามประเภทแหล่งทุนการศึกษา จำนวนนักศึกษาที่ได้รับทุนการศึกษา </a:t>
            </a:r>
          </a:p>
          <a:p>
            <a:pPr algn="ctr"/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และจำนวนเงินทุนการศึกษา ดำเนินการโดย งานทุนการศึกษาและให้คำปรึกษา กองพัฒนานักศึกษา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ประจำปีการศึกษา 2564-2565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07625"/>
              </p:ext>
            </p:extLst>
          </p:nvPr>
        </p:nvGraphicFramePr>
        <p:xfrm>
          <a:off x="1028701" y="1552575"/>
          <a:ext cx="10596039" cy="49182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2761">
                  <a:extLst>
                    <a:ext uri="{9D8B030D-6E8A-4147-A177-3AD203B41FA5}">
                      <a16:colId xmlns:a16="http://schemas.microsoft.com/office/drawing/2014/main" val="3639690482"/>
                    </a:ext>
                  </a:extLst>
                </a:gridCol>
                <a:gridCol w="712339">
                  <a:extLst>
                    <a:ext uri="{9D8B030D-6E8A-4147-A177-3AD203B41FA5}">
                      <a16:colId xmlns:a16="http://schemas.microsoft.com/office/drawing/2014/main" val="2954270395"/>
                    </a:ext>
                  </a:extLst>
                </a:gridCol>
                <a:gridCol w="712339">
                  <a:extLst>
                    <a:ext uri="{9D8B030D-6E8A-4147-A177-3AD203B41FA5}">
                      <a16:colId xmlns:a16="http://schemas.microsoft.com/office/drawing/2014/main" val="3584568029"/>
                    </a:ext>
                  </a:extLst>
                </a:gridCol>
                <a:gridCol w="706360">
                  <a:extLst>
                    <a:ext uri="{9D8B030D-6E8A-4147-A177-3AD203B41FA5}">
                      <a16:colId xmlns:a16="http://schemas.microsoft.com/office/drawing/2014/main" val="3991848755"/>
                    </a:ext>
                  </a:extLst>
                </a:gridCol>
                <a:gridCol w="896404">
                  <a:extLst>
                    <a:ext uri="{9D8B030D-6E8A-4147-A177-3AD203B41FA5}">
                      <a16:colId xmlns:a16="http://schemas.microsoft.com/office/drawing/2014/main" val="453180629"/>
                    </a:ext>
                  </a:extLst>
                </a:gridCol>
                <a:gridCol w="801382">
                  <a:extLst>
                    <a:ext uri="{9D8B030D-6E8A-4147-A177-3AD203B41FA5}">
                      <a16:colId xmlns:a16="http://schemas.microsoft.com/office/drawing/2014/main" val="1194323107"/>
                    </a:ext>
                  </a:extLst>
                </a:gridCol>
                <a:gridCol w="721564">
                  <a:extLst>
                    <a:ext uri="{9D8B030D-6E8A-4147-A177-3AD203B41FA5}">
                      <a16:colId xmlns:a16="http://schemas.microsoft.com/office/drawing/2014/main" val="322799436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344695077"/>
                    </a:ext>
                  </a:extLst>
                </a:gridCol>
                <a:gridCol w="1519898">
                  <a:extLst>
                    <a:ext uri="{9D8B030D-6E8A-4147-A177-3AD203B41FA5}">
                      <a16:colId xmlns:a16="http://schemas.microsoft.com/office/drawing/2014/main" val="4128431858"/>
                    </a:ext>
                  </a:extLst>
                </a:gridCol>
                <a:gridCol w="1246592">
                  <a:extLst>
                    <a:ext uri="{9D8B030D-6E8A-4147-A177-3AD203B41FA5}">
                      <a16:colId xmlns:a16="http://schemas.microsoft.com/office/drawing/2014/main" val="2212254690"/>
                    </a:ext>
                  </a:extLst>
                </a:gridCol>
              </a:tblGrid>
              <a:tr h="6186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</a:t>
                      </a:r>
                      <a:b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ทุนการศึกษา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จำนวนแหล่งทุน </a:t>
                      </a:r>
                      <a:b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(แหล่ง)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จำนวนนักศึกษา</a:t>
                      </a:r>
                      <a:b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ที่ได้รับทุน (คน)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จำนวนเงินทุนการศึกษา  </a:t>
                      </a:r>
                      <a:b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327132"/>
                  </a:ext>
                </a:extLst>
              </a:tr>
              <a:tr h="650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b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(ลด)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b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(ลด)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</a:t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(ลด)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extLst>
                  <a:ext uri="{0D108BD9-81ED-4DB2-BD59-A6C34878D82A}">
                    <a16:rowId xmlns:a16="http://schemas.microsoft.com/office/drawing/2014/main" val="1984638168"/>
                  </a:ext>
                </a:extLst>
              </a:tr>
              <a:tr h="40659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เอกชน/บริษัท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970,000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extLst>
                  <a:ext uri="{0D108BD9-81ED-4DB2-BD59-A6C34878D82A}">
                    <a16:rowId xmlns:a16="http://schemas.microsoft.com/office/drawing/2014/main" val="2073207727"/>
                  </a:ext>
                </a:extLst>
              </a:tr>
              <a:tr h="40659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</a:t>
                      </a:r>
                      <a:r>
                        <a:rPr lang="th-TH" sz="24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ต่างๆ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extLst>
                  <a:ext uri="{0D108BD9-81ED-4DB2-BD59-A6C34878D82A}">
                    <a16:rowId xmlns:a16="http://schemas.microsoft.com/office/drawing/2014/main" val="1928019371"/>
                  </a:ext>
                </a:extLst>
              </a:tr>
              <a:tr h="61866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หน่วยงานรัฐ/วิสาหกิจ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01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052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1,038,000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extLst>
                  <a:ext uri="{0D108BD9-81ED-4DB2-BD59-A6C34878D82A}">
                    <a16:rowId xmlns:a16="http://schemas.microsoft.com/office/drawing/2014/main" val="2176014323"/>
                  </a:ext>
                </a:extLst>
              </a:tr>
              <a:tr h="61866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มูลนิธิต่าง ๆ/ชมรม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0,000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2,975,000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565,000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/>
                </a:tc>
                <a:extLst>
                  <a:ext uri="{0D108BD9-81ED-4DB2-BD59-A6C34878D82A}">
                    <a16:rowId xmlns:a16="http://schemas.microsoft.com/office/drawing/2014/main" val="3425841214"/>
                  </a:ext>
                </a:extLst>
              </a:tr>
              <a:tr h="40659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ศิษย์เก่าแม่โจ้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346,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446,700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100,100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extLst>
                  <a:ext uri="{0D108BD9-81ED-4DB2-BD59-A6C34878D82A}">
                    <a16:rowId xmlns:a16="http://schemas.microsoft.com/office/drawing/2014/main" val="973391185"/>
                  </a:ext>
                </a:extLst>
              </a:tr>
              <a:tr h="40659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ส่วนบุคคล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1,071,125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805,445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(265,680)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extLst>
                  <a:ext uri="{0D108BD9-81ED-4DB2-BD59-A6C34878D82A}">
                    <a16:rowId xmlns:a16="http://schemas.microsoft.com/office/drawing/2014/main" val="1107720027"/>
                  </a:ext>
                </a:extLst>
              </a:tr>
              <a:tr h="3093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b="1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9,889,725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11,4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,145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99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,420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0096" marR="60096" marT="0" marB="0" anchor="ctr"/>
                </a:tc>
                <a:extLst>
                  <a:ext uri="{0D108BD9-81ED-4DB2-BD59-A6C34878D82A}">
                    <a16:rowId xmlns:a16="http://schemas.microsoft.com/office/drawing/2014/main" val="93143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08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70000" y="409650"/>
            <a:ext cx="6096000" cy="4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defTabSz="742950"/>
            <a:r>
              <a:rPr lang="th-TH" alt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เปรียบเทียบจำนวนผู้กู้ยืม ปีการศึกษา 2564-2565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9" name="ตาราง 18">
            <a:extLst>
              <a:ext uri="{FF2B5EF4-FFF2-40B4-BE49-F238E27FC236}">
                <a16:creationId xmlns:a16="http://schemas.microsoft.com/office/drawing/2014/main" id="{98817C52-975E-4AB6-9A38-7D83E4864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468874"/>
              </p:ext>
            </p:extLst>
          </p:nvPr>
        </p:nvGraphicFramePr>
        <p:xfrm>
          <a:off x="1928342" y="1143000"/>
          <a:ext cx="9176263" cy="2286000"/>
        </p:xfrm>
        <a:graphic>
          <a:graphicData uri="http://schemas.openxmlformats.org/drawingml/2006/table">
            <a:tbl>
              <a:tblPr firstRow="1" bandRow="1"/>
              <a:tblGrid>
                <a:gridCol w="2445950">
                  <a:extLst>
                    <a:ext uri="{9D8B030D-6E8A-4147-A177-3AD203B41FA5}">
                      <a16:colId xmlns:a16="http://schemas.microsoft.com/office/drawing/2014/main" val="1720444637"/>
                    </a:ext>
                  </a:extLst>
                </a:gridCol>
                <a:gridCol w="1128584">
                  <a:extLst>
                    <a:ext uri="{9D8B030D-6E8A-4147-A177-3AD203B41FA5}">
                      <a16:colId xmlns:a16="http://schemas.microsoft.com/office/drawing/2014/main" val="2955700780"/>
                    </a:ext>
                  </a:extLst>
                </a:gridCol>
                <a:gridCol w="683740">
                  <a:extLst>
                    <a:ext uri="{9D8B030D-6E8A-4147-A177-3AD203B41FA5}">
                      <a16:colId xmlns:a16="http://schemas.microsoft.com/office/drawing/2014/main" val="1818890695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val="904326859"/>
                    </a:ext>
                  </a:extLst>
                </a:gridCol>
                <a:gridCol w="840259">
                  <a:extLst>
                    <a:ext uri="{9D8B030D-6E8A-4147-A177-3AD203B41FA5}">
                      <a16:colId xmlns:a16="http://schemas.microsoft.com/office/drawing/2014/main" val="3020141346"/>
                    </a:ext>
                  </a:extLst>
                </a:gridCol>
                <a:gridCol w="972065">
                  <a:extLst>
                    <a:ext uri="{9D8B030D-6E8A-4147-A177-3AD203B41FA5}">
                      <a16:colId xmlns:a16="http://schemas.microsoft.com/office/drawing/2014/main" val="1665720593"/>
                    </a:ext>
                  </a:extLst>
                </a:gridCol>
                <a:gridCol w="733168">
                  <a:extLst>
                    <a:ext uri="{9D8B030D-6E8A-4147-A177-3AD203B41FA5}">
                      <a16:colId xmlns:a16="http://schemas.microsoft.com/office/drawing/2014/main" val="62521815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885398785"/>
                    </a:ext>
                  </a:extLst>
                </a:gridCol>
                <a:gridCol w="943274">
                  <a:extLst>
                    <a:ext uri="{9D8B030D-6E8A-4147-A177-3AD203B41FA5}">
                      <a16:colId xmlns:a16="http://schemas.microsoft.com/office/drawing/2014/main" val="2275085780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ประเภทการกู้ยืม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2564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2565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2875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626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ลักษณะที่ 1 (</a:t>
                      </a:r>
                      <a:r>
                        <a:rPr lang="th-T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เดิม)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2,971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3,238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2,740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2,943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423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ลักษณะที่ 2 (กรอ. เดิม)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1,008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1,443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6996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3,863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4,246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4,183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4,585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14878"/>
                  </a:ext>
                </a:extLst>
              </a:tr>
            </a:tbl>
          </a:graphicData>
        </a:graphic>
      </p:graphicFrame>
      <p:graphicFrame>
        <p:nvGraphicFramePr>
          <p:cNvPr id="7" name="แผนภูมิ 6">
            <a:extLst>
              <a:ext uri="{FF2B5EF4-FFF2-40B4-BE49-F238E27FC236}">
                <a16:creationId xmlns:a16="http://schemas.microsoft.com/office/drawing/2014/main" id="{3E0C69D6-54B5-4EB1-809B-8D88FE027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535237"/>
              </p:ext>
            </p:extLst>
          </p:nvPr>
        </p:nvGraphicFramePr>
        <p:xfrm>
          <a:off x="2743716" y="3574705"/>
          <a:ext cx="6569372" cy="30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26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703" y="348096"/>
            <a:ext cx="11689492" cy="5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defTabSz="74295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โล่ประกาศเกียรติคุณสถานศึกษาระดับอุดมศึกษาที่มีอัตราการชำระหนี้ที่ดีที่สุด 25 อันแรกของประเทศ</a:t>
            </a:r>
            <a:endParaRPr lang="en-US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ไม่มีคำอธิบายรูปภาพ">
            <a:extLst>
              <a:ext uri="{FF2B5EF4-FFF2-40B4-BE49-F238E27FC236}">
                <a16:creationId xmlns:a16="http://schemas.microsoft.com/office/drawing/2014/main" id="{5FD3E0F4-5452-40ED-A240-511E34C2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94" y="980300"/>
            <a:ext cx="4140792" cy="55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ไม่มีคำอธิบายรูปภาพ">
            <a:extLst>
              <a:ext uri="{FF2B5EF4-FFF2-40B4-BE49-F238E27FC236}">
                <a16:creationId xmlns:a16="http://schemas.microsoft.com/office/drawing/2014/main" id="{509D838C-9F38-467A-A1CC-6A387673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37" y="980300"/>
            <a:ext cx="4140792" cy="27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ไม่มีคำอธิบายรูปภาพ">
            <a:extLst>
              <a:ext uri="{FF2B5EF4-FFF2-40B4-BE49-F238E27FC236}">
                <a16:creationId xmlns:a16="http://schemas.microsoft.com/office/drawing/2014/main" id="{0C6D5E31-263C-49CC-9581-27BDBB45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50" y="3919529"/>
            <a:ext cx="4176979" cy="25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7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4556" y="299807"/>
            <a:ext cx="11689492" cy="26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algn="ctr" defTabSz="742950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กองทุนเงินให้กู้ยืมเพื่อการศึกษา (</a:t>
            </a:r>
            <a:r>
              <a:rPr lang="th-TH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กย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ศ.) </a:t>
            </a:r>
          </a:p>
          <a:p>
            <a:pPr indent="595908" algn="ctr" defTabSz="742950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ร่วมกับงานทุนการศึกษาและให้คำปรึกษา กองพัฒนานักศึกษา มหาวิทยาลัยแม่โจ้ </a:t>
            </a:r>
          </a:p>
          <a:p>
            <a:pPr indent="595908" algn="ctr" defTabSz="742950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และสถาบันการศึกษาในจังหวัดเชียงใหม่</a:t>
            </a:r>
          </a:p>
          <a:p>
            <a:pPr indent="595908" algn="ctr" defTabSz="742950"/>
            <a:endParaRPr lang="th-TH" altLang="en-US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indent="595908" algn="ctr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จัดโครงการ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กย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ศ. รวมใจปันโลหิต ต่อชีวิตเพื่อนมนุษย์ ปีที่ 10”</a:t>
            </a:r>
          </a:p>
          <a:p>
            <a:pPr indent="595908" algn="ctr" defTabSz="742950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1 – 2 มีนาคม 2566 เวลา 08.00 – 16.00 น. ณ ศูนย์กีฬาเฉลิมพระเกียรติ</a:t>
            </a:r>
          </a:p>
        </p:txBody>
      </p:sp>
      <p:pic>
        <p:nvPicPr>
          <p:cNvPr id="1026" name="Picture 2" descr="https://erp.mju.ac.th/picture/information/8259497430424b588400ac56211b1df9s.jpg">
            <a:extLst>
              <a:ext uri="{FF2B5EF4-FFF2-40B4-BE49-F238E27FC236}">
                <a16:creationId xmlns:a16="http://schemas.microsoft.com/office/drawing/2014/main" id="{11F39BD5-B829-4503-A26D-1B02FDB8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11" y="2929374"/>
            <a:ext cx="2801539" cy="18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4870AB7D-E364-40B4-9FB3-40F5D2B76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05931"/>
              </p:ext>
            </p:extLst>
          </p:nvPr>
        </p:nvGraphicFramePr>
        <p:xfrm>
          <a:off x="513790" y="2929376"/>
          <a:ext cx="4047714" cy="2160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365">
                  <a:extLst>
                    <a:ext uri="{9D8B030D-6E8A-4147-A177-3AD203B41FA5}">
                      <a16:colId xmlns:a16="http://schemas.microsoft.com/office/drawing/2014/main" val="4104560814"/>
                    </a:ext>
                  </a:extLst>
                </a:gridCol>
                <a:gridCol w="1353132">
                  <a:extLst>
                    <a:ext uri="{9D8B030D-6E8A-4147-A177-3AD203B41FA5}">
                      <a16:colId xmlns:a16="http://schemas.microsoft.com/office/drawing/2014/main" val="2914522975"/>
                    </a:ext>
                  </a:extLst>
                </a:gridCol>
                <a:gridCol w="1427217">
                  <a:extLst>
                    <a:ext uri="{9D8B030D-6E8A-4147-A177-3AD203B41FA5}">
                      <a16:colId xmlns:a16="http://schemas.microsoft.com/office/drawing/2014/main" val="452835236"/>
                    </a:ext>
                  </a:extLst>
                </a:gridCol>
              </a:tblGrid>
              <a:tr h="872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บริจาค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โลหิต (คน)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ผู้บริจาค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อวัยวะ (คน)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ผู้บริจาค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ดวงตา (คน)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82939"/>
                  </a:ext>
                </a:extLst>
              </a:tr>
              <a:tr h="429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231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43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43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384901"/>
                  </a:ext>
                </a:extLst>
              </a:tr>
              <a:tr h="429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117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11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555783"/>
                  </a:ext>
                </a:extLst>
              </a:tr>
              <a:tr h="429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348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</a:rPr>
                        <a:t>54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</a:rPr>
                        <a:t>55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114139"/>
                  </a:ext>
                </a:extLst>
              </a:tr>
            </a:tbl>
          </a:graphicData>
        </a:graphic>
      </p:graphicFrame>
      <p:pic>
        <p:nvPicPr>
          <p:cNvPr id="3" name="Picture 4" descr="https://erp.mju.ac.th/picture/information/c7aaadff51e24b1d8e96b59ee7c8b285s.jpg">
            <a:extLst>
              <a:ext uri="{FF2B5EF4-FFF2-40B4-BE49-F238E27FC236}">
                <a16:creationId xmlns:a16="http://schemas.microsoft.com/office/drawing/2014/main" id="{0A171040-1B18-4C65-A2E9-AD165F95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31" y="2929374"/>
            <a:ext cx="3585016" cy="16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rp.mju.ac.th/picture/information/485d816aad104525975fa40553c28b1es.jpg">
            <a:extLst>
              <a:ext uri="{FF2B5EF4-FFF2-40B4-BE49-F238E27FC236}">
                <a16:creationId xmlns:a16="http://schemas.microsoft.com/office/drawing/2014/main" id="{CB4FB7FE-1568-404E-B3ED-102C7B4A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79" y="4710176"/>
            <a:ext cx="2980275" cy="198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6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703" y="348096"/>
            <a:ext cx="11689492" cy="5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ปัญหาและอุปสรรคการกู้ยืมเงินกองทุนเงินให้กู้ยืมเพื่อการศึกษา</a:t>
            </a:r>
            <a:endParaRPr lang="en-US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67B7A74-ECC1-433A-873D-68F65C0C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54" y="754861"/>
            <a:ext cx="11116962" cy="56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กรณีหลักสูตรที่จะให้กู้ยืมได้ จะต้องผ่านเกณฑ์ คือ</a:t>
            </a:r>
          </a:p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ต้องเป็นหลักสูตรที่ผ่านการพิจารณาความสอดคล้องตามเกณฑ์มาตรฐานหลักสูตรแล้ว</a:t>
            </a:r>
          </a:p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ต้องสูตรที่ปรับปรุงวงรอบ ต้องผ่านการพิจารณาความสอดคล้องตามเกณฑ์มาตรฐานหลักสูตรแล้ว</a:t>
            </a:r>
          </a:p>
          <a:p>
            <a:pPr indent="595908" defTabSz="742950"/>
            <a:endParaRPr lang="th-TH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ในขณะนี้มหาวิทยาลัยแม่โจ้ มี</a:t>
            </a:r>
            <a:r>
              <a:rPr lang="th-TH" altLang="en-US" sz="3000" b="1" dirty="0">
                <a:highlight>
                  <a:srgbClr val="00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หลักสูตรที่เข้าเงื่อนไขที่จะให้กู้ยืมได้ จำนวน 14 หลักสูตร</a:t>
            </a:r>
          </a:p>
          <a:p>
            <a:pPr indent="595908" defTabSz="742950"/>
            <a:r>
              <a:rPr lang="th-TH" alt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15 พฤศจิกายน 2565)</a:t>
            </a:r>
          </a:p>
          <a:p>
            <a:pPr indent="595908" defTabSz="742950"/>
            <a:endParaRPr lang="th-TH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595908" defTabSz="742950"/>
            <a:r>
              <a:rPr lang="th-TH" altLang="en-US" sz="3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ส่วนหลักสูตรที่เหลือกว่า 50 หลักสูตร กำลังรอข้อมูลที่กองทุนฯ จะประกาศให้ทราบอีกครั้ง</a:t>
            </a:r>
          </a:p>
          <a:p>
            <a:pPr indent="595908" defTabSz="742950"/>
            <a:endParaRPr lang="th-TH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595908" defTabSz="742950"/>
            <a:r>
              <a:rPr lang="th-TH" altLang="en-US" sz="3000" b="1" dirty="0">
                <a:highlight>
                  <a:srgbClr val="FF00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หากหลักสูตรไม่ผ่านทันก่อนเปิดภาคการศึกษา จะส่งผลให้ศึกษาใหม่ที่กำลังจะเข้ามาเรียนในปีการศึกษา 2566 กู้ยืมไม่ได้</a:t>
            </a:r>
          </a:p>
          <a:p>
            <a:pPr indent="595908" defTabSz="742950"/>
            <a:endParaRPr lang="th-TH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156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50145313"/>
              </p:ext>
            </p:extLst>
          </p:nvPr>
        </p:nvGraphicFramePr>
        <p:xfrm>
          <a:off x="299083" y="147742"/>
          <a:ext cx="6301742" cy="384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813214178"/>
              </p:ext>
            </p:extLst>
          </p:nvPr>
        </p:nvGraphicFramePr>
        <p:xfrm>
          <a:off x="2037143" y="3887721"/>
          <a:ext cx="8518967" cy="287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262427508"/>
              </p:ext>
            </p:extLst>
          </p:nvPr>
        </p:nvGraphicFramePr>
        <p:xfrm>
          <a:off x="6064883" y="147742"/>
          <a:ext cx="6301742" cy="384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832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2" y="407254"/>
            <a:ext cx="1120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1530350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ระดับปริญญาตรี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เป็นทุนการศึกษาแบบต่อเนื่องและมีเงื่อนไขของแต่ละทุนการศึกษา และทุนการศึกษาแบบไม่ต่อเนื่อง (ให้เป็นปีการศึกษา)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65414"/>
              </p:ext>
            </p:extLst>
          </p:nvPr>
        </p:nvGraphicFramePr>
        <p:xfrm>
          <a:off x="1447800" y="935594"/>
          <a:ext cx="10010777" cy="2623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7255">
                  <a:extLst>
                    <a:ext uri="{9D8B030D-6E8A-4147-A177-3AD203B41FA5}">
                      <a16:colId xmlns:a16="http://schemas.microsoft.com/office/drawing/2014/main" val="408203129"/>
                    </a:ext>
                  </a:extLst>
                </a:gridCol>
                <a:gridCol w="1442151">
                  <a:extLst>
                    <a:ext uri="{9D8B030D-6E8A-4147-A177-3AD203B41FA5}">
                      <a16:colId xmlns:a16="http://schemas.microsoft.com/office/drawing/2014/main" val="1136803202"/>
                    </a:ext>
                  </a:extLst>
                </a:gridCol>
                <a:gridCol w="1425459">
                  <a:extLst>
                    <a:ext uri="{9D8B030D-6E8A-4147-A177-3AD203B41FA5}">
                      <a16:colId xmlns:a16="http://schemas.microsoft.com/office/drawing/2014/main" val="925772666"/>
                    </a:ext>
                  </a:extLst>
                </a:gridCol>
                <a:gridCol w="1551377">
                  <a:extLst>
                    <a:ext uri="{9D8B030D-6E8A-4147-A177-3AD203B41FA5}">
                      <a16:colId xmlns:a16="http://schemas.microsoft.com/office/drawing/2014/main" val="601739446"/>
                    </a:ext>
                  </a:extLst>
                </a:gridCol>
                <a:gridCol w="1424535">
                  <a:extLst>
                    <a:ext uri="{9D8B030D-6E8A-4147-A177-3AD203B41FA5}">
                      <a16:colId xmlns:a16="http://schemas.microsoft.com/office/drawing/2014/main" val="2311928367"/>
                    </a:ext>
                  </a:extLst>
                </a:gridCol>
              </a:tblGrid>
              <a:tr h="52472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ประเภททุนการศึกษา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จำนวนนักศึกษา (ราย)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 (บาท)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5480"/>
                  </a:ext>
                </a:extLst>
              </a:tr>
              <a:tr h="524722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624875"/>
                  </a:ext>
                </a:extLst>
              </a:tr>
              <a:tr h="524722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แบบต่อเนื่อง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และมีเงื่อนไขของแต่ละทุนการศึกษา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355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8,040,325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9,856,125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931922"/>
                  </a:ext>
                </a:extLst>
              </a:tr>
              <a:tr h="524722"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แบบไม่ต่อเนื่อง (ให้เป็นปีการศึกษา)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1,819,100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1,588,020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65286"/>
                  </a:ext>
                </a:extLst>
              </a:tr>
              <a:tr h="52472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566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642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,859,725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11,444,145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79801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695450" y="3866607"/>
            <a:ext cx="656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>
              <a:spcBef>
                <a:spcPts val="0"/>
              </a:spcBef>
              <a:spcAft>
                <a:spcPts val="0"/>
              </a:spcAft>
              <a:tabLst>
                <a:tab pos="1085850" algn="l"/>
                <a:tab pos="1440180" algn="l"/>
              </a:tabLst>
            </a:pPr>
            <a:r>
              <a:rPr lang="th-TH" sz="2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ระดับปริญญาโท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เป็นทุนการศึกษาแบบต่อเนื่องและมีเงื่อนไขของทุนการศึกษา</a:t>
            </a:r>
            <a:endParaRPr lang="en-US" sz="2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15467"/>
              </p:ext>
            </p:extLst>
          </p:nvPr>
        </p:nvGraphicFramePr>
        <p:xfrm>
          <a:off x="1819275" y="4394947"/>
          <a:ext cx="10010777" cy="2098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7255">
                  <a:extLst>
                    <a:ext uri="{9D8B030D-6E8A-4147-A177-3AD203B41FA5}">
                      <a16:colId xmlns:a16="http://schemas.microsoft.com/office/drawing/2014/main" val="408203129"/>
                    </a:ext>
                  </a:extLst>
                </a:gridCol>
                <a:gridCol w="1442151">
                  <a:extLst>
                    <a:ext uri="{9D8B030D-6E8A-4147-A177-3AD203B41FA5}">
                      <a16:colId xmlns:a16="http://schemas.microsoft.com/office/drawing/2014/main" val="1136803202"/>
                    </a:ext>
                  </a:extLst>
                </a:gridCol>
                <a:gridCol w="1425459">
                  <a:extLst>
                    <a:ext uri="{9D8B030D-6E8A-4147-A177-3AD203B41FA5}">
                      <a16:colId xmlns:a16="http://schemas.microsoft.com/office/drawing/2014/main" val="925772666"/>
                    </a:ext>
                  </a:extLst>
                </a:gridCol>
                <a:gridCol w="1551377">
                  <a:extLst>
                    <a:ext uri="{9D8B030D-6E8A-4147-A177-3AD203B41FA5}">
                      <a16:colId xmlns:a16="http://schemas.microsoft.com/office/drawing/2014/main" val="601739446"/>
                    </a:ext>
                  </a:extLst>
                </a:gridCol>
                <a:gridCol w="1424535">
                  <a:extLst>
                    <a:ext uri="{9D8B030D-6E8A-4147-A177-3AD203B41FA5}">
                      <a16:colId xmlns:a16="http://schemas.microsoft.com/office/drawing/2014/main" val="2311928367"/>
                    </a:ext>
                  </a:extLst>
                </a:gridCol>
              </a:tblGrid>
              <a:tr h="52472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ประเภททุนการศึกษา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จำนวนนักศึกษา (ราย)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จำนวนเงิน (บาท)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75480"/>
                  </a:ext>
                </a:extLst>
              </a:tr>
              <a:tr h="524722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4624875"/>
                  </a:ext>
                </a:extLst>
              </a:tr>
              <a:tr h="5247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แบบต่อเนื่อง</a:t>
                      </a:r>
                      <a:r>
                        <a:rPr lang="th-TH" sz="24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และมีเงื่อนไขของแต่ละทุนการศึกษา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931922"/>
                  </a:ext>
                </a:extLst>
              </a:tr>
              <a:tr h="52472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6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5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81249" y="427216"/>
            <a:ext cx="81438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th-TH" sz="24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สรุปการให้บริการด้านการให้คำปรึกษา ประจำปีการศึกษา 2564-2565</a:t>
            </a:r>
            <a:endParaRPr lang="en-US" sz="2400" b="1" kern="0" dirty="0">
              <a:latin typeface="Calibri Light" panose="020F03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ctr">
              <a:lnSpc>
                <a:spcPct val="107000"/>
              </a:lnSpc>
            </a:pPr>
            <a:r>
              <a:rPr lang="th-TH" sz="2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ดำเนินการโดย งานทุนการศึกษาและให้คำปรึกษา กองพัฒนานักศึกษา มหาวิทยาลัยแม่โจ้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1809749" y="1475493"/>
          <a:ext cx="9639300" cy="444905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95815">
                  <a:extLst>
                    <a:ext uri="{9D8B030D-6E8A-4147-A177-3AD203B41FA5}">
                      <a16:colId xmlns:a16="http://schemas.microsoft.com/office/drawing/2014/main" val="1267071192"/>
                    </a:ext>
                  </a:extLst>
                </a:gridCol>
                <a:gridCol w="5918869">
                  <a:extLst>
                    <a:ext uri="{9D8B030D-6E8A-4147-A177-3AD203B41FA5}">
                      <a16:colId xmlns:a16="http://schemas.microsoft.com/office/drawing/2014/main" val="1548711582"/>
                    </a:ext>
                  </a:extLst>
                </a:gridCol>
                <a:gridCol w="1488113">
                  <a:extLst>
                    <a:ext uri="{9D8B030D-6E8A-4147-A177-3AD203B41FA5}">
                      <a16:colId xmlns:a16="http://schemas.microsoft.com/office/drawing/2014/main" val="4043464514"/>
                    </a:ext>
                  </a:extLst>
                </a:gridCol>
                <a:gridCol w="1436503">
                  <a:extLst>
                    <a:ext uri="{9D8B030D-6E8A-4147-A177-3AD203B41FA5}">
                      <a16:colId xmlns:a16="http://schemas.microsoft.com/office/drawing/2014/main" val="3715009704"/>
                    </a:ext>
                  </a:extLst>
                </a:gridCol>
              </a:tblGrid>
              <a:tr h="8089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การให้บริการให้คำปรึกษา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b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ผู้เข้ารับบริการ (ราย)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81993"/>
                  </a:ext>
                </a:extLst>
              </a:tr>
              <a:tr h="404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860117644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การให้คำปรึกษาด้านทุนการศึกษา/การเบิกจ่ายเงินทุน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3857326884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การให้คำปรึกษาด้านการเรียน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335910388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การให้คำปรึกษาด้านการปรับตัว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2144248777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การให้คำปรึกษาด้านสุขภาพ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2384757425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โรคซึมเศร้า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241810579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การให้คำปรึกษาด้านปัญหาส่วนตัว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340761165"/>
                  </a:ext>
                </a:extLst>
              </a:tr>
              <a:tr h="4044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โรค</a:t>
                      </a:r>
                      <a:r>
                        <a:rPr lang="th-TH" sz="2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ไบโพล่าร์</a:t>
                      </a: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(อารมณ์สองขั้ว)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2658681781"/>
                  </a:ext>
                </a:extLst>
              </a:tr>
              <a:tr h="4044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317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351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184" marR="63184" marT="0" marB="0"/>
                </a:tc>
                <a:extLst>
                  <a:ext uri="{0D108BD9-81ED-4DB2-BD59-A6C34878D82A}">
                    <a16:rowId xmlns:a16="http://schemas.microsoft.com/office/drawing/2014/main" val="1276084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57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/>
          </p:nvPr>
        </p:nvGraphicFramePr>
        <p:xfrm>
          <a:off x="1266824" y="333376"/>
          <a:ext cx="10544175" cy="614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18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628774" y="694559"/>
            <a:ext cx="612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โครงการปฐมนิเทศนักศึกษาใหม่ ประจำปีการศึกษา 2565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https://guide-guidance.mju.ac.th/goverment/20111119104834_guide.guidance/news_25706_10_25650705104013_156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09" y="1185748"/>
            <a:ext cx="3824306" cy="254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uide-guidance.mju.ac.th/goverment/20111119104834_guide.guidance/news_25706_7_25650705104009_199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4116352"/>
            <a:ext cx="3648037" cy="243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uide-guidance.mju.ac.th/goverment/20111119104834_guide.guidance/news_25706_9_25650705104012_127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1420136"/>
            <a:ext cx="3650737" cy="24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uide-guidance.mju.ac.th/goverment/20111119104834_guide.guidance/news_25706_8_25650705104011_2280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09" y="3925674"/>
            <a:ext cx="3824306" cy="254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88" y="1185748"/>
            <a:ext cx="3650737" cy="24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88" y="3852437"/>
            <a:ext cx="3592556" cy="26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46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666874" y="736396"/>
            <a:ext cx="612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โครงการพิธีมอบทุนการศึกษาประจำปีการศึกษา 2564 - 2565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94" y="1174750"/>
            <a:ext cx="363855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79550"/>
            <a:ext cx="318135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3" y="3881939"/>
            <a:ext cx="3538537" cy="23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88" y="1174750"/>
            <a:ext cx="3752038" cy="251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881939"/>
            <a:ext cx="3849729" cy="256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31" y="3881939"/>
            <a:ext cx="3850951" cy="25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874686" y="516017"/>
            <a:ext cx="8310033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สรุปจำนวนนักศึกษาที่ได้รับอนุมัติให้กู้ยืมเงินกองทุนเงินให้กู้ยืมเพื่อการศึกษา ปีภาคการศึกษา 2565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488"/>
              </a:spcBef>
              <a:spcAft>
                <a:spcPts val="488"/>
              </a:spcAft>
            </a:pPr>
            <a:r>
              <a:rPr lang="th-TH" sz="2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ดำเนินการโดย งานทุนการศึกษาและให้คำปรึกษา กองพัฒนานักศึกษา</a:t>
            </a:r>
            <a:endParaRPr lang="en-US" sz="2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32132" y="1581198"/>
            <a:ext cx="9101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63" dirty="0">
                <a:ea typeface="Times New Roman" panose="02020603050405020304" pitchFamily="18" charset="0"/>
                <a:cs typeface="TH NiramitIT๙" panose="02000506000000020004" pitchFamily="2" charset="-34"/>
              </a:rPr>
              <a:t>	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งานทุนการศึกษาฯ ได้ให้นักศึกษายื่นกู้ยืมเงิน </a:t>
            </a:r>
            <a:r>
              <a:rPr lang="th-TH" sz="2000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กย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ศ. ปีการศึกษา 2565 มีนักศึกษาที่ได้รับอนุมัติให้กู้ยืม จำนวน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4,585 ราย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รวมเป็นเงินกู้ยืมทั้งสิ้น </a:t>
            </a:r>
            <a:r>
              <a:rPr lang="en-US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244,524,050</a:t>
            </a:r>
            <a:r>
              <a:rPr lang="th-TH" sz="2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r>
              <a:rPr lang="th-TH" sz="2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โดยจำแนกจำนวนผู้กู้ยืมตามประเภทการกู้ยืมและวิทยาเขต ดังตาราง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67577"/>
              </p:ext>
            </p:extLst>
          </p:nvPr>
        </p:nvGraphicFramePr>
        <p:xfrm>
          <a:off x="1874685" y="2899824"/>
          <a:ext cx="8416562" cy="230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0275">
                  <a:extLst>
                    <a:ext uri="{9D8B030D-6E8A-4147-A177-3AD203B41FA5}">
                      <a16:colId xmlns:a16="http://schemas.microsoft.com/office/drawing/2014/main" val="2680726771"/>
                    </a:ext>
                  </a:extLst>
                </a:gridCol>
                <a:gridCol w="1485080">
                  <a:extLst>
                    <a:ext uri="{9D8B030D-6E8A-4147-A177-3AD203B41FA5}">
                      <a16:colId xmlns:a16="http://schemas.microsoft.com/office/drawing/2014/main" val="1017794241"/>
                    </a:ext>
                  </a:extLst>
                </a:gridCol>
                <a:gridCol w="1514981">
                  <a:extLst>
                    <a:ext uri="{9D8B030D-6E8A-4147-A177-3AD203B41FA5}">
                      <a16:colId xmlns:a16="http://schemas.microsoft.com/office/drawing/2014/main" val="1792125993"/>
                    </a:ext>
                  </a:extLst>
                </a:gridCol>
                <a:gridCol w="1485080">
                  <a:extLst>
                    <a:ext uri="{9D8B030D-6E8A-4147-A177-3AD203B41FA5}">
                      <a16:colId xmlns:a16="http://schemas.microsoft.com/office/drawing/2014/main" val="3915262829"/>
                    </a:ext>
                  </a:extLst>
                </a:gridCol>
                <a:gridCol w="1331146">
                  <a:extLst>
                    <a:ext uri="{9D8B030D-6E8A-4147-A177-3AD203B41FA5}">
                      <a16:colId xmlns:a16="http://schemas.microsoft.com/office/drawing/2014/main" val="1521382240"/>
                    </a:ext>
                  </a:extLst>
                </a:gridCol>
              </a:tblGrid>
              <a:tr h="441869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ประเภทการกู้ยืม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วิทยาเขต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72932"/>
                  </a:ext>
                </a:extLst>
              </a:tr>
              <a:tr h="441869">
                <a:tc v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764756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ลักษณะที่ 1 (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เดิม)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2740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2943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1935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ลักษณะที่ 2 (กรอ. เดิม)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1443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180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19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1642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8986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4183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344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4,585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7804" marR="97804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4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5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70000" y="409650"/>
            <a:ext cx="6096000" cy="4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95908" defTabSz="742950"/>
            <a:r>
              <a:rPr lang="th-TH" altLang="en-US" sz="22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จำแนกจำนวนเงินที่กู้ยืมตามประเภทการกู้ยืมและวิทยาเขต ดังตาราง</a:t>
            </a:r>
            <a:endParaRPr lang="en-US" alt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28253"/>
              </p:ext>
            </p:extLst>
          </p:nvPr>
        </p:nvGraphicFramePr>
        <p:xfrm>
          <a:off x="1693333" y="941126"/>
          <a:ext cx="8991601" cy="230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2192">
                  <a:extLst>
                    <a:ext uri="{9D8B030D-6E8A-4147-A177-3AD203B41FA5}">
                      <a16:colId xmlns:a16="http://schemas.microsoft.com/office/drawing/2014/main" val="2680726771"/>
                    </a:ext>
                  </a:extLst>
                </a:gridCol>
                <a:gridCol w="1742285">
                  <a:extLst>
                    <a:ext uri="{9D8B030D-6E8A-4147-A177-3AD203B41FA5}">
                      <a16:colId xmlns:a16="http://schemas.microsoft.com/office/drawing/2014/main" val="1017794241"/>
                    </a:ext>
                  </a:extLst>
                </a:gridCol>
                <a:gridCol w="1618487">
                  <a:extLst>
                    <a:ext uri="{9D8B030D-6E8A-4147-A177-3AD203B41FA5}">
                      <a16:colId xmlns:a16="http://schemas.microsoft.com/office/drawing/2014/main" val="1792125993"/>
                    </a:ext>
                  </a:extLst>
                </a:gridCol>
                <a:gridCol w="1476864">
                  <a:extLst>
                    <a:ext uri="{9D8B030D-6E8A-4147-A177-3AD203B41FA5}">
                      <a16:colId xmlns:a16="http://schemas.microsoft.com/office/drawing/2014/main" val="3915262829"/>
                    </a:ext>
                  </a:extLst>
                </a:gridCol>
                <a:gridCol w="1531773">
                  <a:extLst>
                    <a:ext uri="{9D8B030D-6E8A-4147-A177-3AD203B41FA5}">
                      <a16:colId xmlns:a16="http://schemas.microsoft.com/office/drawing/2014/main" val="1521382240"/>
                    </a:ext>
                  </a:extLst>
                </a:gridCol>
              </a:tblGrid>
              <a:tr h="441869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ประเภทการกู้ยืม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วิทยาเขต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72932"/>
                  </a:ext>
                </a:extLst>
              </a:tr>
              <a:tr h="441869">
                <a:tc vMerge="1"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เชียงใหม่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แพร่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ชุมพร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 anchor="ctr"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6764756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ลักษณะที่ 1 (</a:t>
                      </a:r>
                      <a:r>
                        <a:rPr lang="th-TH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กย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ศ. เดิม)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147,155,300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8,602,600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1,980,050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157,737,950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1935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ลักษณะที่ 2 (กรอ. เดิม)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75,890,600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9,860,300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1,035,200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86,786,100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8986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94686" marR="94686" marT="47344" marB="4734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223,045,900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18,462,900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3,015,250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244,524,050 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4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89989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274</TotalTime>
  <Words>1036</Words>
  <Application>Microsoft Office PowerPoint</Application>
  <PresentationFormat>แบบจอกว้าง</PresentationFormat>
  <Paragraphs>303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Century Gothic</vt:lpstr>
      <vt:lpstr>Cordia New</vt:lpstr>
      <vt:lpstr>DilleniaUPC</vt:lpstr>
      <vt:lpstr>TH NiramitIT๙</vt:lpstr>
      <vt:lpstr>TH Sarabun New</vt:lpstr>
      <vt:lpstr>TH SarabunPSK</vt:lpstr>
      <vt:lpstr>Times New Roman</vt:lpstr>
      <vt:lpstr>Wingdings 3</vt:lpstr>
      <vt:lpstr>ช่อ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Chompu</dc:creator>
  <cp:lastModifiedBy>Kosin</cp:lastModifiedBy>
  <cp:revision>47</cp:revision>
  <cp:lastPrinted>2023-05-29T09:44:21Z</cp:lastPrinted>
  <dcterms:created xsi:type="dcterms:W3CDTF">2023-05-29T04:40:44Z</dcterms:created>
  <dcterms:modified xsi:type="dcterms:W3CDTF">2023-05-30T09:35:27Z</dcterms:modified>
</cp:coreProperties>
</file>