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312" r:id="rId2"/>
    <p:sldId id="283" r:id="rId3"/>
    <p:sldId id="282" r:id="rId4"/>
    <p:sldId id="345" r:id="rId5"/>
    <p:sldId id="256" r:id="rId6"/>
    <p:sldId id="258" r:id="rId7"/>
    <p:sldId id="259" r:id="rId8"/>
    <p:sldId id="260" r:id="rId9"/>
    <p:sldId id="263" r:id="rId10"/>
    <p:sldId id="264" r:id="rId11"/>
    <p:sldId id="267" r:id="rId12"/>
    <p:sldId id="266" r:id="rId13"/>
    <p:sldId id="268" r:id="rId14"/>
    <p:sldId id="269" r:id="rId15"/>
    <p:sldId id="261" r:id="rId16"/>
    <p:sldId id="270" r:id="rId17"/>
    <p:sldId id="271" r:id="rId18"/>
    <p:sldId id="272" r:id="rId19"/>
    <p:sldId id="280" r:id="rId20"/>
    <p:sldId id="273" r:id="rId21"/>
    <p:sldId id="274" r:id="rId22"/>
    <p:sldId id="262" r:id="rId23"/>
    <p:sldId id="275" r:id="rId24"/>
    <p:sldId id="281" r:id="rId25"/>
    <p:sldId id="276" r:id="rId26"/>
    <p:sldId id="277" r:id="rId27"/>
    <p:sldId id="278" r:id="rId28"/>
    <p:sldId id="279" r:id="rId29"/>
    <p:sldId id="292" r:id="rId30"/>
    <p:sldId id="294" r:id="rId31"/>
    <p:sldId id="295" r:id="rId32"/>
    <p:sldId id="296" r:id="rId33"/>
    <p:sldId id="297" r:id="rId34"/>
    <p:sldId id="299" r:id="rId35"/>
    <p:sldId id="298" r:id="rId36"/>
    <p:sldId id="305" r:id="rId37"/>
    <p:sldId id="306" r:id="rId38"/>
    <p:sldId id="302" r:id="rId39"/>
    <p:sldId id="307" r:id="rId40"/>
    <p:sldId id="301" r:id="rId41"/>
    <p:sldId id="308" r:id="rId42"/>
    <p:sldId id="303" r:id="rId43"/>
    <p:sldId id="309" r:id="rId44"/>
    <p:sldId id="304" r:id="rId45"/>
    <p:sldId id="285" r:id="rId46"/>
    <p:sldId id="310" r:id="rId47"/>
    <p:sldId id="315" r:id="rId48"/>
    <p:sldId id="314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41" r:id="rId64"/>
    <p:sldId id="330" r:id="rId65"/>
    <p:sldId id="331" r:id="rId66"/>
    <p:sldId id="342" r:id="rId67"/>
    <p:sldId id="333" r:id="rId68"/>
    <p:sldId id="343" r:id="rId69"/>
    <p:sldId id="334" r:id="rId70"/>
    <p:sldId id="335" r:id="rId71"/>
    <p:sldId id="337" r:id="rId72"/>
    <p:sldId id="338" r:id="rId73"/>
    <p:sldId id="339" r:id="rId74"/>
    <p:sldId id="344" r:id="rId75"/>
    <p:sldId id="340" r:id="rId76"/>
    <p:sldId id="284" r:id="rId77"/>
    <p:sldId id="286" r:id="rId78"/>
    <p:sldId id="290" r:id="rId79"/>
    <p:sldId id="291" r:id="rId80"/>
    <p:sldId id="287" r:id="rId81"/>
    <p:sldId id="313" r:id="rId82"/>
    <p:sldId id="293" r:id="rId83"/>
    <p:sldId id="346" r:id="rId84"/>
    <p:sldId id="349" r:id="rId85"/>
    <p:sldId id="350" r:id="rId86"/>
    <p:sldId id="347" r:id="rId87"/>
    <p:sldId id="348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aporn Fookul" initials="WF" lastIdx="1" clrIdx="0">
    <p:extLst>
      <p:ext uri="{19B8F6BF-5375-455C-9EA6-DF929625EA0E}">
        <p15:presenceInfo xmlns:p15="http://schemas.microsoft.com/office/powerpoint/2012/main" userId="S-1-5-21-25344151-4169713626-918905944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580"/>
    <a:srgbClr val="E3CB74"/>
    <a:srgbClr val="241E2A"/>
    <a:srgbClr val="AFD4E7"/>
    <a:srgbClr val="FFD966"/>
    <a:srgbClr val="548235"/>
    <a:srgbClr val="4472C4"/>
    <a:srgbClr val="FFC000"/>
    <a:srgbClr val="FFF4E7"/>
    <a:srgbClr val="CDB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3" autoAdjust="0"/>
    <p:restoredTop sz="93333" autoAdjust="0"/>
  </p:normalViewPr>
  <p:slideViewPr>
    <p:cSldViewPr snapToGrid="0">
      <p:cViewPr varScale="1">
        <p:scale>
          <a:sx n="75" d="100"/>
          <a:sy n="75" d="100"/>
        </p:scale>
        <p:origin x="139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998121477770822E-2"/>
          <c:y val="4.0324557514979466E-2"/>
          <c:w val="0.94607167965664074"/>
          <c:h val="0.861682147648642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AA8E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650994327942077E-3"/>
                  <c:y val="9.7869261052217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0B-44A2-85FC-399774403342}"/>
                </c:ext>
              </c:extLst>
            </c:dLbl>
            <c:dLbl>
              <c:idx val="1"/>
              <c:layout>
                <c:manualLayout>
                  <c:x val="2.4650994327941626E-3"/>
                  <c:y val="9.3208820049730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0B-44A2-85FC-399774403342}"/>
                </c:ext>
              </c:extLst>
            </c:dLbl>
            <c:dLbl>
              <c:idx val="2"/>
              <c:layout>
                <c:manualLayout>
                  <c:x val="6.1627485819855188E-3"/>
                  <c:y val="9.7869261052217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0B-44A2-85FC-399774403342}"/>
                </c:ext>
              </c:extLst>
            </c:dLbl>
            <c:dLbl>
              <c:idx val="3"/>
              <c:layout>
                <c:manualLayout>
                  <c:x val="3.6976491491913115E-3"/>
                  <c:y val="9.786926105221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0B-44A2-85FC-399774403342}"/>
                </c:ext>
              </c:extLst>
            </c:dLbl>
            <c:dLbl>
              <c:idx val="4"/>
              <c:layout>
                <c:manualLayout>
                  <c:x val="4.9301988655885056E-3"/>
                  <c:y val="8.3887938044757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0B-44A2-85FC-3997744033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กลาง</c:v>
                </c:pt>
                <c:pt idx="1">
                  <c:v>พัฒนาคุณภาพ</c:v>
                </c:pt>
                <c:pt idx="2">
                  <c:v>พัฒนานักศึกษา</c:v>
                </c:pt>
                <c:pt idx="3">
                  <c:v>ตรวจสอบภายนใน</c:v>
                </c:pt>
                <c:pt idx="4">
                  <c:v>HRM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4.0599999999999996</c:v>
                </c:pt>
                <c:pt idx="1">
                  <c:v>3.88</c:v>
                </c:pt>
                <c:pt idx="2">
                  <c:v>3.99</c:v>
                </c:pt>
                <c:pt idx="3">
                  <c:v>4.05</c:v>
                </c:pt>
                <c:pt idx="4">
                  <c:v>4.04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B-44A2-85FC-3997744033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AED2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กลาง</c:v>
                </c:pt>
                <c:pt idx="1">
                  <c:v>พัฒนาคุณภาพ</c:v>
                </c:pt>
                <c:pt idx="2">
                  <c:v>พัฒนานักศึกษา</c:v>
                </c:pt>
                <c:pt idx="3">
                  <c:v>ตรวจสอบภายนใน</c:v>
                </c:pt>
                <c:pt idx="4">
                  <c:v>HRM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4.2699999999999996</c:v>
                </c:pt>
                <c:pt idx="1">
                  <c:v>4.53</c:v>
                </c:pt>
                <c:pt idx="2">
                  <c:v>4.26</c:v>
                </c:pt>
                <c:pt idx="3">
                  <c:v>4.5199999999999996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0B-44A2-85FC-399774403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7936048"/>
        <c:axId val="1638084928"/>
        <c:axId val="1686113248"/>
      </c:bar3DChart>
      <c:catAx>
        <c:axId val="176793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en-US"/>
          </a:p>
        </c:txPr>
        <c:crossAx val="1638084928"/>
        <c:crosses val="autoZero"/>
        <c:auto val="1"/>
        <c:lblAlgn val="ctr"/>
        <c:lblOffset val="100"/>
        <c:noMultiLvlLbl val="0"/>
      </c:catAx>
      <c:valAx>
        <c:axId val="163808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936048"/>
        <c:crosses val="autoZero"/>
        <c:crossBetween val="between"/>
      </c:valAx>
      <c:serAx>
        <c:axId val="1686113248"/>
        <c:scaling>
          <c:orientation val="minMax"/>
        </c:scaling>
        <c:delete val="1"/>
        <c:axPos val="b"/>
        <c:majorTickMark val="none"/>
        <c:minorTickMark val="none"/>
        <c:tickLblPos val="nextTo"/>
        <c:crossAx val="1638084928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998121477770822E-2"/>
          <c:y val="4.0324557514979466E-2"/>
          <c:w val="0.94607167965664074"/>
          <c:h val="0.861682147648642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AA8E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650994327942077E-3"/>
                  <c:y val="9.7869261052217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0B-44A2-85FC-399774403342}"/>
                </c:ext>
              </c:extLst>
            </c:dLbl>
            <c:dLbl>
              <c:idx val="1"/>
              <c:layout>
                <c:manualLayout>
                  <c:x val="2.4650994327941626E-3"/>
                  <c:y val="9.3208820049730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0B-44A2-85FC-399774403342}"/>
                </c:ext>
              </c:extLst>
            </c:dLbl>
            <c:dLbl>
              <c:idx val="2"/>
              <c:layout>
                <c:manualLayout>
                  <c:x val="6.1627485819855188E-3"/>
                  <c:y val="9.7869261052217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0B-44A2-85FC-399774403342}"/>
                </c:ext>
              </c:extLst>
            </c:dLbl>
            <c:dLbl>
              <c:idx val="3"/>
              <c:layout>
                <c:manualLayout>
                  <c:x val="3.6976491491913115E-3"/>
                  <c:y val="9.786926105221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0B-44A2-85FC-399774403342}"/>
                </c:ext>
              </c:extLst>
            </c:dLbl>
            <c:dLbl>
              <c:idx val="4"/>
              <c:layout>
                <c:manualLayout>
                  <c:x val="4.9301988655885056E-3"/>
                  <c:y val="8.3887938044757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0B-44A2-85FC-3997744033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แผนงาน</c:v>
                </c:pt>
                <c:pt idx="1">
                  <c:v>กายภาพ</c:v>
                </c:pt>
                <c:pt idx="2">
                  <c:v>ส่งเสริมศิลปะฯ</c:v>
                </c:pt>
                <c:pt idx="3">
                  <c:v>วิเทศ</c:v>
                </c:pt>
                <c:pt idx="4">
                  <c:v>ดิจิทัล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3.94</c:v>
                </c:pt>
                <c:pt idx="1">
                  <c:v>4.07</c:v>
                </c:pt>
                <c:pt idx="2">
                  <c:v>3.93</c:v>
                </c:pt>
                <c:pt idx="3">
                  <c:v>3.87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B-44A2-85FC-3997744033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AED2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แผนงาน</c:v>
                </c:pt>
                <c:pt idx="1">
                  <c:v>กายภาพ</c:v>
                </c:pt>
                <c:pt idx="2">
                  <c:v>ส่งเสริมศิลปะฯ</c:v>
                </c:pt>
                <c:pt idx="3">
                  <c:v>วิเทศ</c:v>
                </c:pt>
                <c:pt idx="4">
                  <c:v>ดิจิทัล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4.38</c:v>
                </c:pt>
                <c:pt idx="2">
                  <c:v>4.3099999999999996</c:v>
                </c:pt>
                <c:pt idx="3">
                  <c:v>4.5599999999999996</c:v>
                </c:pt>
                <c:pt idx="4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0B-44A2-85FC-399774403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7936048"/>
        <c:axId val="1638084928"/>
        <c:axId val="1686113248"/>
      </c:bar3DChart>
      <c:catAx>
        <c:axId val="176793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en-US"/>
          </a:p>
        </c:txPr>
        <c:crossAx val="1638084928"/>
        <c:crosses val="autoZero"/>
        <c:auto val="1"/>
        <c:lblAlgn val="ctr"/>
        <c:lblOffset val="100"/>
        <c:noMultiLvlLbl val="0"/>
      </c:catAx>
      <c:valAx>
        <c:axId val="163808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936048"/>
        <c:crosses val="autoZero"/>
        <c:crossBetween val="between"/>
      </c:valAx>
      <c:serAx>
        <c:axId val="1686113248"/>
        <c:scaling>
          <c:orientation val="minMax"/>
        </c:scaling>
        <c:delete val="1"/>
        <c:axPos val="b"/>
        <c:majorTickMark val="none"/>
        <c:minorTickMark val="none"/>
        <c:tickLblPos val="nextTo"/>
        <c:crossAx val="1638084928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998121477770822E-2"/>
          <c:y val="4.0324557514979466E-2"/>
          <c:w val="0.94607167965664074"/>
          <c:h val="0.861682147648642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AA8E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650994327942077E-3"/>
                  <c:y val="9.7869261052217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0B-44A2-85FC-399774403342}"/>
                </c:ext>
              </c:extLst>
            </c:dLbl>
            <c:dLbl>
              <c:idx val="1"/>
              <c:layout>
                <c:manualLayout>
                  <c:x val="2.4650994327941626E-3"/>
                  <c:y val="9.3208820049730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0B-44A2-85FC-399774403342}"/>
                </c:ext>
              </c:extLst>
            </c:dLbl>
            <c:dLbl>
              <c:idx val="2"/>
              <c:layout>
                <c:manualLayout>
                  <c:x val="6.1627485819855188E-3"/>
                  <c:y val="9.7869261052217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0B-44A2-85FC-399774403342}"/>
                </c:ext>
              </c:extLst>
            </c:dLbl>
            <c:dLbl>
              <c:idx val="3"/>
              <c:layout>
                <c:manualLayout>
                  <c:x val="3.6976491491913115E-3"/>
                  <c:y val="9.786926105221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0B-44A2-85FC-399774403342}"/>
                </c:ext>
              </c:extLst>
            </c:dLbl>
            <c:dLbl>
              <c:idx val="4"/>
              <c:layout>
                <c:manualLayout>
                  <c:x val="4.9301988655885056E-3"/>
                  <c:y val="8.3887938044757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0B-44A2-85FC-3997744033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คลัง</c:v>
                </c:pt>
                <c:pt idx="1">
                  <c:v>ทรัพย์สิน</c:v>
                </c:pt>
                <c:pt idx="2">
                  <c:v>กฎหมาย</c:v>
                </c:pt>
                <c:pt idx="3">
                  <c:v>HRD</c:v>
                </c:pt>
                <c:pt idx="4">
                  <c:v>สื่อสารฯ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3.97</c:v>
                </c:pt>
                <c:pt idx="1">
                  <c:v>3.93</c:v>
                </c:pt>
                <c:pt idx="2">
                  <c:v>3.84</c:v>
                </c:pt>
                <c:pt idx="3">
                  <c:v>3.86</c:v>
                </c:pt>
                <c:pt idx="4">
                  <c:v>3.53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B-44A2-85FC-3997744033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AED2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คลัง</c:v>
                </c:pt>
                <c:pt idx="1">
                  <c:v>ทรัพย์สิน</c:v>
                </c:pt>
                <c:pt idx="2">
                  <c:v>กฎหมาย</c:v>
                </c:pt>
                <c:pt idx="3">
                  <c:v>HRD</c:v>
                </c:pt>
                <c:pt idx="4">
                  <c:v>สื่อสารฯ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4.2</c:v>
                </c:pt>
                <c:pt idx="1">
                  <c:v>4.16</c:v>
                </c:pt>
                <c:pt idx="2">
                  <c:v>4.33</c:v>
                </c:pt>
                <c:pt idx="3">
                  <c:v>3.94</c:v>
                </c:pt>
                <c:pt idx="4">
                  <c:v>3.91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0B-44A2-85FC-399774403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7936048"/>
        <c:axId val="1638084928"/>
        <c:axId val="1686113248"/>
      </c:bar3DChart>
      <c:catAx>
        <c:axId val="176793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en-US"/>
          </a:p>
        </c:txPr>
        <c:crossAx val="1638084928"/>
        <c:crosses val="autoZero"/>
        <c:auto val="1"/>
        <c:lblAlgn val="ctr"/>
        <c:lblOffset val="100"/>
        <c:noMultiLvlLbl val="0"/>
      </c:catAx>
      <c:valAx>
        <c:axId val="1638084928"/>
        <c:scaling>
          <c:orientation val="minMax"/>
          <c:min val="3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936048"/>
        <c:crosses val="autoZero"/>
        <c:crossBetween val="between"/>
      </c:valAx>
      <c:serAx>
        <c:axId val="1686113248"/>
        <c:scaling>
          <c:orientation val="minMax"/>
        </c:scaling>
        <c:delete val="1"/>
        <c:axPos val="b"/>
        <c:majorTickMark val="none"/>
        <c:minorTickMark val="none"/>
        <c:tickLblPos val="nextTo"/>
        <c:crossAx val="1638084928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25T13:16:08.955" idx="1">
    <p:pos x="2163" y="383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667F5-1A52-4750-9D21-4C4CF97849FB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24DFA-276B-4619-87F6-6222A808C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4DFA-276B-4619-87F6-6222A808C7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4DFA-276B-4619-87F6-6222A808C7BD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5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4DFA-276B-4619-87F6-6222A808C7B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B589B-1580-4076-8215-E1A5EA555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7255F-41D3-46CE-941E-60681CBA6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15F25-A1BA-48DB-8DC9-0B460159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9617-D7A2-4E33-8337-271AED6886F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12638-8674-4A03-8BE0-41A80CD8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DB065-0B66-4271-8400-9B859B1D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34D5-4F8A-4B12-A907-C697091D4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8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A3C1-8605-458D-A676-A01E78F9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71BE9-FADC-4F1D-8869-E56160E4D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D5CC7-1ED4-451D-9CAF-C2CE2DCA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9617-D7A2-4E33-8337-271AED6886F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8F2CD-598E-427F-B821-C6E697141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C9259-555C-4509-8C02-4AA2853F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34D5-4F8A-4B12-A907-C697091D4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9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E4C3A5-8DC1-494D-9DF2-E63FEC1E1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1B1A1-1A9E-4189-92AE-98188E832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A9449-36FA-4E37-8CE7-D568D142E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9617-D7A2-4E33-8337-271AED6886F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DCAF2-263D-4774-9FC5-F01FC0701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B4AF8-56D1-4745-9105-676EC63F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34D5-4F8A-4B12-A907-C697091D4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0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A0DD-6516-40FD-86BC-3D1D32DE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1BC7E-C8F7-4C87-9A44-C87ECDD50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D162B-65F4-4310-9C6E-F6C6C0C2C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9617-D7A2-4E33-8337-271AED6886F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09917-395C-44B8-990B-2FC2B521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3C854-2550-4EBF-8AB2-D505488B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34D5-4F8A-4B12-A907-C697091D4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6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F6EBF-1465-4B1D-8656-02DC7347A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E4ED5-5C07-4BBA-8D2B-0D4DA6061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55A6C-3105-4B47-98C9-16F57FA7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9617-D7A2-4E33-8337-271AED6886F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79C78-AB9A-4BD5-B1DF-C8B92D18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0E612-ACC3-4225-8F0E-E17F364A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34D5-4F8A-4B12-A907-C697091D4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5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6C901-C07C-4222-BF28-D6350D81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4AC26-EBAD-404F-BD36-207154C5B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78288-2AFE-46F9-B15F-6763FAEFF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29509-EE5E-4FD8-98BF-A6BE8342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9617-D7A2-4E33-8337-271AED6886F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5CB7E-E16E-4136-BFE7-65E9ADCE4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88262-1F52-4E80-9A37-BFC65323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34D5-4F8A-4B12-A907-C697091D4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2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0CAB2-4183-46C5-8E47-47537775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9DD1E-510F-4996-BBDD-C8C6C8983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CE9F0-A976-445F-A476-FD0524A5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1BE90E-867A-45F2-B9D9-77CA3C45D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04101-16AB-4CCB-B9ED-4FF86E3D2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A3BCE6-204F-4DB5-8BB6-62FD8FEF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9617-D7A2-4E33-8337-271AED6886F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DA880D-14F1-4DB7-B75A-65CD7A1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BC1795-5E18-4E21-BACA-661A1CDA8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34D5-4F8A-4B12-A907-C697091D4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9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F3C3B-326D-4215-AF1C-86CE986F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C6B94-DCB3-4C63-9858-43D76CB1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9617-D7A2-4E33-8337-271AED6886F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19591-7011-4BA5-89FA-021EFFF3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E86C4-FAA7-40AE-80BA-3B038B6D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34D5-4F8A-4B12-A907-C697091D4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6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A4E821-D4F5-4A9B-B597-2E92273D2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9617-D7A2-4E33-8337-271AED6886F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D91C32-4201-476F-8736-E91E04C4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4C4EF-9BE9-4E0B-9957-E294AE91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34D5-4F8A-4B12-A907-C697091D4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3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E8541-E039-4627-AE1F-02C28B98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BC2EC-CD8F-496B-B476-A92E33904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F47B9-FAA5-4095-A4C8-AD74E15E9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3F98C-8C1F-4ABE-915C-E969D8FF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9617-D7A2-4E33-8337-271AED6886F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A55E9-26F6-4636-882F-452B1DFC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1572D-9141-4F9F-BE23-651928DD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34D5-4F8A-4B12-A907-C697091D4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1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02609-EE9E-4CF2-A4F1-21136C3DD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469B81-E152-480D-9DF1-A4258F964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5FE9B-4BFB-48E3-83BF-4BB5101FE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9AC15-685D-4618-862B-785B16C8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9617-D7A2-4E33-8337-271AED6886F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10D89-5047-4116-B6D4-C018FC88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11759-6560-4BC4-9D92-544ABE26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34D5-4F8A-4B12-A907-C697091D4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2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48137-9374-43C7-BDD6-7CF74ED06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E4A52-407D-415C-AA19-7E271CC91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B5C55-3FA8-4E50-80B7-FB4A6F053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9617-D7A2-4E33-8337-271AED6886F3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DEB9D-87A8-4069-BC44-2771412AF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EFA43-EC5B-46DC-9D92-EF2390DAD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34D5-4F8A-4B12-A907-C697091D4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6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ttps://erp.mju.ac.th/openFile.aspx?id=NDg1OTU3&amp;method=inline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rp.mju.ac.th/openFile.aspx?id=NDg1OTU4&amp;method=inline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rp.mju.ac.th/openFile.aspx?id=NDg1OTYw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2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3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9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4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ม.แม่โจ้ แถลงโต้ปมอธิการบดีถูกร้องเรียน ใช้รถส่วนกลางเป็นรถประจำตำแหน่ง">
            <a:extLst>
              <a:ext uri="{FF2B5EF4-FFF2-40B4-BE49-F238E27FC236}">
                <a16:creationId xmlns:a16="http://schemas.microsoft.com/office/drawing/2014/main" id="{293E020F-3ED7-4D7C-994D-4EB8AF731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" y="2973810"/>
            <a:ext cx="629602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7216E1-9779-4AE9-9CAC-09FCABA750A8}"/>
              </a:ext>
            </a:extLst>
          </p:cNvPr>
          <p:cNvSpPr/>
          <p:nvPr/>
        </p:nvSpPr>
        <p:spPr>
          <a:xfrm>
            <a:off x="5784981" y="3209731"/>
            <a:ext cx="311020" cy="335992"/>
          </a:xfrm>
          <a:prstGeom prst="rect">
            <a:avLst/>
          </a:prstGeom>
          <a:solidFill>
            <a:srgbClr val="AE4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3ABED-B6EB-48F0-B52A-3EFBFC894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781" y="1458853"/>
            <a:ext cx="9144000" cy="2308712"/>
          </a:xfrm>
        </p:spPr>
        <p:txBody>
          <a:bodyPr>
            <a:normAutofit fontScale="90000"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รายงานผลการประเมินคุณภาพภายใน</a:t>
            </a:r>
            <a:br>
              <a:rPr lang="th-TH" sz="54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54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สำนักงานมหาวิทยาลัย</a:t>
            </a:r>
            <a:br>
              <a:rPr lang="th-TH" sz="54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54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ปีงบประมาณ 2564</a:t>
            </a:r>
            <a:endParaRPr lang="en-US" sz="5400" b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72E440-0B46-4773-8DA1-5A1E0B26B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779" y="3545723"/>
            <a:ext cx="5876465" cy="3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5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C5564-F879-4FA7-8805-684FE3E56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3" y="4076700"/>
            <a:ext cx="3716321" cy="2781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5636A-1CE6-4529-8C43-15C88AFD3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87" y="123171"/>
            <a:ext cx="2872500" cy="587776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กองพัฒนาคุณภาพ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4125D-2A40-40C7-960C-83CB3227A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727249"/>
            <a:ext cx="11420475" cy="59912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8" name="Arrow: Curved Right 27">
            <a:extLst>
              <a:ext uri="{FF2B5EF4-FFF2-40B4-BE49-F238E27FC236}">
                <a16:creationId xmlns:a16="http://schemas.microsoft.com/office/drawing/2014/main" id="{A6875056-46F8-4E9C-8919-8EFC5D7D4E40}"/>
              </a:ext>
            </a:extLst>
          </p:cNvPr>
          <p:cNvSpPr/>
          <p:nvPr/>
        </p:nvSpPr>
        <p:spPr>
          <a:xfrm>
            <a:off x="2828925" y="1200150"/>
            <a:ext cx="809625" cy="2143125"/>
          </a:xfrm>
          <a:prstGeom prst="curv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2C5801-A36C-4CFD-B05E-532F280BDB93}"/>
              </a:ext>
            </a:extLst>
          </p:cNvPr>
          <p:cNvSpPr txBox="1"/>
          <p:nvPr/>
        </p:nvSpPr>
        <p:spPr>
          <a:xfrm>
            <a:off x="390192" y="5657850"/>
            <a:ext cx="3112282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GAP 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ที่กอง</a:t>
            </a:r>
            <a:r>
              <a:rPr lang="th-TH" sz="2000" b="1" dirty="0" err="1">
                <a:solidFill>
                  <a:schemeClr val="accent1">
                    <a:lumMod val="50000"/>
                  </a:schemeClr>
                </a:solidFill>
              </a:rPr>
              <a:t>ฯวิ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เคราะห์ –บุคลากรต้องได้รับการพัฒนาความรู้ความสามารถและประสบการณ์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F7AE04-27CC-43D7-B548-0C526BD915D9}"/>
              </a:ext>
            </a:extLst>
          </p:cNvPr>
          <p:cNvSpPr txBox="1"/>
          <p:nvPr/>
        </p:nvSpPr>
        <p:spPr>
          <a:xfrm>
            <a:off x="342187" y="2240587"/>
            <a:ext cx="3160286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GAP 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ที่กอง</a:t>
            </a:r>
            <a:r>
              <a:rPr lang="th-TH" sz="2000" b="1" dirty="0" err="1">
                <a:solidFill>
                  <a:schemeClr val="accent1">
                    <a:lumMod val="50000"/>
                  </a:schemeClr>
                </a:solidFill>
              </a:rPr>
              <a:t>ฯวิ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เคราะห์ –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up to date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 ข้อมูลให้ครบและพร้อมใช้ ในระบบสารสนเทศ (ทั้งเอกสารแบบฟอร์มของ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QA 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และข้อมูลที่ต้องใช้ขับเคลื่อน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AUN 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ของหลักสูตร)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21B37F-8C81-40EF-BD86-781D38D86EB6}"/>
              </a:ext>
            </a:extLst>
          </p:cNvPr>
          <p:cNvSpPr/>
          <p:nvPr/>
        </p:nvSpPr>
        <p:spPr>
          <a:xfrm>
            <a:off x="10151061" y="897949"/>
            <a:ext cx="700504" cy="6044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D4A07C-8292-43F3-AE4E-C604C86EBD23}"/>
              </a:ext>
            </a:extLst>
          </p:cNvPr>
          <p:cNvSpPr/>
          <p:nvPr/>
        </p:nvSpPr>
        <p:spPr>
          <a:xfrm>
            <a:off x="10939949" y="2914919"/>
            <a:ext cx="745861" cy="6044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896523-AA74-4F17-9F5B-7FAEDA406BE9}"/>
              </a:ext>
            </a:extLst>
          </p:cNvPr>
          <p:cNvSpPr/>
          <p:nvPr/>
        </p:nvSpPr>
        <p:spPr>
          <a:xfrm>
            <a:off x="10151060" y="4876092"/>
            <a:ext cx="745861" cy="1661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4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4AC33B-AEEE-4848-B0B8-3145E2633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8107" y="4219575"/>
            <a:ext cx="2257434" cy="26384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2EC5271-443F-47AD-87C3-2F3F64EA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25" y="125805"/>
            <a:ext cx="2872500" cy="587776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กองพัฒนานักศึกษา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59A34-11DB-4393-9623-050C7F73C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50" y="800141"/>
            <a:ext cx="11937892" cy="1108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8C501A-16A5-45D1-BBF7-40F8B1448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1" y="2747091"/>
            <a:ext cx="11828571" cy="219997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B26401A-8527-4576-85B7-A5474D59F8EA}"/>
              </a:ext>
            </a:extLst>
          </p:cNvPr>
          <p:cNvSpPr/>
          <p:nvPr/>
        </p:nvSpPr>
        <p:spPr>
          <a:xfrm>
            <a:off x="10515452" y="1305440"/>
            <a:ext cx="739140" cy="5612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DAF4AF-1D22-4C8F-BCB8-A4849E8DC2D0}"/>
              </a:ext>
            </a:extLst>
          </p:cNvPr>
          <p:cNvSpPr/>
          <p:nvPr/>
        </p:nvSpPr>
        <p:spPr>
          <a:xfrm>
            <a:off x="10333607" y="2699373"/>
            <a:ext cx="985421" cy="21999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F31E94-6C88-45EF-BD8D-9B078EE1964B}"/>
              </a:ext>
            </a:extLst>
          </p:cNvPr>
          <p:cNvSpPr txBox="1"/>
          <p:nvPr/>
        </p:nvSpPr>
        <p:spPr>
          <a:xfrm>
            <a:off x="181711" y="1899873"/>
            <a:ext cx="1180423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/>
              <a:t>พัฒนาการทำงานให้รวดเร็ว หาวิธีการลดขั้นตอนที่ไม่จำเป็น </a:t>
            </a:r>
          </a:p>
          <a:p>
            <a:r>
              <a:rPr lang="th-TH" sz="2400" b="1" dirty="0"/>
              <a:t>พัฒนาให้บุคลากรทำงานแทนกันให้ได้หรือสามารถให้คำตอบ</a:t>
            </a:r>
            <a:r>
              <a:rPr lang="th-TH" sz="2400" b="1" dirty="0" err="1"/>
              <a:t>ต่างๆ</a:t>
            </a:r>
            <a:r>
              <a:rPr lang="th-TH" sz="2400" b="1" dirty="0"/>
              <a:t> แทนกันได้อย่างถูกต้อง   และใช้ </a:t>
            </a:r>
            <a:r>
              <a:rPr lang="en-US" sz="2400" b="1" dirty="0"/>
              <a:t>online </a:t>
            </a:r>
            <a:r>
              <a:rPr lang="th-TH" sz="2400" b="1" dirty="0"/>
              <a:t>ให้มากขึ้น</a:t>
            </a:r>
            <a:endParaRPr lang="en-US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3828C5-A824-44BD-A4A7-60A51A4CAF6E}"/>
              </a:ext>
            </a:extLst>
          </p:cNvPr>
          <p:cNvSpPr txBox="1"/>
          <p:nvPr/>
        </p:nvSpPr>
        <p:spPr>
          <a:xfrm>
            <a:off x="181711" y="4942692"/>
            <a:ext cx="1182857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/>
              <a:t>สร้าง </a:t>
            </a:r>
            <a:r>
              <a:rPr lang="en-US" sz="2400" b="1" dirty="0"/>
              <a:t>mind set </a:t>
            </a:r>
            <a:r>
              <a:rPr lang="th-TH" sz="2400" b="1" dirty="0"/>
              <a:t>การทำงานด้วยการให้บริการที่ดี (อาจมีการอบรม หรือการหาวิธีจูงใจให้รางวัล เช่น ลงคะแนนผู้ให้บริการดีเด่น </a:t>
            </a:r>
          </a:p>
          <a:p>
            <a:r>
              <a:rPr lang="th-TH" sz="2400" b="1" dirty="0"/>
              <a:t>จัดงานบางส่วนให้คณะกรรมการหอพักช่วยดูแลและให้บริการ  </a:t>
            </a:r>
          </a:p>
          <a:p>
            <a:r>
              <a:rPr lang="th-TH" sz="2400" b="1" dirty="0"/>
              <a:t>พัฒนาให้บุคลากรทำงานแทนกันให้ได้หรือสามารถตอบข้อคำถามพื้นฐานจำเป็นของการใช้ชีวิตในหอพักนักศึกษาแทนกันได้   และใช้ </a:t>
            </a:r>
            <a:r>
              <a:rPr lang="en-US" sz="2400" b="1" dirty="0"/>
              <a:t>online </a:t>
            </a:r>
            <a:r>
              <a:rPr lang="th-TH" sz="2400" b="1" dirty="0"/>
              <a:t>ให้มากขึ้น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486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99089D-EDA1-49FA-B336-718D897BF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8107" y="4219575"/>
            <a:ext cx="2257434" cy="26384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2EC5271-443F-47AD-87C3-2F3F64EA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87" y="196685"/>
            <a:ext cx="2872500" cy="587776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กองพัฒนานักศึกษา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EE3304-60D6-47F8-A8B8-4FFEF8FEE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2" y="2003375"/>
            <a:ext cx="11871225" cy="46579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89D356-97AB-44EE-BD40-420D03AFE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61" y="746299"/>
            <a:ext cx="11828571" cy="1295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FFBF75-8F28-4113-AEE9-AA749DB0F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61" y="842893"/>
            <a:ext cx="2805013" cy="966857"/>
          </a:xfrm>
          <a:prstGeom prst="rect">
            <a:avLst/>
          </a:prstGeom>
        </p:spPr>
      </p:pic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4E944E6B-1F16-43FE-A735-56656C22883A}"/>
              </a:ext>
            </a:extLst>
          </p:cNvPr>
          <p:cNvSpPr/>
          <p:nvPr/>
        </p:nvSpPr>
        <p:spPr>
          <a:xfrm>
            <a:off x="2415541" y="842893"/>
            <a:ext cx="1169670" cy="4205358"/>
          </a:xfrm>
          <a:prstGeom prst="curv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4EBD5C-436F-4A16-BDEB-91CEA640DE8D}"/>
              </a:ext>
            </a:extLst>
          </p:cNvPr>
          <p:cNvSpPr txBox="1"/>
          <p:nvPr/>
        </p:nvSpPr>
        <p:spPr>
          <a:xfrm>
            <a:off x="221715" y="1821704"/>
            <a:ext cx="3192045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000" b="1" dirty="0"/>
              <a:t>- ปรับแผนการให้กู้ยืมให้เร็วขึ้น</a:t>
            </a:r>
            <a:r>
              <a:rPr lang="en-US" sz="2000" b="1" dirty="0"/>
              <a:t>?</a:t>
            </a:r>
            <a:endParaRPr lang="th-TH" sz="2000" b="1" dirty="0"/>
          </a:p>
          <a:p>
            <a:r>
              <a:rPr lang="th-TH" sz="2000" b="1" dirty="0"/>
              <a:t>- หากมีการเปลี่ยนแปลงให้รีบแจ้งนักศึกษาทันที (ด้วยช่องทางใด</a:t>
            </a:r>
            <a:r>
              <a:rPr lang="en-US" sz="2000" b="1" dirty="0"/>
              <a:t>?</a:t>
            </a:r>
            <a:r>
              <a:rPr lang="th-TH" sz="2000" b="1" dirty="0"/>
              <a:t>)</a:t>
            </a:r>
          </a:p>
          <a:p>
            <a:r>
              <a:rPr lang="th-TH" sz="2000" b="1" dirty="0"/>
              <a:t>- บุคลากรปรับปรุงการสื่อสาร การใช้น้ำเสียง การให้การชี้แจงที่ชัดเจน ต้องมีความอดกลั่นทางอารมณ์ให้มากที่สุด ค่อยๆอธิบายให้นักศึกษาเข้าใจถึงขั้นตอนและปัญหาใน </a:t>
            </a:r>
            <a:r>
              <a:rPr lang="en-US" sz="2000" b="1" dirty="0"/>
              <a:t>case </a:t>
            </a:r>
            <a:r>
              <a:rPr lang="th-TH" sz="2000" b="1" dirty="0"/>
              <a:t>ของแต่ละคน (นศ.แรงงมา อย่าแรงกลับ)</a:t>
            </a:r>
          </a:p>
          <a:p>
            <a:r>
              <a:rPr lang="th-TH" sz="2000" b="1" dirty="0"/>
              <a:t>- ติดตามตคำถามทาง </a:t>
            </a:r>
            <a:r>
              <a:rPr lang="en-US" sz="2000" b="1" dirty="0" err="1"/>
              <a:t>facebook</a:t>
            </a:r>
            <a:r>
              <a:rPr lang="en-US" sz="2000" b="1" dirty="0"/>
              <a:t> line </a:t>
            </a:r>
            <a:r>
              <a:rPr lang="th-TH" sz="2000" b="1" dirty="0"/>
              <a:t>ให้เร็วขึ้น-</a:t>
            </a:r>
            <a:endParaRPr lang="en-US" sz="2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04AA0E-25EE-45E5-9760-8237E7C2A85D}"/>
              </a:ext>
            </a:extLst>
          </p:cNvPr>
          <p:cNvSpPr/>
          <p:nvPr/>
        </p:nvSpPr>
        <p:spPr>
          <a:xfrm>
            <a:off x="10351364" y="687339"/>
            <a:ext cx="1677968" cy="5022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45227A9-068C-4323-903D-B6F96173C3EF}"/>
              </a:ext>
            </a:extLst>
          </p:cNvPr>
          <p:cNvSpPr/>
          <p:nvPr/>
        </p:nvSpPr>
        <p:spPr>
          <a:xfrm>
            <a:off x="10367078" y="4545982"/>
            <a:ext cx="1603207" cy="5022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0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998DB7E-1AA6-4868-B92E-CA8E9AEC7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" y="4391025"/>
            <a:ext cx="3024467" cy="24594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C89E17-3D66-4BEF-8A32-F6E946BA5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5943"/>
            <a:ext cx="3505200" cy="891540"/>
          </a:xfrm>
          <a:solidFill>
            <a:schemeClr val="bg1"/>
          </a:solidFill>
        </p:spPr>
        <p:txBody>
          <a:bodyPr/>
          <a:lstStyle/>
          <a:p>
            <a:r>
              <a:rPr lang="th-TH" b="1" dirty="0">
                <a:solidFill>
                  <a:srgbClr val="0CAAE5"/>
                </a:solidFill>
              </a:rPr>
              <a:t>กองตรวจสอบภายใน</a:t>
            </a:r>
            <a:endParaRPr lang="en-US" b="1" dirty="0">
              <a:solidFill>
                <a:srgbClr val="0CAAE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CB4EB-808B-4A5E-B46E-B2AF4C66D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" y="866573"/>
            <a:ext cx="12031980" cy="31608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A94EBF-ADC0-4232-8FE4-EA99A3ABBDAD}"/>
              </a:ext>
            </a:extLst>
          </p:cNvPr>
          <p:cNvSpPr/>
          <p:nvPr/>
        </p:nvSpPr>
        <p:spPr>
          <a:xfrm>
            <a:off x="7008050" y="927483"/>
            <a:ext cx="1212028" cy="442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Online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3B645E-E8B1-47B8-8655-349A3F3F11EB}"/>
              </a:ext>
            </a:extLst>
          </p:cNvPr>
          <p:cNvSpPr/>
          <p:nvPr/>
        </p:nvSpPr>
        <p:spPr>
          <a:xfrm>
            <a:off x="1733550" y="1449468"/>
            <a:ext cx="971550" cy="5048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823C6-451F-43DA-94CB-6B0FD406DC38}"/>
              </a:ext>
            </a:extLst>
          </p:cNvPr>
          <p:cNvSpPr txBox="1"/>
          <p:nvPr/>
        </p:nvSpPr>
        <p:spPr>
          <a:xfrm>
            <a:off x="160020" y="4052435"/>
            <a:ext cx="11834813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/>
              <a:t>- สายอื่นทำไมไม่มีค่าติดลบ</a:t>
            </a:r>
            <a:r>
              <a:rPr lang="th-TH" sz="2400" b="1" dirty="0" err="1"/>
              <a:t>ทั้งๆที่</a:t>
            </a:r>
            <a:r>
              <a:rPr lang="th-TH" sz="2400" b="1" dirty="0"/>
              <a:t>สภาพแวดล้อมและปัจจัยสนับสนุนเหมือนกัน ไม่ว่าจะเป็นช่องทางการติดต่อที่มีโทรศัพท์อย่างเดียว การออกไปตรวจสอบนอกที่ตั้งทำให้ติดต่อไม่ได้ในขณะนั้นเหมือนกัน</a:t>
            </a:r>
          </a:p>
          <a:p>
            <a:r>
              <a:rPr lang="th-TH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ผอ.ต้องวิเคราะห์เชิงลึกในงานสาย 3 นี้ว่าเกิดจากอะไร </a:t>
            </a:r>
            <a:r>
              <a:rPr lang="th-TH" sz="2400" b="1" dirty="0"/>
              <a:t>เพื่อการพัฒนา</a:t>
            </a:r>
          </a:p>
          <a:p>
            <a:r>
              <a:rPr lang="th-TH" sz="2400" b="1" dirty="0"/>
              <a:t>- พิจารณาเพิ่มช่องทางการสื่อสารที่มีประสิทธิภาพไปยังกลุ่มเป้าหมาย เช่น </a:t>
            </a:r>
            <a:r>
              <a:rPr lang="en-US" sz="2400" b="1" dirty="0"/>
              <a:t>Line </a:t>
            </a:r>
            <a:r>
              <a:rPr lang="th-TH" sz="2400" b="1" dirty="0"/>
              <a:t>กลุ่ม รวมทั้งปรับปรุง </a:t>
            </a:r>
            <a:r>
              <a:rPr lang="en-US" sz="2400" b="1" dirty="0"/>
              <a:t>website </a:t>
            </a:r>
            <a:r>
              <a:rPr lang="th-TH" sz="2400" b="1" dirty="0"/>
              <a:t>ของกองฯ ให้ข้อมูล </a:t>
            </a:r>
            <a:r>
              <a:rPr lang="en-US" sz="2400" b="1" dirty="0"/>
              <a:t>up to date </a:t>
            </a:r>
            <a:r>
              <a:rPr lang="th-TH" sz="2400" b="1" dirty="0"/>
              <a:t>และมีความครบถ้วนตามความจำเป็น</a:t>
            </a:r>
            <a:endParaRPr lang="en-US" sz="2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2CA38B-60A0-4B3F-9FFD-BF197B3FC8B8}"/>
              </a:ext>
            </a:extLst>
          </p:cNvPr>
          <p:cNvSpPr/>
          <p:nvPr/>
        </p:nvSpPr>
        <p:spPr>
          <a:xfrm>
            <a:off x="11072091" y="1369596"/>
            <a:ext cx="959889" cy="21548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4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9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889A711-F019-4D45-A5A3-7F0DEE9B0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05904"/>
            <a:ext cx="2505075" cy="3044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AE079B-F58B-4693-8DDE-668641B1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11685"/>
            <a:ext cx="4162425" cy="57785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กองบริหารทรัพยากรบุคคล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55A4F6-452A-4112-98A6-B6FFBDA77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8" y="750177"/>
            <a:ext cx="11763375" cy="3390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80E5450-7C8E-47BB-8ABC-725C07A700E2}"/>
              </a:ext>
            </a:extLst>
          </p:cNvPr>
          <p:cNvSpPr/>
          <p:nvPr/>
        </p:nvSpPr>
        <p:spPr>
          <a:xfrm>
            <a:off x="10306050" y="1562099"/>
            <a:ext cx="1688783" cy="542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DB260-487D-47CD-8519-E7035D3E1E99}"/>
              </a:ext>
            </a:extLst>
          </p:cNvPr>
          <p:cNvSpPr txBox="1"/>
          <p:nvPr/>
        </p:nvSpPr>
        <p:spPr>
          <a:xfrm>
            <a:off x="175260" y="4116854"/>
            <a:ext cx="1181957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  <a:r>
              <a:rPr lang="th-TH" sz="2400" b="1" dirty="0"/>
              <a:t>พิจารณาให้บริการ </a:t>
            </a:r>
            <a:r>
              <a:rPr lang="en-US" sz="2400" b="1" dirty="0"/>
              <a:t>online </a:t>
            </a:r>
            <a:r>
              <a:rPr lang="th-TH" sz="2400" b="1" dirty="0"/>
              <a:t>ในเรื่องที่จะสามารถให้ได้โดยไม่ผิด พรบ.คุ้มครองข้อมูลส่วนบุคคล เพื่อความสะดวกของผู้รับบริการ เช่น การให้บริการยื่นคำขอ และการนัดวันมารับเอกสารที่ขอไว้ผ่านระบบ </a:t>
            </a:r>
            <a:r>
              <a:rPr lang="en-US" sz="2400" b="1" dirty="0"/>
              <a:t>online</a:t>
            </a:r>
            <a:r>
              <a:rPr lang="th-TH" sz="2400" b="1" dirty="0"/>
              <a:t> เป็นต้น</a:t>
            </a:r>
            <a:endParaRPr lang="en-US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80EBB4-7EB0-429B-9567-407B87BCF409}"/>
              </a:ext>
            </a:extLst>
          </p:cNvPr>
          <p:cNvSpPr/>
          <p:nvPr/>
        </p:nvSpPr>
        <p:spPr>
          <a:xfrm>
            <a:off x="10404629" y="3581400"/>
            <a:ext cx="711046" cy="4748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55CD2C-294F-477E-A4A1-6195532BD3BE}"/>
              </a:ext>
            </a:extLst>
          </p:cNvPr>
          <p:cNvSpPr txBox="1"/>
          <p:nvPr/>
        </p:nvSpPr>
        <p:spPr>
          <a:xfrm>
            <a:off x="175260" y="4947785"/>
            <a:ext cx="1181957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  <a:r>
              <a:rPr lang="th-TH" sz="2400" b="1" dirty="0"/>
              <a:t> 5 ส. ให้เรียบร้อย และทำเป็นประจำทุกวันให้เป็นการวัฒนธรรมการทำงานปกติ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93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F826-73C1-4161-8050-B14E7CFC9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22" y="538020"/>
            <a:ext cx="10515600" cy="867269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ผลการประเมินคุณภาพการให้บริการ</a:t>
            </a:r>
            <a:b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(ภาพรวม - ระดับกอง/ฝ่าย)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BB169F5-43DB-4722-B8E7-992A53B18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332626"/>
              </p:ext>
            </p:extLst>
          </p:nvPr>
        </p:nvGraphicFramePr>
        <p:xfrm>
          <a:off x="838200" y="635267"/>
          <a:ext cx="10303844" cy="622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2741824E-949F-473B-8F80-CACDAEAA84FF}"/>
              </a:ext>
            </a:extLst>
          </p:cNvPr>
          <p:cNvSpPr txBox="1">
            <a:spLocks/>
          </p:cNvSpPr>
          <p:nvPr/>
        </p:nvSpPr>
        <p:spPr>
          <a:xfrm>
            <a:off x="2218226" y="3137063"/>
            <a:ext cx="937282" cy="358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+0.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46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82A448-D066-4CBE-83DF-45D4D21AE9C3}"/>
              </a:ext>
            </a:extLst>
          </p:cNvPr>
          <p:cNvSpPr txBox="1">
            <a:spLocks/>
          </p:cNvSpPr>
          <p:nvPr/>
        </p:nvSpPr>
        <p:spPr>
          <a:xfrm>
            <a:off x="3943853" y="3137063"/>
            <a:ext cx="1010653" cy="358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+0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30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23EE35-B4C8-4F87-9F3B-52EE9DD6DEC3}"/>
              </a:ext>
            </a:extLst>
          </p:cNvPr>
          <p:cNvSpPr txBox="1">
            <a:spLocks/>
          </p:cNvSpPr>
          <p:nvPr/>
        </p:nvSpPr>
        <p:spPr>
          <a:xfrm>
            <a:off x="5669481" y="3137063"/>
            <a:ext cx="1010653" cy="358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+0.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37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6E8AA9-9982-4205-B78B-235C1C86FE14}"/>
              </a:ext>
            </a:extLst>
          </p:cNvPr>
          <p:cNvSpPr txBox="1">
            <a:spLocks/>
          </p:cNvSpPr>
          <p:nvPr/>
        </p:nvSpPr>
        <p:spPr>
          <a:xfrm>
            <a:off x="7395109" y="3137063"/>
            <a:ext cx="958619" cy="358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+0.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69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A05D77-3511-401A-B1B2-05FD9E896E0F}"/>
              </a:ext>
            </a:extLst>
          </p:cNvPr>
          <p:cNvSpPr/>
          <p:nvPr/>
        </p:nvSpPr>
        <p:spPr>
          <a:xfrm>
            <a:off x="2144855" y="3098948"/>
            <a:ext cx="1010652" cy="434963"/>
          </a:xfrm>
          <a:prstGeom prst="ellips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ED6C3E-1DB7-446C-A7B1-230671233144}"/>
              </a:ext>
            </a:extLst>
          </p:cNvPr>
          <p:cNvSpPr/>
          <p:nvPr/>
        </p:nvSpPr>
        <p:spPr>
          <a:xfrm>
            <a:off x="7343076" y="3060833"/>
            <a:ext cx="1010652" cy="434963"/>
          </a:xfrm>
          <a:prstGeom prst="ellips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B0A65E0-E542-408D-BFEF-B43416DAEA3E}"/>
              </a:ext>
            </a:extLst>
          </p:cNvPr>
          <p:cNvSpPr txBox="1">
            <a:spLocks/>
          </p:cNvSpPr>
          <p:nvPr/>
        </p:nvSpPr>
        <p:spPr>
          <a:xfrm>
            <a:off x="9068703" y="3060833"/>
            <a:ext cx="1010653" cy="358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+0.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29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637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3011-99B5-4280-8F29-2A549A7D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1451"/>
            <a:ext cx="2438400" cy="742950"/>
          </a:xfrm>
          <a:noFill/>
        </p:spPr>
        <p:txBody>
          <a:bodyPr/>
          <a:lstStyle/>
          <a:p>
            <a:r>
              <a:rPr lang="th-TH" b="1" dirty="0">
                <a:solidFill>
                  <a:srgbClr val="059DE1"/>
                </a:solidFill>
              </a:rPr>
              <a:t>กองแผนงาน</a:t>
            </a:r>
            <a:endParaRPr lang="en-US" b="1" dirty="0">
              <a:solidFill>
                <a:srgbClr val="059DE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A70F0-BD16-4926-B602-52FD7D5A5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3240"/>
            <a:ext cx="3733638" cy="3074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E48B87-3054-4F84-87F8-35E3C9B59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2" y="3018724"/>
            <a:ext cx="11775057" cy="742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496041-ADC5-4A88-8765-2A2A2CC9D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71" y="806570"/>
            <a:ext cx="11775057" cy="1310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6632DE-E480-4374-BCA7-59819B145185}"/>
              </a:ext>
            </a:extLst>
          </p:cNvPr>
          <p:cNvSpPr txBox="1"/>
          <p:nvPr/>
        </p:nvSpPr>
        <p:spPr>
          <a:xfrm>
            <a:off x="208470" y="2097965"/>
            <a:ext cx="1184263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GAP </a:t>
            </a:r>
            <a:r>
              <a:rPr lang="th-TH" sz="2400" b="1" u="sng" dirty="0">
                <a:solidFill>
                  <a:schemeClr val="accent1">
                    <a:lumMod val="50000"/>
                  </a:schemeClr>
                </a:solidFill>
              </a:rPr>
              <a:t>ที่กอง</a:t>
            </a:r>
            <a:r>
              <a:rPr lang="th-TH" sz="2400" b="1" u="sng" dirty="0" err="1">
                <a:solidFill>
                  <a:schemeClr val="accent1">
                    <a:lumMod val="50000"/>
                  </a:schemeClr>
                </a:solidFill>
              </a:rPr>
              <a:t>ฯวิ</a:t>
            </a:r>
            <a:r>
              <a:rPr lang="th-TH" sz="2400" b="1" u="sng" dirty="0">
                <a:solidFill>
                  <a:schemeClr val="accent1">
                    <a:lumMod val="50000"/>
                  </a:schemeClr>
                </a:solidFill>
              </a:rPr>
              <a:t>เคราะห์ 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up to date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</a:rPr>
              <a:t> ข้อมูลให้ครบและพร้อมใช้ ในระบบสารสนเทศ (ทั้งเอกสารแบบฟอร์มและข้อมูล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</a:rPr>
              <a:t>จะทำการประชาสัมพันธ์เผยแพร่ข้อมูลให้มากขึ้น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8E1D5-ADD0-4321-8411-B0654A07B5C6}"/>
              </a:ext>
            </a:extLst>
          </p:cNvPr>
          <p:cNvSpPr txBox="1"/>
          <p:nvPr/>
        </p:nvSpPr>
        <p:spPr>
          <a:xfrm>
            <a:off x="186612" y="3761674"/>
            <a:ext cx="1172646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GAP </a:t>
            </a:r>
            <a:r>
              <a:rPr lang="th-TH" sz="2400" b="1" u="sng" dirty="0">
                <a:solidFill>
                  <a:schemeClr val="accent1">
                    <a:lumMod val="50000"/>
                  </a:schemeClr>
                </a:solidFill>
              </a:rPr>
              <a:t>ที่กอง</a:t>
            </a:r>
            <a:r>
              <a:rPr lang="th-TH" sz="2400" b="1" u="sng" dirty="0" err="1">
                <a:solidFill>
                  <a:schemeClr val="accent1">
                    <a:lumMod val="50000"/>
                  </a:schemeClr>
                </a:solidFill>
              </a:rPr>
              <a:t>ฯวิ</a:t>
            </a:r>
            <a:r>
              <a:rPr lang="th-TH" sz="2400" b="1" u="sng" dirty="0">
                <a:solidFill>
                  <a:schemeClr val="accent1">
                    <a:lumMod val="50000"/>
                  </a:schemeClr>
                </a:solidFill>
              </a:rPr>
              <a:t>เคราะห์ 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</a:rPr>
              <a:t>– ใ</a:t>
            </a:r>
            <a:r>
              <a:rPr lang="th-TH" sz="2400" b="1" dirty="0" err="1">
                <a:solidFill>
                  <a:schemeClr val="accent1">
                    <a:lumMod val="50000"/>
                  </a:schemeClr>
                </a:solidFill>
              </a:rPr>
              <a:t>ม่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</a:rPr>
              <a:t>มี</a:t>
            </a:r>
          </a:p>
          <a:p>
            <a:r>
              <a:rPr lang="th-TH" sz="2400" b="1" u="sng" dirty="0">
                <a:solidFill>
                  <a:schemeClr val="accent1">
                    <a:lumMod val="50000"/>
                  </a:schemeClr>
                </a:solidFill>
              </a:rPr>
              <a:t>ข้อเสนอ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</a:rPr>
              <a:t> -  ผอ.กอง และบุคลากรในงานต้องร่วมกันวิเคราะห์กระบวนการทำงาน (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work process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</a:rPr>
              <a:t>) เพื่อให้ได้กระบวนการได้มาซึ่งแผนอัตรากำลังของมหาวิทยาลัยที่ชัดเจน ถูกต้อง เพื่อให้แผนอัตรากำลังเป็นแผนที่พร้อมใช้งาน ไม่ใช่แผนตามคำร้อง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6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85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3011-99B5-4280-8F29-2A549A7D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" y="125414"/>
            <a:ext cx="4648201" cy="844550"/>
          </a:xfrm>
          <a:noFill/>
        </p:spPr>
        <p:txBody>
          <a:bodyPr/>
          <a:lstStyle/>
          <a:p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กองกายภาพและสิ่งแวดล้อม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AA40E-38DB-495D-A7CC-948BA792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8595"/>
            <a:ext cx="2381250" cy="3099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A4963A-FAA9-4EC4-9BC7-E9F24CEA2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30" y="755716"/>
            <a:ext cx="11523363" cy="990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D56169-B055-4E64-94B6-4224BAF8D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74" y="5188063"/>
            <a:ext cx="11504762" cy="101904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14A68F9-2CBE-43AB-BAAA-9A94B36D7903}"/>
              </a:ext>
            </a:extLst>
          </p:cNvPr>
          <p:cNvSpPr/>
          <p:nvPr/>
        </p:nvSpPr>
        <p:spPr>
          <a:xfrm>
            <a:off x="10167447" y="730529"/>
            <a:ext cx="847725" cy="605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66AAB-22DD-4460-90DE-9BA5735F6565}"/>
              </a:ext>
            </a:extLst>
          </p:cNvPr>
          <p:cNvSpPr txBox="1"/>
          <p:nvPr/>
        </p:nvSpPr>
        <p:spPr>
          <a:xfrm>
            <a:off x="357908" y="1630698"/>
            <a:ext cx="1148570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GAP 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ที่กอง</a:t>
            </a:r>
            <a:r>
              <a:rPr lang="th-TH" sz="2000" b="1" dirty="0" err="1">
                <a:solidFill>
                  <a:schemeClr val="accent1">
                    <a:lumMod val="50000"/>
                  </a:schemeClr>
                </a:solidFill>
              </a:rPr>
              <a:t>ฯวิ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เคราะห์ –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up to date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 ข้อมูลให้ครบและพร้อมใช้ ในระบบสารสนเทศ (ทั้งเอกสารแบบฟอร์มการขอรับบริการ ฯลฯ ที่มีการใช้</a:t>
            </a:r>
            <a:r>
              <a:rPr lang="th-TH" sz="2000" b="1" dirty="0" err="1">
                <a:solidFill>
                  <a:schemeClr val="accent1">
                    <a:lumMod val="50000"/>
                  </a:schemeClr>
                </a:solidFill>
              </a:rPr>
              <a:t>บ่อยๆ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และในส่วนของการสื่อสารผ่านโทรศัพท์ /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line 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บุคลากรต้องมีความรวดเร็วในการตอบสนองให้มากขึ้น  </a:t>
            </a:r>
          </a:p>
          <a:p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พร้อมทั้งถ้าพบปัญหาที่ต้องแก้ไขให้รีบแจ้งหัวหน้างานที่เกี่ยวข้องรับทราบในทันที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432E2B-6675-4F7B-86BB-E3E44EE8A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56" y="2643150"/>
            <a:ext cx="11485709" cy="971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4ED14B-6D59-4812-8DD6-D96EC50E469C}"/>
              </a:ext>
            </a:extLst>
          </p:cNvPr>
          <p:cNvSpPr txBox="1"/>
          <p:nvPr/>
        </p:nvSpPr>
        <p:spPr>
          <a:xfrm>
            <a:off x="338629" y="3601224"/>
            <a:ext cx="11504761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ข้อฝาก – ฐานข้อมูลการใช้อาคารเรียน ห้องเรียน ห้องปฏิบัติการ ฟาร์ม แปลงลงงาน เนื่องจากการจัดการเรียนการสอนระดับหลักสูตรและระดับคณะ รวมถึงระดับมหาวิทยาลัยต้องใช้เพื่อวัดประสิทธิภาพของสิ่งสนับสนุนการเรียนการสอน (ปัจจุบันข้อมูลดังกล่าววัดโดยสำนักบริหารฯ แต่มีการวัดประสิทธิภาพการใช้ห้องเรียนอาคารเรียนรวมที่ดูแลโดยสำนักบริหารฯ เท่านั้น และนำข้อมูลนี้ไปใช้เป็นของทั้งมหาวิทยาลัย) 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สิ่งที่ต้องการคือต้องเป็นของทั้งมหาวิทยาลัย นั้นคือ ข้อมูลห้องเรียนต้อง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up to date 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(กองกายภาพฯ) ข้อมูลการใช้ห้องเรียน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(สำนักบริหารฯ และ คณะ) </a:t>
            </a:r>
            <a:r>
              <a:rPr lang="th-TH" sz="2000" b="1" dirty="0" err="1">
                <a:solidFill>
                  <a:schemeClr val="accent1">
                    <a:lumMod val="50000"/>
                  </a:schemeClr>
                </a:solidFill>
              </a:rPr>
              <a:t>การทำ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โปรแกรมการวัดแยกอาคาร รวมคณะ รวมมหาวิทยาลัย (กอง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DT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EE68B4-65AE-4609-9165-C72926EE2406}"/>
              </a:ext>
            </a:extLst>
          </p:cNvPr>
          <p:cNvSpPr txBox="1"/>
          <p:nvPr/>
        </p:nvSpPr>
        <p:spPr>
          <a:xfrm>
            <a:off x="328649" y="2573562"/>
            <a:ext cx="1145713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u="sng" dirty="0">
                <a:solidFill>
                  <a:schemeClr val="accent1">
                    <a:lumMod val="50000"/>
                  </a:schemeClr>
                </a:solidFill>
              </a:rPr>
              <a:t>ข้อเสนอ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</a:rPr>
              <a:t> – ผอ.จัดพูดคุยแบบไปเป็นทางการกันกับบุคลากรในเรื่องนี้ เพื่อวิเคราะห์และหาทางแก้ไข  </a:t>
            </a:r>
          </a:p>
          <a:p>
            <a:r>
              <a:rPr lang="th-TH" sz="2400" b="1" dirty="0">
                <a:solidFill>
                  <a:schemeClr val="accent1">
                    <a:lumMod val="50000"/>
                  </a:schemeClr>
                </a:solidFill>
              </a:rPr>
              <a:t>               รวมทั้งอาจจัดการพบปะ</a:t>
            </a:r>
            <a:r>
              <a:rPr lang="th-TH" sz="2400" b="1" dirty="0" err="1">
                <a:solidFill>
                  <a:schemeClr val="accent1">
                    <a:lumMod val="50000"/>
                  </a:schemeClr>
                </a:solidFill>
              </a:rPr>
              <a:t>ห้วห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</a:rPr>
              <a:t>น้างานทุกเช้าหรือทุก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week 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</a:rPr>
              <a:t>ก่อนเริ่มงานเพื่อแก้ปัญหาที่ค้างและทำตามแผนรายวัน/รายสัปดาห์/รายเดือน  </a:t>
            </a:r>
          </a:p>
          <a:p>
            <a:r>
              <a:rPr lang="th-TH" sz="2400" b="1" dirty="0">
                <a:solidFill>
                  <a:schemeClr val="accent1">
                    <a:lumMod val="50000"/>
                  </a:schemeClr>
                </a:solidFill>
              </a:rPr>
              <a:t>               เนื่องจากเป็นกองที่ต้องพบปัญหาที่อาจเกิดขึ้นเป็นรายวัน/รายชั่วโมง  ทำให้การวางแผนที่มีประสิทธิภาพจะช่วยการทำงานและการบริหารจัดการของกองได้เป็นอย่างดี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4379B2-7F91-4FCD-AD99-F8C953E319CA}"/>
              </a:ext>
            </a:extLst>
          </p:cNvPr>
          <p:cNvSpPr/>
          <p:nvPr/>
        </p:nvSpPr>
        <p:spPr>
          <a:xfrm>
            <a:off x="11015172" y="5126198"/>
            <a:ext cx="847725" cy="605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3011-99B5-4280-8F29-2A549A7D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24613"/>
            <a:ext cx="3990975" cy="711200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885C3"/>
                </a:solidFill>
              </a:rPr>
              <a:t>กองส่งเสริม</a:t>
            </a:r>
            <a:r>
              <a:rPr lang="th-TH" b="1" dirty="0" err="1">
                <a:solidFill>
                  <a:srgbClr val="0885C3"/>
                </a:solidFill>
              </a:rPr>
              <a:t>ศิลป</a:t>
            </a:r>
            <a:r>
              <a:rPr lang="th-TH" b="1" dirty="0">
                <a:solidFill>
                  <a:srgbClr val="0885C3"/>
                </a:solidFill>
              </a:rPr>
              <a:t>วัฒนธรรม</a:t>
            </a:r>
            <a:endParaRPr lang="en-US" b="1" dirty="0">
              <a:solidFill>
                <a:srgbClr val="0885C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8E791-3BFB-4C65-AC52-EA2A3B1DF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0623"/>
            <a:ext cx="3457575" cy="2467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D233D7-DF95-4A06-B037-55437BDCF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706183"/>
            <a:ext cx="11315700" cy="1224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377A9-A839-4F53-B812-A4B65D0E9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5050272"/>
            <a:ext cx="11410950" cy="10190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7C76BF-475B-460B-BBF4-AF4E5681A1C2}"/>
              </a:ext>
            </a:extLst>
          </p:cNvPr>
          <p:cNvSpPr txBox="1"/>
          <p:nvPr/>
        </p:nvSpPr>
        <p:spPr>
          <a:xfrm>
            <a:off x="372426" y="1886143"/>
            <a:ext cx="1158116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/>
              <a:t>- </a:t>
            </a:r>
            <a:r>
              <a:rPr lang="th-TH" sz="2400" b="1" u="sng" dirty="0"/>
              <a:t>หน่วยงานวิเคราะห์ </a:t>
            </a:r>
            <a:r>
              <a:rPr lang="en-US" sz="2400" b="1" u="sng" dirty="0"/>
              <a:t>GAP </a:t>
            </a:r>
            <a:r>
              <a:rPr lang="th-TH" sz="2400" b="1" u="sng" dirty="0"/>
              <a:t>ของตนเอง </a:t>
            </a:r>
            <a:r>
              <a:rPr lang="th-TH" sz="2400" b="1" dirty="0"/>
              <a:t>– ไม่ได้รับงบฯ เฉพาะของส่วนงาน แต่ได้รับแบบรวมศูนย์ จึงไม่สามารถดำเนินการตามที่บุคลากรต้องการได้  วิธีแก้ปัญหา – ทำแผนความต้องการของบุคลากร เพื่อขอรับงบฯจากส่วนกลาง</a:t>
            </a:r>
          </a:p>
          <a:p>
            <a:r>
              <a:rPr lang="th-TH" sz="2400" b="1" dirty="0"/>
              <a:t>- </a:t>
            </a:r>
            <a:r>
              <a:rPr lang="th-TH" sz="2400" b="1" u="sng" dirty="0"/>
              <a:t>ข้อเสนอ</a:t>
            </a:r>
            <a:r>
              <a:rPr lang="th-TH" sz="2400" b="1" dirty="0"/>
              <a:t> – กองฯ ต้องมีการวางแผนการใช้อุปกรณ์และเอกสารสิ่งพิมพ์ในแต่ละปีให้เหมาะสม โดออาจใช้สถิติที่เคยใช้ในอดีต และวางแผนกิจกรรมที่ต้องดำเนินการในแต่ละปีมาเป็นฐานคิด  เพราะทุกอย่างต้องประหยัดใช้วัสดุอุปกรณ์อย่างมีประสิทธิภาพให้บรรลุประสิทธิผล(วัตถุประสงค์ที่กำหนด)  </a:t>
            </a:r>
            <a:r>
              <a:rPr lang="en-US" sz="2400" b="1" dirty="0"/>
              <a:t>=  </a:t>
            </a:r>
            <a:r>
              <a:rPr lang="th-TH" sz="2400" b="1" dirty="0"/>
              <a:t>ทุกเรื่องต้องมีการวางแผนล่วงหน้าที่ดีและครอบคลุม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13D32F-A190-484E-B614-E3D1424615B2}"/>
              </a:ext>
            </a:extLst>
          </p:cNvPr>
          <p:cNvSpPr txBox="1"/>
          <p:nvPr/>
        </p:nvSpPr>
        <p:spPr>
          <a:xfrm>
            <a:off x="400050" y="3880684"/>
            <a:ext cx="1156335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/>
              <a:t>- </a:t>
            </a:r>
            <a:r>
              <a:rPr lang="th-TH" sz="2400" b="1" u="sng" dirty="0"/>
              <a:t>หน่วยงานวิเคราะห์ </a:t>
            </a:r>
            <a:r>
              <a:rPr lang="en-US" sz="2400" b="1" u="sng" dirty="0"/>
              <a:t>GAP </a:t>
            </a:r>
            <a:r>
              <a:rPr lang="th-TH" sz="2400" b="1" u="sng" dirty="0"/>
              <a:t>ของตนเอง </a:t>
            </a:r>
            <a:r>
              <a:rPr lang="th-TH" sz="2400" b="1" dirty="0"/>
              <a:t>- การรับรู้และการสื่อสารไม่เป็นไปทิศทางเดียวกัน</a:t>
            </a:r>
          </a:p>
          <a:p>
            <a:r>
              <a:rPr lang="th-TH" sz="2400" b="1" dirty="0"/>
              <a:t>- </a:t>
            </a:r>
            <a:r>
              <a:rPr lang="th-TH" sz="2400" b="1" u="sng" dirty="0"/>
              <a:t>ข้อเสนอ</a:t>
            </a:r>
            <a:r>
              <a:rPr lang="th-TH" sz="2400" b="1" dirty="0"/>
              <a:t> – ผอ.และบุคลากรควรร่วมกันทำการศึกษาและวิเคราะห์เชิงลึกในปัญหาอย่างตรงไปตรงมา (ทุกคนต้องเปิดใจ ไม่ปิดกั้นการมองตนเอง ไม่ </a:t>
            </a:r>
            <a:r>
              <a:rPr lang="en-US" sz="2400" b="1" dirty="0"/>
              <a:t>bias</a:t>
            </a:r>
            <a:r>
              <a:rPr lang="th-TH" sz="2400" b="1" dirty="0"/>
              <a:t>) เพราะเป็นเรื่องของบุคลากรภายในกองเอง การมีปัญหาบุคลากรจะก่อให้เกิดปัญหาอื่นตามมา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E1F540-3A5A-4B22-8401-155D36326D68}"/>
              </a:ext>
            </a:extLst>
          </p:cNvPr>
          <p:cNvSpPr txBox="1"/>
          <p:nvPr/>
        </p:nvSpPr>
        <p:spPr>
          <a:xfrm>
            <a:off x="372426" y="6019768"/>
            <a:ext cx="1181957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/>
              <a:t>เพิ่มช่องทางการเข้าถึงข้อมูล ทำวีดีทัศน์ผ่าน</a:t>
            </a:r>
            <a:r>
              <a:rPr lang="th-TH" sz="2400" b="1" dirty="0" err="1"/>
              <a:t>ยูทูปแ</a:t>
            </a:r>
            <a:r>
              <a:rPr lang="th-TH" sz="2400" b="1" dirty="0"/>
              <a:t>ละ</a:t>
            </a:r>
            <a:r>
              <a:rPr lang="th-TH" sz="2400" b="1" dirty="0" err="1"/>
              <a:t>เฟส</a:t>
            </a:r>
            <a:r>
              <a:rPr lang="th-TH" sz="2400" b="1" dirty="0"/>
              <a:t>บุ๊ค โดยเน้นกลุ่มเป้าหมายคือนักศึกษาวิชาเกษตรเพื่อชีวิต</a:t>
            </a:r>
            <a:endParaRPr lang="en-US" sz="24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B0F31F-D91E-4BF0-8270-E7E779DED6DC}"/>
              </a:ext>
            </a:extLst>
          </p:cNvPr>
          <p:cNvSpPr/>
          <p:nvPr/>
        </p:nvSpPr>
        <p:spPr>
          <a:xfrm>
            <a:off x="10791825" y="720340"/>
            <a:ext cx="990600" cy="12243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62DC26-DA19-4496-88E8-FA355479078B}"/>
              </a:ext>
            </a:extLst>
          </p:cNvPr>
          <p:cNvSpPr/>
          <p:nvPr/>
        </p:nvSpPr>
        <p:spPr>
          <a:xfrm>
            <a:off x="10088987" y="5192111"/>
            <a:ext cx="847725" cy="605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8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3011-99B5-4280-8F29-2A549A7D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24613"/>
            <a:ext cx="3990975" cy="711200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885C3"/>
                </a:solidFill>
              </a:rPr>
              <a:t>กองส่งเสริม</a:t>
            </a:r>
            <a:r>
              <a:rPr lang="th-TH" b="1" dirty="0" err="1">
                <a:solidFill>
                  <a:srgbClr val="0885C3"/>
                </a:solidFill>
              </a:rPr>
              <a:t>ศิลป</a:t>
            </a:r>
            <a:r>
              <a:rPr lang="th-TH" b="1" dirty="0">
                <a:solidFill>
                  <a:srgbClr val="0885C3"/>
                </a:solidFill>
              </a:rPr>
              <a:t>วัฒนธรรม</a:t>
            </a:r>
            <a:endParaRPr lang="en-US" b="1" dirty="0">
              <a:solidFill>
                <a:srgbClr val="0885C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BB6787-4F4B-4757-8A68-DB7A2EA65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09" y="807710"/>
            <a:ext cx="11157866" cy="9238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BFC5A9-9B95-4893-ACBC-A98BDE62CF7A}"/>
              </a:ext>
            </a:extLst>
          </p:cNvPr>
          <p:cNvSpPr txBox="1"/>
          <p:nvPr/>
        </p:nvSpPr>
        <p:spPr>
          <a:xfrm>
            <a:off x="567409" y="1759623"/>
            <a:ext cx="1115786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/>
              <a:t>- มีการให้บริการยืมเครื่องเสียงให้แก่หน่วยงานภายในมหาวิทยาลัย ซึ่งเป็นการให้บริการที่ดี จึงเป็นที่พึงพอใจของผู้รับบริการเป็นอย่างมาก</a:t>
            </a:r>
          </a:p>
          <a:p>
            <a:r>
              <a:rPr lang="th-TH" sz="2400" b="1" dirty="0"/>
              <a:t>- </a:t>
            </a:r>
            <a:r>
              <a:rPr lang="th-TH" sz="2400" b="1" u="sng" dirty="0"/>
              <a:t>ข้อเสนอ</a:t>
            </a:r>
            <a:r>
              <a:rPr lang="th-TH" sz="2400" b="1" dirty="0"/>
              <a:t> - พิจารณาเพิ่มช่องทางการขอรับบริการเพื่ออำนวยความสะดวกต่อผู้รับบริการและเหมาะกับสถานการณ์ปัจจุบัน แต่ทั้งนี้ บุคลากรต้องทำการติตตามการขอรับบริการอย่างสม่ำเสมอ</a:t>
            </a:r>
          </a:p>
          <a:p>
            <a:r>
              <a:rPr lang="th-TH" sz="2400" b="1" dirty="0"/>
              <a:t>              - พิจารณาเปลี่ยนแนวดนตรีเป็นเพลงกำเมืองที่มีจังหวะครื้นเครง เนื่องจากมหาวิทยาลัยตั้งอยู่ในพื้นที่ภาคเหนือตอนบน การไปเน้นเพลงภาคอื่นอาจจะไม่ตอบโจทย์</a:t>
            </a:r>
            <a:endParaRPr lang="en-US" sz="2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F6FE82-7BB8-4AEA-B40D-FE0A43B40D41}"/>
              </a:ext>
            </a:extLst>
          </p:cNvPr>
          <p:cNvSpPr/>
          <p:nvPr/>
        </p:nvSpPr>
        <p:spPr>
          <a:xfrm>
            <a:off x="9972447" y="886157"/>
            <a:ext cx="762000" cy="67627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60B4B1-3649-4D2D-9B4E-535ACE9D3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0623"/>
            <a:ext cx="3457575" cy="246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2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พูดตรงๆ - Home | Facebook">
            <a:extLst>
              <a:ext uri="{FF2B5EF4-FFF2-40B4-BE49-F238E27FC236}">
                <a16:creationId xmlns:a16="http://schemas.microsoft.com/office/drawing/2014/main" id="{A29822DB-52DA-48ED-82E3-C2905ED10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9874"/>
            <a:ext cx="4528126" cy="452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BDE495-1C3A-4B56-AA26-EA8A4747A587}"/>
              </a:ext>
            </a:extLst>
          </p:cNvPr>
          <p:cNvSpPr txBox="1"/>
          <p:nvPr/>
        </p:nvSpPr>
        <p:spPr>
          <a:xfrm>
            <a:off x="298580" y="279918"/>
            <a:ext cx="4394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4D2E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การทำงานแบบ</a:t>
            </a:r>
            <a:r>
              <a:rPr lang="th-TH" sz="2800" b="1" dirty="0" err="1">
                <a:solidFill>
                  <a:srgbClr val="4D2E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เดิมๆ</a:t>
            </a:r>
            <a:r>
              <a:rPr lang="th-TH" sz="2800" b="1" dirty="0">
                <a:solidFill>
                  <a:srgbClr val="4D2E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(อนุรักษ์นิยม) ภายใต้ภาวการณ์แข่งขันสูง และการเปลี่ยนแปลงทางเทคโนโลยีและนวัตกรรม จะทำให้งานไม่ประสบความสำเร็จ มีปัญหาเกิดขึ้นตลอดเวลา   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652DAB-C9A5-4D2A-874C-03BC90137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027" y="2429343"/>
            <a:ext cx="5305700" cy="1611824"/>
          </a:xfrm>
          <a:prstGeom prst="rect">
            <a:avLst/>
          </a:prstGeom>
        </p:spPr>
      </p:pic>
      <p:pic>
        <p:nvPicPr>
          <p:cNvPr id="1026" name="Picture 2" descr="Telex">
            <a:extLst>
              <a:ext uri="{FF2B5EF4-FFF2-40B4-BE49-F238E27FC236}">
                <a16:creationId xmlns:a16="http://schemas.microsoft.com/office/drawing/2014/main" id="{998C3614-FDC1-44E3-B77C-CF6917C2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63" y="127612"/>
            <a:ext cx="1499118" cy="191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โทรเลข">
            <a:extLst>
              <a:ext uri="{FF2B5EF4-FFF2-40B4-BE49-F238E27FC236}">
                <a16:creationId xmlns:a16="http://schemas.microsoft.com/office/drawing/2014/main" id="{F39D3D78-113E-4246-9014-A897EFE8C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526" y="184489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NTIP.COM : X6577503 152 โฟนลิ้งค์ 1500 อีซี่คอล 1144 แพ็คลิงค์ 142  เวิร์ลเพจ 162 ฮัทชิสัน 1188 สามารถ โพสต์เทล [วิศวกรรมและเทคโนโลยี]">
            <a:extLst>
              <a:ext uri="{FF2B5EF4-FFF2-40B4-BE49-F238E27FC236}">
                <a16:creationId xmlns:a16="http://schemas.microsoft.com/office/drawing/2014/main" id="{A8F738FF-972A-472B-9871-D284298C6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37" y="988832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ACH CID 615 โทรศัพท์บ้าน ตั้งโต๊ะ ปรับเสียงเรียกเข้า 16 เสียง  โชว์เบอร์เวลาโทรเข้า สีนค้าประกัน 6 ดือน | Shopee Thailand">
            <a:extLst>
              <a:ext uri="{FF2B5EF4-FFF2-40B4-BE49-F238E27FC236}">
                <a16:creationId xmlns:a16="http://schemas.microsoft.com/office/drawing/2014/main" id="{6C37D457-DB84-468C-BAC3-7EDBA4944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476" y="78106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ไทยพาณิชย์อวดโฉมเครื่องแบบพนักงานใหม่ | Positioning Magazine">
            <a:extLst>
              <a:ext uri="{FF2B5EF4-FFF2-40B4-BE49-F238E27FC236}">
                <a16:creationId xmlns:a16="http://schemas.microsoft.com/office/drawing/2014/main" id="{4BDA6134-655F-4077-B523-A958E7B1D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569" y="1416596"/>
            <a:ext cx="2584758" cy="172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D55F68-6802-4608-BA73-A50779EF2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1636" y="1345080"/>
            <a:ext cx="2419048" cy="3047619"/>
          </a:xfrm>
          <a:prstGeom prst="rect">
            <a:avLst/>
          </a:prstGeom>
        </p:spPr>
      </p:pic>
      <p:pic>
        <p:nvPicPr>
          <p:cNvPr id="1040" name="Picture 16" descr="What is a Multiplan?">
            <a:extLst>
              <a:ext uri="{FF2B5EF4-FFF2-40B4-BE49-F238E27FC236}">
                <a16:creationId xmlns:a16="http://schemas.microsoft.com/office/drawing/2014/main" id="{C0D03B84-3CAB-4430-ACE7-4496674D9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650" y="1558967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erugian Menggunakan Microsoft Excel Sebagai Aplikasi Pencatatan">
            <a:extLst>
              <a:ext uri="{FF2B5EF4-FFF2-40B4-BE49-F238E27FC236}">
                <a16:creationId xmlns:a16="http://schemas.microsoft.com/office/drawing/2014/main" id="{25C8334A-EB35-4303-9157-DED75725C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92" y="181754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6C9948-27CD-46A0-B885-26A3B31C0A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61423" y="2391036"/>
            <a:ext cx="955380" cy="595562"/>
          </a:xfrm>
          <a:prstGeom prst="rect">
            <a:avLst/>
          </a:prstGeom>
        </p:spPr>
      </p:pic>
      <p:pic>
        <p:nvPicPr>
          <p:cNvPr id="1044" name="Picture 20" descr="Education Library CMU - AUTHOR : รัตนวัชร์ เพ็ญรัตนหิรัญ TITLE :  จิตวิทยาทั่วไป = General psychology CALL : 150 ร114จ 2563 | Facebook">
            <a:extLst>
              <a:ext uri="{FF2B5EF4-FFF2-40B4-BE49-F238E27FC236}">
                <a16:creationId xmlns:a16="http://schemas.microsoft.com/office/drawing/2014/main" id="{21F958FB-1442-431A-AA57-55E8106F6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714" y="1840605"/>
            <a:ext cx="1999875" cy="27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8ADEFA9-B7A6-4F4A-B9D2-15A9AAB710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8738" y="3724231"/>
            <a:ext cx="955380" cy="595562"/>
          </a:xfrm>
          <a:prstGeom prst="rect">
            <a:avLst/>
          </a:prstGeom>
        </p:spPr>
      </p:pic>
      <p:pic>
        <p:nvPicPr>
          <p:cNvPr id="1050" name="Picture 26" descr="จิตวิทยากับชีวิตประจำวัน | Psychology and Daily Life | Thai MOOC Directory">
            <a:extLst>
              <a:ext uri="{FF2B5EF4-FFF2-40B4-BE49-F238E27FC236}">
                <a16:creationId xmlns:a16="http://schemas.microsoft.com/office/drawing/2014/main" id="{4D6962A9-DFE4-45C4-88AB-4D305F0FE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679" y="2506200"/>
            <a:ext cx="2771775" cy="20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0C87B1-DC7E-4F17-B682-6B1782CE8B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42275" y="1828268"/>
            <a:ext cx="2647619" cy="3914286"/>
          </a:xfrm>
          <a:prstGeom prst="rect">
            <a:avLst/>
          </a:prstGeom>
        </p:spPr>
      </p:pic>
      <p:pic>
        <p:nvPicPr>
          <p:cNvPr id="1058" name="Picture 34" descr="1.2 ประเภทของคอมพิวเตอร์ - โครงการ">
            <a:extLst>
              <a:ext uri="{FF2B5EF4-FFF2-40B4-BE49-F238E27FC236}">
                <a16:creationId xmlns:a16="http://schemas.microsoft.com/office/drawing/2014/main" id="{6675EB22-AA9F-4994-9455-36651DE72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641" y="2799356"/>
            <a:ext cx="3424145" cy="22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mate40 Proโทรศัพท์มือถือ 6.53นิ้ว 64 gb มือถือแรม4 มือถือรุ่นใหม่ล่าสุด  2ซิม โทรศัพท์4g กล้อง(8MP+16MP)มือถือราคาถูก โทรศัพท์กันน้ำ โทรศัพท์มือถือ  | Lazada.co.th">
            <a:extLst>
              <a:ext uri="{FF2B5EF4-FFF2-40B4-BE49-F238E27FC236}">
                <a16:creationId xmlns:a16="http://schemas.microsoft.com/office/drawing/2014/main" id="{04771E36-87AA-46EE-8E7F-683EA48C8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433" y="5948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DBCAAE-615A-42E0-8026-EAB5C1F79992}"/>
              </a:ext>
            </a:extLst>
          </p:cNvPr>
          <p:cNvSpPr txBox="1"/>
          <p:nvPr/>
        </p:nvSpPr>
        <p:spPr>
          <a:xfrm>
            <a:off x="2065914" y="2658155"/>
            <a:ext cx="7953508" cy="1077218"/>
          </a:xfrm>
          <a:prstGeom prst="rect">
            <a:avLst/>
          </a:prstGeom>
          <a:solidFill>
            <a:srgbClr val="D3F3FA"/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พฤติกรรม/กระบวนการทำงานที่ดีเป็น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best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ในอด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ึต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อาจจะไม่เหมาะกับสภาวการณ์/กระบวนการทำงานในปัจจุบัน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2" name="Picture 38" descr="บริษัท ไปรษณีย์ไทย จำกัด ThailandPost">
            <a:extLst>
              <a:ext uri="{FF2B5EF4-FFF2-40B4-BE49-F238E27FC236}">
                <a16:creationId xmlns:a16="http://schemas.microsoft.com/office/drawing/2014/main" id="{0ACB5FF5-ECCD-4448-BF4D-8B6681F1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0" y="2233351"/>
            <a:ext cx="5777962" cy="28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E1E240-9CD4-42E6-82CE-41DB9890E3D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97561" y="2286933"/>
            <a:ext cx="5395473" cy="2899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0CF697-4602-468D-A81E-1116E4A041B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38953" y="2617649"/>
            <a:ext cx="7619192" cy="42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88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3011-99B5-4280-8F29-2A549A7D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7975"/>
            <a:ext cx="2971800" cy="720725"/>
          </a:xfrm>
        </p:spPr>
        <p:txBody>
          <a:bodyPr/>
          <a:lstStyle/>
          <a:p>
            <a:r>
              <a:rPr lang="th-TH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กองวิเทศสัมพันธ์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B65F4-B285-407C-BBB8-298A4CA63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" y="3429000"/>
            <a:ext cx="2562225" cy="3483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985455-770E-49B2-8327-9625DC398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77398"/>
            <a:ext cx="11430000" cy="8651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03EF6D2-B931-4F09-806E-08F806AC0E11}"/>
              </a:ext>
            </a:extLst>
          </p:cNvPr>
          <p:cNvSpPr/>
          <p:nvPr/>
        </p:nvSpPr>
        <p:spPr>
          <a:xfrm>
            <a:off x="10310249" y="1007236"/>
            <a:ext cx="847725" cy="605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C6ED68-86A8-48B1-A74E-E7B4017F0B92}"/>
              </a:ext>
            </a:extLst>
          </p:cNvPr>
          <p:cNvSpPr/>
          <p:nvPr/>
        </p:nvSpPr>
        <p:spPr>
          <a:xfrm>
            <a:off x="381000" y="1742535"/>
            <a:ext cx="645543" cy="531959"/>
          </a:xfrm>
          <a:prstGeom prst="rect">
            <a:avLst/>
          </a:prstGeom>
          <a:solidFill>
            <a:srgbClr val="288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C45D1-A62C-4B8A-9F20-EF09B14888F4}"/>
              </a:ext>
            </a:extLst>
          </p:cNvPr>
          <p:cNvSpPr/>
          <p:nvPr/>
        </p:nvSpPr>
        <p:spPr>
          <a:xfrm>
            <a:off x="7453222" y="3282564"/>
            <a:ext cx="4447545" cy="728715"/>
          </a:xfrm>
          <a:prstGeom prst="rect">
            <a:avLst/>
          </a:prstGeom>
          <a:solidFill>
            <a:srgbClr val="288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C7842B-679B-4E2C-8B0A-84EA3D4FFB3E}"/>
              </a:ext>
            </a:extLst>
          </p:cNvPr>
          <p:cNvSpPr txBox="1"/>
          <p:nvPr/>
        </p:nvSpPr>
        <p:spPr>
          <a:xfrm>
            <a:off x="2275939" y="4009758"/>
            <a:ext cx="3191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กำหนดเวลาแล้วเสร็จ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4FD27F-03F1-4D58-97DB-8BE8BC56F251}"/>
              </a:ext>
            </a:extLst>
          </p:cNvPr>
          <p:cNvSpPr txBox="1"/>
          <p:nvPr/>
        </p:nvSpPr>
        <p:spPr>
          <a:xfrm>
            <a:off x="3352800" y="4679251"/>
            <a:ext cx="5555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พิจารณาคิดวิธีการเก็บกลุ่มประชากร/กลุ่มตัวอย่างให้มีความน่าเชื่อถือทางสถิติ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884085-2008-43FF-9BC8-76F03B920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33" y="1741683"/>
            <a:ext cx="11519767" cy="2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5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3011-99B5-4280-8F29-2A549A7D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8" y="158092"/>
            <a:ext cx="3238500" cy="69215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A4947E"/>
                </a:solidFill>
              </a:rPr>
              <a:t>กองเทคโนโลยีดิจิทัล</a:t>
            </a:r>
            <a:endParaRPr lang="en-US" b="1" dirty="0">
              <a:solidFill>
                <a:srgbClr val="A4947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221B5-2C1C-4BF3-892B-71EB639B1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16" y="3656775"/>
            <a:ext cx="3490784" cy="3201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51E608-299B-40F3-A323-AB75E0718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47" y="598929"/>
            <a:ext cx="11464506" cy="222631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B86F31D-1658-4513-8AE0-695E6EC83CB0}"/>
              </a:ext>
            </a:extLst>
          </p:cNvPr>
          <p:cNvSpPr/>
          <p:nvPr/>
        </p:nvSpPr>
        <p:spPr>
          <a:xfrm>
            <a:off x="10275743" y="634406"/>
            <a:ext cx="817827" cy="605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02C60-D998-4BCD-9A9F-7C5FB3AF6B69}"/>
              </a:ext>
            </a:extLst>
          </p:cNvPr>
          <p:cNvSpPr txBox="1"/>
          <p:nvPr/>
        </p:nvSpPr>
        <p:spPr>
          <a:xfrm>
            <a:off x="414089" y="2835839"/>
            <a:ext cx="1141416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th-TH" sz="2400" b="1" dirty="0"/>
              <a:t>ปัญหาการไม่รับโทรศัพท์ของบุคลากร  (โทรศัพท์ประจำโต๊ะไม่ครบคน ไม่สามารถโอนสายได้ โทรศัพท์ที่ใช้เป็น </a:t>
            </a:r>
            <a:r>
              <a:rPr lang="en-US" sz="2400" b="1" dirty="0"/>
              <a:t>SIP Phone </a:t>
            </a:r>
            <a:r>
              <a:rPr lang="th-TH" sz="2400" b="1" dirty="0" err="1"/>
              <a:t>แบต</a:t>
            </a:r>
            <a:r>
              <a:rPr lang="th-TH" sz="2400" b="1" dirty="0"/>
              <a:t>ฯเสื่อม  </a:t>
            </a:r>
          </a:p>
          <a:p>
            <a:pPr marL="342900" indent="-342900">
              <a:buFontTx/>
              <a:buChar char="-"/>
            </a:pPr>
            <a:r>
              <a:rPr lang="th-TH" sz="2400" b="1" u="sng" dirty="0"/>
              <a:t>ข้อเสนอ</a:t>
            </a:r>
            <a:r>
              <a:rPr lang="th-TH" sz="2400" b="1" dirty="0"/>
              <a:t> – ต้องแก้ไขปัญหาให้ใช้โทรศัพท์ภายในเหมือนหน่วยงานอื่น และบุคลากรควรรับโทรศัพท์เนื่องจากผู้รับบริการต้องเรื่องขอความช่วยเหลือและประสานงานจึงโทรฯหา</a:t>
            </a:r>
            <a:endParaRPr lang="en-US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E91A57-33C5-4A1A-862E-950DF6D27FE8}"/>
              </a:ext>
            </a:extLst>
          </p:cNvPr>
          <p:cNvSpPr/>
          <p:nvPr/>
        </p:nvSpPr>
        <p:spPr>
          <a:xfrm>
            <a:off x="3586579" y="1228054"/>
            <a:ext cx="5646198" cy="1595045"/>
          </a:xfrm>
          <a:prstGeom prst="rect">
            <a:avLst/>
          </a:prstGeom>
          <a:noFill/>
          <a:ln w="381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F87D53-E89B-4660-9214-5547613D6942}"/>
              </a:ext>
            </a:extLst>
          </p:cNvPr>
          <p:cNvSpPr txBox="1"/>
          <p:nvPr/>
        </p:nvSpPr>
        <p:spPr>
          <a:xfrm>
            <a:off x="363747" y="4295424"/>
            <a:ext cx="11464506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u="sng" dirty="0"/>
              <a:t>ข้อเสนอ</a:t>
            </a:r>
            <a:r>
              <a:rPr lang="th-TH" sz="2400" b="1" dirty="0"/>
              <a:t> – ผอ.ควรเข้าไปคลุกกับปัญหา พูดคุย หารือ กับบุคลากรในงานนี้ให้มากขึ้น ถึงเรื่องความสามารถในการทำงานและการพัฒนาของบุคลากรแต่ละคน  ปัญหาการขอย้ายงานไปงานอื่นด้วยเหตุผล</a:t>
            </a:r>
            <a:r>
              <a:rPr lang="th-TH" sz="2400" b="1" dirty="0" err="1"/>
              <a:t>ใดๆ</a:t>
            </a:r>
            <a:r>
              <a:rPr lang="th-TH" sz="2400" b="1" dirty="0"/>
              <a:t> เพราะเข้ามาบรรจุที่งานนี้แต่มีการโยกย้ายออก (อาจจะเกือบทั้งหมด)  ภาระงานที่แต่ละคนรับผิดชอบอยู่(ไม่รวมภาระงานนอกเหนือหน้าที่)เหมาะสมหรือไม่ </a:t>
            </a:r>
          </a:p>
          <a:p>
            <a:r>
              <a:rPr lang="th-TH" sz="2400" b="1" dirty="0"/>
              <a:t>และควรพูดคุยแบบเปิดใจกัน</a:t>
            </a:r>
            <a:r>
              <a:rPr lang="th-TH" sz="2400" b="1" dirty="0" err="1"/>
              <a:t>ตรงๆ</a:t>
            </a:r>
            <a:r>
              <a:rPr lang="th-TH" sz="2400" b="1" dirty="0"/>
              <a:t> โดยมีข้อตกลงและเป้าหมายร่วมกันก่อนพูด จะได้ร่วมกันสะสางปัญหาภายในได้ เนื่องจากเป็นงานที่สำคัญในการพัฒนาเป็น </a:t>
            </a:r>
            <a:r>
              <a:rPr lang="en-US" sz="2400" b="1" dirty="0"/>
              <a:t>Digital 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9D17A9-AEB0-48DD-8C2B-DC449C00EB09}"/>
              </a:ext>
            </a:extLst>
          </p:cNvPr>
          <p:cNvSpPr txBox="1"/>
          <p:nvPr/>
        </p:nvSpPr>
        <p:spPr>
          <a:xfrm>
            <a:off x="363747" y="6130710"/>
            <a:ext cx="11464506" cy="830997"/>
          </a:xfrm>
          <a:prstGeom prst="rect">
            <a:avLst/>
          </a:prstGeom>
          <a:solidFill>
            <a:srgbClr val="DEF6FE"/>
          </a:solidFill>
        </p:spPr>
        <p:txBody>
          <a:bodyPr wrap="square" rtlCol="0">
            <a:spAutoFit/>
          </a:bodyPr>
          <a:lstStyle/>
          <a:p>
            <a:r>
              <a:rPr lang="th-TH" sz="2400" b="1" u="sng" dirty="0"/>
              <a:t>ข้อเสนอ</a:t>
            </a:r>
            <a:r>
              <a:rPr lang="th-TH" sz="2400" b="1" dirty="0"/>
              <a:t> –</a:t>
            </a:r>
            <a:r>
              <a:rPr lang="en-US" sz="2400" b="1" dirty="0"/>
              <a:t> </a:t>
            </a:r>
            <a:r>
              <a:rPr lang="th-TH" sz="2400" b="1" dirty="0"/>
              <a:t>การเก็บข้อมูลผู้รับบริการปีงบประมาณต่อไป  ควรเก็บด้วยความซื่อตรง โปร่งใส จะได้ข้อมูลที่เป็นจริงเชื่อถือได้ และสามารถนำไปใช้ประโยชน์ได้จริง ไม่ควรเน้นที่เชิงตัวเลขมากจนเกินไป </a:t>
            </a:r>
            <a:r>
              <a:rPr lang="th-TH" sz="2000" b="1" dirty="0"/>
              <a:t>(ระบบสามารถดูเวลาที่เข้ามาตอบแบบสอบถามได้)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6227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F826-73C1-4161-8050-B14E7CFC9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22" y="538020"/>
            <a:ext cx="10515600" cy="867269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ผลการประเมินคุณภาพการให้บริการ</a:t>
            </a:r>
            <a:b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(ภาพรวม - ระดับกอง/ฝ่าย)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BB169F5-43DB-4722-B8E7-992A53B18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610738"/>
              </p:ext>
            </p:extLst>
          </p:nvPr>
        </p:nvGraphicFramePr>
        <p:xfrm>
          <a:off x="838200" y="635267"/>
          <a:ext cx="10303844" cy="622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2741824E-949F-473B-8F80-CACDAEAA84FF}"/>
              </a:ext>
            </a:extLst>
          </p:cNvPr>
          <p:cNvSpPr txBox="1">
            <a:spLocks/>
          </p:cNvSpPr>
          <p:nvPr/>
        </p:nvSpPr>
        <p:spPr>
          <a:xfrm>
            <a:off x="2268163" y="3234033"/>
            <a:ext cx="1010653" cy="358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+0.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23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82A448-D066-4CBE-83DF-45D4D21AE9C3}"/>
              </a:ext>
            </a:extLst>
          </p:cNvPr>
          <p:cNvSpPr txBox="1">
            <a:spLocks/>
          </p:cNvSpPr>
          <p:nvPr/>
        </p:nvSpPr>
        <p:spPr>
          <a:xfrm>
            <a:off x="3949572" y="3249633"/>
            <a:ext cx="1010653" cy="358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+0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.23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23EE35-B4C8-4F87-9F3B-52EE9DD6DEC3}"/>
              </a:ext>
            </a:extLst>
          </p:cNvPr>
          <p:cNvSpPr txBox="1">
            <a:spLocks/>
          </p:cNvSpPr>
          <p:nvPr/>
        </p:nvSpPr>
        <p:spPr>
          <a:xfrm>
            <a:off x="5683920" y="3349784"/>
            <a:ext cx="957713" cy="358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+0.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49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6E8AA9-9982-4205-B78B-235C1C86FE14}"/>
              </a:ext>
            </a:extLst>
          </p:cNvPr>
          <p:cNvSpPr txBox="1">
            <a:spLocks/>
          </p:cNvSpPr>
          <p:nvPr/>
        </p:nvSpPr>
        <p:spPr>
          <a:xfrm>
            <a:off x="7402328" y="3429000"/>
            <a:ext cx="1010653" cy="358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+0.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08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ED6C3E-1DB7-446C-A7B1-230671233144}"/>
              </a:ext>
            </a:extLst>
          </p:cNvPr>
          <p:cNvSpPr/>
          <p:nvPr/>
        </p:nvSpPr>
        <p:spPr>
          <a:xfrm>
            <a:off x="5630981" y="3311670"/>
            <a:ext cx="1010652" cy="434963"/>
          </a:xfrm>
          <a:prstGeom prst="ellips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B0A65E0-E542-408D-BFEF-B43416DAEA3E}"/>
              </a:ext>
            </a:extLst>
          </p:cNvPr>
          <p:cNvSpPr txBox="1">
            <a:spLocks/>
          </p:cNvSpPr>
          <p:nvPr/>
        </p:nvSpPr>
        <p:spPr>
          <a:xfrm>
            <a:off x="9001623" y="3529151"/>
            <a:ext cx="1010653" cy="358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+0.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37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2723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3011-99B5-4280-8F29-2A549A7D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35594"/>
            <a:ext cx="1743075" cy="720725"/>
          </a:xfrm>
        </p:spPr>
        <p:txBody>
          <a:bodyPr/>
          <a:lstStyle/>
          <a:p>
            <a:r>
              <a:rPr lang="th-TH" b="1" dirty="0">
                <a:solidFill>
                  <a:srgbClr val="0576A3"/>
                </a:solidFill>
              </a:rPr>
              <a:t>กองคลัง</a:t>
            </a:r>
            <a:endParaRPr lang="en-US" b="1" dirty="0">
              <a:solidFill>
                <a:srgbClr val="0576A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65C8D-455D-4C45-BCE3-632327021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080" y="3905250"/>
            <a:ext cx="3545633" cy="2743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F7C37E-5075-44DB-9B75-EE112FA2F0AB}"/>
              </a:ext>
            </a:extLst>
          </p:cNvPr>
          <p:cNvSpPr txBox="1"/>
          <p:nvPr/>
        </p:nvSpPr>
        <p:spPr>
          <a:xfrm>
            <a:off x="2415396" y="365123"/>
            <a:ext cx="948043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/>
              <a:t>งานส่วนใหญ่มีค่าติดลบ (ยกเว้นงานบริหารการเงิน 1 และ 2) 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99856-C126-4E80-BBD5-E48D05576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34" y="1228054"/>
            <a:ext cx="11473132" cy="5333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5A5CE1-57E9-4B03-A241-AD219D3B21C0}"/>
              </a:ext>
            </a:extLst>
          </p:cNvPr>
          <p:cNvSpPr txBox="1"/>
          <p:nvPr/>
        </p:nvSpPr>
        <p:spPr>
          <a:xfrm>
            <a:off x="2378372" y="826788"/>
            <a:ext cx="951745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/>
              <a:t>ขอให้กำลังใจกองคลัง อาจเนื่องจากเป็นบริบทของงานที่รับผิดชอบอยู่ (น่าจะเหมือนกันทุกองค์กร) 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7A3B60-2341-424F-9CFC-55DA6EC22D7F}"/>
              </a:ext>
            </a:extLst>
          </p:cNvPr>
          <p:cNvSpPr/>
          <p:nvPr/>
        </p:nvSpPr>
        <p:spPr>
          <a:xfrm>
            <a:off x="3252158" y="1228054"/>
            <a:ext cx="7858665" cy="1765313"/>
          </a:xfrm>
          <a:prstGeom prst="rect">
            <a:avLst/>
          </a:prstGeom>
          <a:noFill/>
          <a:ln w="381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AD2EAB-8A8B-4F2B-ABEA-4B9AC6A5E913}"/>
              </a:ext>
            </a:extLst>
          </p:cNvPr>
          <p:cNvSpPr/>
          <p:nvPr/>
        </p:nvSpPr>
        <p:spPr>
          <a:xfrm>
            <a:off x="3252158" y="3681805"/>
            <a:ext cx="7858664" cy="2218663"/>
          </a:xfrm>
          <a:prstGeom prst="rect">
            <a:avLst/>
          </a:prstGeom>
          <a:noFill/>
          <a:ln w="381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EA92A8-DBC6-4AEA-91DD-BEC27E314B33}"/>
              </a:ext>
            </a:extLst>
          </p:cNvPr>
          <p:cNvSpPr/>
          <p:nvPr/>
        </p:nvSpPr>
        <p:spPr>
          <a:xfrm>
            <a:off x="10239554" y="4779035"/>
            <a:ext cx="871268" cy="57797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E01111-9809-4D4B-B023-98E5746E5B8C}"/>
              </a:ext>
            </a:extLst>
          </p:cNvPr>
          <p:cNvSpPr/>
          <p:nvPr/>
        </p:nvSpPr>
        <p:spPr>
          <a:xfrm>
            <a:off x="3344173" y="1311215"/>
            <a:ext cx="5920597" cy="3407434"/>
          </a:xfrm>
          <a:prstGeom prst="rect">
            <a:avLst/>
          </a:prstGeom>
          <a:noFill/>
          <a:ln w="3810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36B8BE-5939-45F8-A8C1-8C495E768AAE}"/>
              </a:ext>
            </a:extLst>
          </p:cNvPr>
          <p:cNvSpPr/>
          <p:nvPr/>
        </p:nvSpPr>
        <p:spPr>
          <a:xfrm>
            <a:off x="3344173" y="5357005"/>
            <a:ext cx="5920597" cy="494954"/>
          </a:xfrm>
          <a:prstGeom prst="rect">
            <a:avLst/>
          </a:prstGeom>
          <a:noFill/>
          <a:ln w="3810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366D1C-7FDE-4A7A-8AF3-0791FFBFE03E}"/>
              </a:ext>
            </a:extLst>
          </p:cNvPr>
          <p:cNvSpPr txBox="1"/>
          <p:nvPr/>
        </p:nvSpPr>
        <p:spPr>
          <a:xfrm>
            <a:off x="422694" y="1689719"/>
            <a:ext cx="2766204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/>
              <a:t>เป็นเรื่องของบุคลากรในงานทั้งหมด </a:t>
            </a:r>
          </a:p>
          <a:p>
            <a:r>
              <a:rPr lang="th-TH" sz="2400" b="1" dirty="0"/>
              <a:t>ข้อเสนอ – ผอ.คลัง ต้องชวนพูดชวนคุยเชิงลึกกับบุคลากรในงานนี้ ถึงการพัฒนาตนเองในการทำงาน และค้นหาปัญหาการทำงานที่แท้จริงเพื่อแก้ไขให้ได้มากที่สุด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412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3011-99B5-4280-8F29-2A549A7D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35594"/>
            <a:ext cx="1743075" cy="720725"/>
          </a:xfrm>
        </p:spPr>
        <p:txBody>
          <a:bodyPr/>
          <a:lstStyle/>
          <a:p>
            <a:r>
              <a:rPr lang="th-TH" b="1" dirty="0">
                <a:solidFill>
                  <a:srgbClr val="0576A3"/>
                </a:solidFill>
              </a:rPr>
              <a:t>กองคลัง</a:t>
            </a:r>
            <a:endParaRPr lang="en-US" b="1" dirty="0">
              <a:solidFill>
                <a:srgbClr val="0576A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65C8D-455D-4C45-BCE3-632327021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080" y="3905250"/>
            <a:ext cx="3545633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F6B488-F060-42F4-BA9D-C6C9BB66A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38" y="775202"/>
            <a:ext cx="11378056" cy="22788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5EEABE-410E-4CAF-A274-54DA1E3F7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67" y="3038004"/>
            <a:ext cx="11378056" cy="9304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5E9ABA-01B7-403B-B144-89BBF3CE3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38" y="3947561"/>
            <a:ext cx="11485714" cy="1038095"/>
          </a:xfrm>
          <a:prstGeom prst="rect">
            <a:avLst/>
          </a:prstGeom>
        </p:spPr>
      </p:pic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B7D6AC59-EAC1-4244-AC2E-FAEA005D0A9E}"/>
              </a:ext>
            </a:extLst>
          </p:cNvPr>
          <p:cNvSpPr/>
          <p:nvPr/>
        </p:nvSpPr>
        <p:spPr>
          <a:xfrm>
            <a:off x="112144" y="1069675"/>
            <a:ext cx="1086929" cy="2482533"/>
          </a:xfrm>
          <a:prstGeom prst="curved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80E683-56E8-4014-AE72-CD3447037665}"/>
              </a:ext>
            </a:extLst>
          </p:cNvPr>
          <p:cNvSpPr txBox="1"/>
          <p:nvPr/>
        </p:nvSpPr>
        <p:spPr>
          <a:xfrm>
            <a:off x="474638" y="6006345"/>
            <a:ext cx="1130231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ไม่สามารถให้ข้อคิดเห็นเพิ่มเติม/วิเคราะห์ได้ เนื่องจากไม่ทราบบริบทหรือกระบวนการทำงานของกองคลัง</a:t>
            </a:r>
          </a:p>
          <a:p>
            <a:pPr algn="ct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ข้อเสนอ – ผอ.และ รก.ผอ. ร่วมด้วยช่วยกันนะคะ -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302E13F-2CF6-4156-8490-F053FDCEC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047" y="4949202"/>
            <a:ext cx="11361905" cy="1057143"/>
          </a:xfrm>
          <a:prstGeom prst="rect">
            <a:avLst/>
          </a:prstGeom>
        </p:spPr>
      </p:pic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33A1B370-A31D-45B2-88A9-B2C84ADD8D46}"/>
              </a:ext>
            </a:extLst>
          </p:cNvPr>
          <p:cNvSpPr/>
          <p:nvPr/>
        </p:nvSpPr>
        <p:spPr>
          <a:xfrm>
            <a:off x="112144" y="2639683"/>
            <a:ext cx="1431984" cy="2838091"/>
          </a:xfrm>
          <a:prstGeom prst="curvedRightArrow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6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7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3011-99B5-4280-8F29-2A549A7D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347371"/>
            <a:ext cx="5476336" cy="480264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FFFF00"/>
                </a:solidFill>
              </a:rPr>
              <a:t>กองบริหารทรัพย์สินและกิจการพิเศษ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B9862-520A-4B22-AF93-B838D1C5B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144" y="4251959"/>
            <a:ext cx="2171700" cy="2606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D27ED2-EB15-498A-A9B5-CB179C1CE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31" y="827635"/>
            <a:ext cx="11789546" cy="885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71FA08-6D1D-4037-9242-D5D69D211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73" y="1713391"/>
            <a:ext cx="11726662" cy="1393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DC26BF-C68E-4839-B19D-A3E4A5321ADD}"/>
              </a:ext>
            </a:extLst>
          </p:cNvPr>
          <p:cNvSpPr txBox="1"/>
          <p:nvPr/>
        </p:nvSpPr>
        <p:spPr>
          <a:xfrm>
            <a:off x="209421" y="3107185"/>
            <a:ext cx="1173511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/>
              <a:t>ข้อเสนอ – ผอ.ควรทำการกำกับ ติดตาม และตรวจสอบ </a:t>
            </a:r>
            <a:r>
              <a:rPr lang="en-US" sz="2400" b="1" dirty="0"/>
              <a:t>website </a:t>
            </a:r>
            <a:r>
              <a:rPr lang="th-TH" sz="2400" b="1" dirty="0"/>
              <a:t>ของกองฯ เป็น</a:t>
            </a:r>
            <a:r>
              <a:rPr lang="th-TH" sz="2400" b="1" dirty="0" err="1"/>
              <a:t>ระยะๆ</a:t>
            </a:r>
            <a:r>
              <a:rPr lang="th-TH" sz="2400" b="1" dirty="0"/>
              <a:t>ด้วยตนเองบ้าง </a:t>
            </a:r>
          </a:p>
          <a:p>
            <a:r>
              <a:rPr lang="th-TH" sz="2400" b="1" dirty="0"/>
              <a:t>               โดยมีการแจ้งผล/ข้อคิดเห็น</a:t>
            </a:r>
            <a:r>
              <a:rPr lang="th-TH" sz="2400" b="1" dirty="0" err="1"/>
              <a:t>ต่างๆ</a:t>
            </a:r>
            <a:r>
              <a:rPr lang="th-TH" sz="2400" b="1" dirty="0"/>
              <a:t> แก่ผู้รับผิดชอบ เช่น ข้อมูลหรือเอกสารที่ไม่</a:t>
            </a:r>
            <a:r>
              <a:rPr lang="en-US" sz="2400" b="1" dirty="0"/>
              <a:t> update </a:t>
            </a:r>
            <a:r>
              <a:rPr lang="th-TH" sz="2400" b="1" dirty="0"/>
              <a:t>ให้เอาออก </a:t>
            </a:r>
          </a:p>
          <a:p>
            <a:r>
              <a:rPr lang="th-TH" sz="2400" b="1" dirty="0"/>
              <a:t>               และข้อมูลเอกสารที่จำเป็นต้องมีหรือต้องใช้</a:t>
            </a:r>
            <a:r>
              <a:rPr lang="th-TH" sz="2400" b="1" dirty="0" err="1"/>
              <a:t>บ่อยๆ</a:t>
            </a:r>
            <a:r>
              <a:rPr lang="th-TH" sz="2400" b="1" dirty="0"/>
              <a:t> ให้ </a:t>
            </a:r>
            <a:r>
              <a:rPr lang="en-US" sz="2400" b="1" dirty="0"/>
              <a:t>up to date </a:t>
            </a:r>
            <a:r>
              <a:rPr lang="th-TH" sz="2400" b="1" dirty="0"/>
              <a:t>อยู่เสมอ</a:t>
            </a:r>
          </a:p>
        </p:txBody>
      </p:sp>
    </p:spTree>
    <p:extLst>
      <p:ext uri="{BB962C8B-B14F-4D97-AF65-F5344CB8AC3E}">
        <p14:creationId xmlns:p14="http://schemas.microsoft.com/office/powerpoint/2010/main" val="251193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3011-99B5-4280-8F29-2A549A7D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80"/>
            <a:ext cx="2124075" cy="5588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5">
                    <a:lumMod val="75000"/>
                  </a:schemeClr>
                </a:solidFill>
              </a:rPr>
              <a:t>ฝ่ายกฎหมาย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8BA0A-A44E-4375-98B3-9F33782C0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6" y="3952875"/>
            <a:ext cx="3592147" cy="2905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D21FBB-FC17-43C9-AEAA-D6522CDCD5AD}"/>
              </a:ext>
            </a:extLst>
          </p:cNvPr>
          <p:cNvSpPr txBox="1"/>
          <p:nvPr/>
        </p:nvSpPr>
        <p:spPr>
          <a:xfrm>
            <a:off x="277483" y="753312"/>
            <a:ext cx="11637033" cy="1261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914400"/>
            <a:r>
              <a:rPr lang="th-TH" sz="2400" b="1" dirty="0"/>
              <a:t>ทุกเรื่องในด้านที่ทำการประเมินคุณภาพการให้บริการมีค่าบวก </a:t>
            </a:r>
          </a:p>
          <a:p>
            <a:pPr indent="914400"/>
            <a:r>
              <a:rPr lang="th-TH" sz="2400" b="1" dirty="0"/>
              <a:t>ทุกเรื่อง มีค่าความคาดหวังที่ได้รับ ไม่ถึง 4.00 ดังนั้นจึงต้องมีการพัฒนาในองค์รวม  </a:t>
            </a:r>
          </a:p>
          <a:p>
            <a:pPr indent="914400"/>
            <a:r>
              <a:rPr lang="th-TH" sz="2400" b="1" dirty="0"/>
              <a:t>โดยเฉพาะอย่างยิ่ง ความเป็นระเบียบเรียบร้อยของสถานที่ (มีค่าความคาดหวัง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= 1.00 </a:t>
            </a:r>
            <a:r>
              <a:rPr lang="th-TH" sz="2400" b="1" dirty="0"/>
              <a:t>แต่มีการรับรู้จริง 4.23)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5B25C4-A07F-4B93-BD20-7B1F519B1F1F}"/>
              </a:ext>
            </a:extLst>
          </p:cNvPr>
          <p:cNvSpPr/>
          <p:nvPr/>
        </p:nvSpPr>
        <p:spPr>
          <a:xfrm>
            <a:off x="1181820" y="1116972"/>
            <a:ext cx="4244195" cy="3902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BCB98E-84D4-4506-A83B-402A4F1FB3D1}"/>
              </a:ext>
            </a:extLst>
          </p:cNvPr>
          <p:cNvSpPr/>
          <p:nvPr/>
        </p:nvSpPr>
        <p:spPr>
          <a:xfrm>
            <a:off x="2962275" y="1526116"/>
            <a:ext cx="6043702" cy="3902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F84DC4-9EF0-407B-B24C-19FC6FEA1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44" y="2003060"/>
            <a:ext cx="11637033" cy="6740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CB1E51-E6F7-4CB8-B55C-319857AC5222}"/>
              </a:ext>
            </a:extLst>
          </p:cNvPr>
          <p:cNvSpPr/>
          <p:nvPr/>
        </p:nvSpPr>
        <p:spPr>
          <a:xfrm>
            <a:off x="7513607" y="2147497"/>
            <a:ext cx="1311215" cy="400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 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38F49-7170-47D0-A1B1-F6A04AD47CB9}"/>
              </a:ext>
            </a:extLst>
          </p:cNvPr>
          <p:cNvSpPr txBox="1"/>
          <p:nvPr/>
        </p:nvSpPr>
        <p:spPr>
          <a:xfrm>
            <a:off x="277483" y="2640828"/>
            <a:ext cx="1163703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914400"/>
            <a:r>
              <a:rPr lang="th-TH" sz="2400" b="1" dirty="0"/>
              <a:t>ปรับ </a:t>
            </a:r>
            <a:r>
              <a:rPr lang="en-US" sz="2400" b="1" dirty="0"/>
              <a:t>web </a:t>
            </a:r>
            <a:r>
              <a:rPr lang="th-TH" sz="2400" b="1" dirty="0"/>
              <a:t>ของฝ่ายให้ง่ายต่อการค้นหา  จัดหมวดหมู่ ชนิด ประเภท (คำสั่ง ระเบียบ ข้อบังคับ)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DABF9-C1A1-4512-A681-C82E1E94C62C}"/>
              </a:ext>
            </a:extLst>
          </p:cNvPr>
          <p:cNvSpPr txBox="1"/>
          <p:nvPr/>
        </p:nvSpPr>
        <p:spPr>
          <a:xfrm>
            <a:off x="240444" y="3057700"/>
            <a:ext cx="11637033" cy="30469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indent="914400"/>
            <a:r>
              <a:rPr lang="th-TH" sz="2400" b="1" dirty="0">
                <a:solidFill>
                  <a:schemeClr val="bg1"/>
                </a:solidFill>
              </a:rPr>
              <a:t>ข้อเสนอ – แสดงผลการดำเนินงานในแต่ละเรื่องที่ฝ่ายดำเนินการอยู่ว่า แต่ละเรื่องนั้นปัจจุบันกำลังอยู่ในสถานะใด เช่น การพิจารณาระเบียบว่าด้วย..</a:t>
            </a:r>
            <a:r>
              <a:rPr lang="en-US" sz="2400" b="1" dirty="0">
                <a:solidFill>
                  <a:schemeClr val="bg1"/>
                </a:solidFill>
              </a:rPr>
              <a:t>A.. </a:t>
            </a:r>
            <a:r>
              <a:rPr lang="th-TH" sz="2400" b="1" dirty="0">
                <a:solidFill>
                  <a:schemeClr val="bg1"/>
                </a:solidFill>
              </a:rPr>
              <a:t>ฝ่ายได้รับเรื่องจากหน่วยงานใด เมื่อใด </a:t>
            </a:r>
          </a:p>
          <a:p>
            <a:pPr indent="914400"/>
            <a:r>
              <a:rPr lang="th-TH" sz="2400" b="1" dirty="0">
                <a:solidFill>
                  <a:schemeClr val="bg1"/>
                </a:solidFill>
              </a:rPr>
              <a:t>                                     จะเข้าพิจารณาจากคณะกรรมการใด เมื่อใด </a:t>
            </a:r>
          </a:p>
          <a:p>
            <a:pPr indent="914400"/>
            <a:r>
              <a:rPr lang="th-TH" sz="2400" b="1" dirty="0">
                <a:solidFill>
                  <a:schemeClr val="bg1"/>
                </a:solidFill>
              </a:rPr>
              <a:t>                                      ผ่านการพิจารณา หรือ ให้แก้ไขจากคณะกรรมการแต่ละชุดเมื่อใด</a:t>
            </a:r>
          </a:p>
          <a:p>
            <a:pPr indent="914400"/>
            <a:r>
              <a:rPr lang="th-TH" sz="2400" b="1" dirty="0">
                <a:solidFill>
                  <a:schemeClr val="bg1"/>
                </a:solidFill>
              </a:rPr>
              <a:t>                                      ปัจจุบันกำลังอยู่ในพิจารณาของคณะกรรมการชุดใด หรือ กำลังนำเสนอใคร </a:t>
            </a:r>
          </a:p>
          <a:p>
            <a:pPr indent="457200"/>
            <a:r>
              <a:rPr lang="th-TH" sz="2400" b="1" dirty="0">
                <a:solidFill>
                  <a:schemeClr val="bg1"/>
                </a:solidFill>
              </a:rPr>
              <a:t>เพื่อเป็นข้อมูลให้กับผู้รับบริการเรื่อง</a:t>
            </a:r>
            <a:r>
              <a:rPr lang="th-TH" sz="2400" b="1" dirty="0" err="1">
                <a:solidFill>
                  <a:schemeClr val="bg1"/>
                </a:solidFill>
              </a:rPr>
              <a:t>นั้นๆ</a:t>
            </a:r>
            <a:r>
              <a:rPr lang="th-TH" sz="2400" b="1" dirty="0">
                <a:solidFill>
                  <a:schemeClr val="bg1"/>
                </a:solidFill>
              </a:rPr>
              <a:t> ในการติดตามงานของตน และฝ่ายกฎหมายเองสามารถเก็บสถิติได้ว่าแต่ละเรื่องที่นำสู่การพิจารณาจนแล้วเสร็จใช้เวลาเท่าใด มีปัญหาการล่าช้า ณ จุดใด เพื่อจะได้ทำแก้ไขกระบวนการทำงาน (</a:t>
            </a:r>
            <a:r>
              <a:rPr lang="en-US" sz="2400" b="1" dirty="0">
                <a:solidFill>
                  <a:schemeClr val="bg1"/>
                </a:solidFill>
              </a:rPr>
              <a:t>work process)</a:t>
            </a:r>
            <a:r>
              <a:rPr lang="th-TH" sz="2400" b="1" dirty="0">
                <a:solidFill>
                  <a:schemeClr val="bg1"/>
                </a:solidFill>
              </a:rPr>
              <a:t>ที่อาจมีจุดอ่อนที่ซ่อนอยู่โดยที่เราไม่รู้ได้ (ใช้ข้อมูลทางสถิติช่วย)</a:t>
            </a:r>
          </a:p>
        </p:txBody>
      </p:sp>
    </p:spTree>
    <p:extLst>
      <p:ext uri="{BB962C8B-B14F-4D97-AF65-F5344CB8AC3E}">
        <p14:creationId xmlns:p14="http://schemas.microsoft.com/office/powerpoint/2010/main" val="2539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3011-99B5-4280-8F29-2A549A7D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17501"/>
            <a:ext cx="4010025" cy="6350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54864"/>
                </a:solidFill>
              </a:rPr>
              <a:t>ฝ่ายพัฒนาทรัพยากรมนุษย์</a:t>
            </a:r>
            <a:endParaRPr lang="en-US" b="1" dirty="0">
              <a:solidFill>
                <a:srgbClr val="05486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C90F5-787C-49EA-B7D6-5309D3961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9781"/>
            <a:ext cx="3682699" cy="2752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A5C699-F1BE-4F1E-AD40-99234B0F9787}"/>
              </a:ext>
            </a:extLst>
          </p:cNvPr>
          <p:cNvSpPr txBox="1"/>
          <p:nvPr/>
        </p:nvSpPr>
        <p:spPr>
          <a:xfrm>
            <a:off x="301924" y="761938"/>
            <a:ext cx="1163703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914400"/>
            <a:r>
              <a:rPr lang="th-TH" sz="2400" b="1" dirty="0"/>
              <a:t>เกือบทุกเรื่องในด้านที่ทำการประเมินคุณภาพการให้บริการมีค่าบวก (ยกเว้น 1.ความมั่นใจในความรู้ ความสามารถ ความแม่นยำสาขาวิชาชีพของบุคลากรในงาน และ 2.บุคลากรสามารถตอบสนองท่านได้อย่างรวดเร็ว)</a:t>
            </a:r>
          </a:p>
          <a:p>
            <a:pPr indent="914400"/>
            <a:r>
              <a:rPr lang="en-US" sz="2400" b="1" dirty="0"/>
              <a:t> </a:t>
            </a:r>
            <a:r>
              <a:rPr lang="th-TH" sz="2400" b="1" dirty="0"/>
              <a:t>ทุกเรื่อง มีค่าความคาดหวังที่ได้รับ ไม่ถึง 4.00 ดังนั้นจึงต้องมีการพัฒนาในองค์รวม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9C7E42-BE8E-4970-99C9-9AEF2DBDC9BC}"/>
              </a:ext>
            </a:extLst>
          </p:cNvPr>
          <p:cNvSpPr/>
          <p:nvPr/>
        </p:nvSpPr>
        <p:spPr>
          <a:xfrm>
            <a:off x="1216325" y="1509142"/>
            <a:ext cx="4287327" cy="3902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0A510-95AB-4AA9-89FB-D09A6E1FE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83" y="1962268"/>
            <a:ext cx="11637033" cy="17815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4279B8-A5CA-44AB-9F81-CB264E2F9640}"/>
              </a:ext>
            </a:extLst>
          </p:cNvPr>
          <p:cNvSpPr txBox="1"/>
          <p:nvPr/>
        </p:nvSpPr>
        <p:spPr>
          <a:xfrm>
            <a:off x="301924" y="3743864"/>
            <a:ext cx="1163703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914400"/>
            <a:r>
              <a:rPr lang="th-TH" sz="2400" b="1" dirty="0"/>
              <a:t>ฝ่ายฯ วิเคราะห์ </a:t>
            </a:r>
            <a:r>
              <a:rPr lang="en-US" sz="2400" b="1" dirty="0"/>
              <a:t>Gap </a:t>
            </a:r>
            <a:r>
              <a:rPr lang="th-TH" sz="2400" b="1" dirty="0"/>
              <a:t>ของตนเอง พบว่า เจ้าหน้าที่ปฏิบัติงานไม่พร้อมให้บริการ(ติดประชุม ให้บริการท่านอื่นอยู่) และผู้รับเรื่องแทนอาจจะให้บริการไม่ตรงตามความต้องการ</a:t>
            </a:r>
            <a:endParaRPr lang="en-US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4EF5B2-9E1E-455A-BBC4-A2CB178664C2}"/>
              </a:ext>
            </a:extLst>
          </p:cNvPr>
          <p:cNvSpPr/>
          <p:nvPr/>
        </p:nvSpPr>
        <p:spPr>
          <a:xfrm>
            <a:off x="4929995" y="3769082"/>
            <a:ext cx="3506639" cy="390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ECBC6A-77D8-448E-84D7-4E87BA4934B7}"/>
              </a:ext>
            </a:extLst>
          </p:cNvPr>
          <p:cNvSpPr/>
          <p:nvPr/>
        </p:nvSpPr>
        <p:spPr>
          <a:xfrm>
            <a:off x="330321" y="4174194"/>
            <a:ext cx="5062269" cy="390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8C317A-B569-4A2F-B6BD-DA8DF16C6FBA}"/>
              </a:ext>
            </a:extLst>
          </p:cNvPr>
          <p:cNvSpPr/>
          <p:nvPr/>
        </p:nvSpPr>
        <p:spPr>
          <a:xfrm>
            <a:off x="323492" y="4590256"/>
            <a:ext cx="11566584" cy="124982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54075"/>
            <a:r>
              <a:rPr lang="th-TH" sz="2400" b="1" dirty="0"/>
              <a:t>บุคลากรในฝ่ายสามารถทำงานแทนกันได้หรือไม่ในกรณีจำเป็น / เร่งด่วน มีการพูดคุย กำกับ ติดตาม </a:t>
            </a:r>
            <a:r>
              <a:rPr lang="en-US" sz="2400" b="1" dirty="0"/>
              <a:t>KM</a:t>
            </a:r>
            <a:r>
              <a:rPr lang="th-TH" sz="2400" b="1" dirty="0"/>
              <a:t>อย่างไม่เป็นทางการ เรียนรู้งานซึ่งกันและกันระหว่างบุคลากรในฝ่ายและหัวหน้าฝ่ายหรือไม่ (บุคลากรควรสามารถตอบคำถามหรือให้บริการแก่ผู้ขอรับบริการในเรื่องพื้นฐานของทุกงานในฝ่ายได้ 100</a:t>
            </a:r>
            <a:r>
              <a:rPr lang="en-US" sz="2400" b="1" dirty="0"/>
              <a:t>% </a:t>
            </a:r>
            <a:r>
              <a:rPr lang="th-TH" sz="2400" b="1" dirty="0"/>
              <a:t>แต่ถ้าเชิงลึกควรสามารถตอบได้ในภาพกว้าง</a:t>
            </a:r>
            <a:endParaRPr lang="en-US" sz="2400" b="1" dirty="0"/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3702AD19-3C93-4D40-A768-410AEF6E1CA4}"/>
              </a:ext>
            </a:extLst>
          </p:cNvPr>
          <p:cNvSpPr/>
          <p:nvPr/>
        </p:nvSpPr>
        <p:spPr>
          <a:xfrm rot="2177211">
            <a:off x="1677837" y="1767125"/>
            <a:ext cx="970472" cy="2171877"/>
          </a:xfrm>
          <a:prstGeom prst="curvedRightArrow">
            <a:avLst>
              <a:gd name="adj1" fmla="val 25000"/>
              <a:gd name="adj2" fmla="val 50000"/>
              <a:gd name="adj3" fmla="val 4712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18CD0-1893-4A6F-AB56-AD43483F4FE8}"/>
              </a:ext>
            </a:extLst>
          </p:cNvPr>
          <p:cNvSpPr txBox="1"/>
          <p:nvPr/>
        </p:nvSpPr>
        <p:spPr>
          <a:xfrm>
            <a:off x="288267" y="4554695"/>
            <a:ext cx="1163703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914400"/>
            <a:r>
              <a:rPr lang="th-TH" sz="2400" b="1" dirty="0"/>
              <a:t>ฝ่ายฯ วิเคราะห์ </a:t>
            </a:r>
            <a:r>
              <a:rPr lang="en-US" sz="2400" b="1" dirty="0"/>
              <a:t>Gap </a:t>
            </a:r>
            <a:r>
              <a:rPr lang="th-TH" sz="2400" b="1" dirty="0"/>
              <a:t>ของตนเอง พบว่า หลักเกณฑ์ วิธีการ แนวทาง มีการปรับปรุงให้เป็นปัจจุบัน ทำให้ข้อมูลที่จะสื่อสารไม่ชัดเจน</a:t>
            </a:r>
            <a:endParaRPr lang="en-US" sz="2400" b="1" dirty="0"/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34CE3FF3-26BA-4E15-B87B-235FAB8551FC}"/>
              </a:ext>
            </a:extLst>
          </p:cNvPr>
          <p:cNvSpPr/>
          <p:nvPr/>
        </p:nvSpPr>
        <p:spPr>
          <a:xfrm rot="2177211">
            <a:off x="1812101" y="2681023"/>
            <a:ext cx="787138" cy="2047361"/>
          </a:xfrm>
          <a:prstGeom prst="curvedRightArrow">
            <a:avLst>
              <a:gd name="adj1" fmla="val 25000"/>
              <a:gd name="adj2" fmla="val 50000"/>
              <a:gd name="adj3" fmla="val 4712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492A6E-72FC-4100-8365-6FFEB476D453}"/>
              </a:ext>
            </a:extLst>
          </p:cNvPr>
          <p:cNvSpPr/>
          <p:nvPr/>
        </p:nvSpPr>
        <p:spPr>
          <a:xfrm>
            <a:off x="301746" y="5400480"/>
            <a:ext cx="11566584" cy="124982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54075"/>
            <a:r>
              <a:rPr lang="th-TH" sz="2400" b="1" dirty="0"/>
              <a:t>การที่หลักเกณฑ์ วิธีการ แนวทาง มีการปรับเปลี่ยน บุคลากรในฝ่ายต้องเรียนรู้ให้เร็ว เนื่องจากสิ่งที่เปลี่ยนเป็นการเปลี่ยนโดยฝ่ายเป็น </a:t>
            </a:r>
            <a:r>
              <a:rPr lang="en-US" sz="2400" b="1" dirty="0"/>
              <a:t>owner </a:t>
            </a:r>
            <a:r>
              <a:rPr lang="th-TH" sz="2400" b="1" dirty="0"/>
              <a:t>ในสิ่ง</a:t>
            </a:r>
            <a:r>
              <a:rPr lang="th-TH" sz="2400" b="1" dirty="0" err="1"/>
              <a:t>นั้นๆ</a:t>
            </a:r>
            <a:r>
              <a:rPr lang="th-TH" sz="2400" b="1" dirty="0"/>
              <a:t>เอง (ผู้ที่ปรับ </a:t>
            </a:r>
            <a:r>
              <a:rPr lang="en-US" sz="2400" b="1" dirty="0"/>
              <a:t>HRD</a:t>
            </a:r>
            <a:r>
              <a:rPr lang="th-TH" sz="2400" b="1" dirty="0"/>
              <a:t> ต้องศึกษา คิด พิจารณา พูดคุย และการเสนอโดยฝ่าย </a:t>
            </a:r>
            <a:r>
              <a:rPr lang="en-US" sz="2400" b="1" dirty="0"/>
              <a:t>HRD</a:t>
            </a:r>
            <a:r>
              <a:rPr lang="th-TH" sz="2400" b="1" dirty="0"/>
              <a:t> และรองอธิการบดีที่กำกับดูแลอยู่ และผ่านการพิจารณา ตอบข้อซักถามจากคณะกรรมการชุด</a:t>
            </a:r>
            <a:r>
              <a:rPr lang="th-TH" sz="2400" b="1" dirty="0" err="1"/>
              <a:t>ต่างๆ</a:t>
            </a:r>
            <a:r>
              <a:rPr lang="th-TH" sz="2400" b="1" dirty="0"/>
              <a:t> ตามลำดับ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044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2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3011-99B5-4280-8F29-2A549A7D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20" y="169954"/>
            <a:ext cx="3048000" cy="6731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C56F6F"/>
                </a:solidFill>
              </a:rPr>
              <a:t>ฝ่ายสื่อสารองค์กร</a:t>
            </a:r>
            <a:endParaRPr lang="en-US" b="1" dirty="0">
              <a:solidFill>
                <a:srgbClr val="C56F6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C6F4C-5D49-41CD-9610-417BE19C3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6657"/>
            <a:ext cx="3276501" cy="3079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50D3D5-918F-476C-B36A-8E4DA3DDF40B}"/>
              </a:ext>
            </a:extLst>
          </p:cNvPr>
          <p:cNvSpPr txBox="1"/>
          <p:nvPr/>
        </p:nvSpPr>
        <p:spPr>
          <a:xfrm>
            <a:off x="301924" y="761938"/>
            <a:ext cx="1163703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914400"/>
            <a:r>
              <a:rPr lang="th-TH" sz="2400" b="1" dirty="0"/>
              <a:t>เกือบทุกเรื่องในด้านที่ทำการประเมินคุณภาพการให้บริการมีค่าบวก (ยกเว้นความเป็นระเบียบเรียบร้อยของสถานที่  </a:t>
            </a:r>
            <a:r>
              <a:rPr lang="en-US" sz="2400" b="1" dirty="0"/>
              <a:t>onsite</a:t>
            </a:r>
            <a:r>
              <a:rPr lang="th-TH" sz="2400" b="1" dirty="0"/>
              <a:t> - </a:t>
            </a:r>
            <a:r>
              <a:rPr lang="th-T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ต้องรีบจัดระเบียบพื้นที่ </a:t>
            </a:r>
            <a:r>
              <a:rPr lang="th-TH" sz="2400" b="1" dirty="0"/>
              <a:t>เพราะเป็นหน่วยงานที่เป็นด้านหน้าของมหาวิทยาลัย)</a:t>
            </a:r>
          </a:p>
          <a:p>
            <a:pPr indent="914400"/>
            <a:r>
              <a:rPr lang="th-TH" sz="2400" b="1" dirty="0"/>
              <a:t>ทุกเรื่อง (ยกเว้นความเป็นระเบียบเรียบร้อยของสถานที่) มีค่าความคาดหวัง และสิ่งที่ได้รับ ไม่ถึง 4.00 ดังนั้นจึงต้องมีการพัฒนาในองค์รวม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C1B33-9001-4269-8E4F-84061DF7E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23" y="2285892"/>
            <a:ext cx="11637033" cy="10157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09E0E9-D8E5-4363-A082-BF4E351A57E6}"/>
              </a:ext>
            </a:extLst>
          </p:cNvPr>
          <p:cNvSpPr/>
          <p:nvPr/>
        </p:nvSpPr>
        <p:spPr>
          <a:xfrm>
            <a:off x="60385" y="2938043"/>
            <a:ext cx="2594245" cy="400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 site </a:t>
            </a:r>
            <a:r>
              <a:rPr lang="th-TH" sz="2400" dirty="0"/>
              <a:t>และ </a:t>
            </a:r>
            <a:r>
              <a:rPr lang="en-US" sz="2400" dirty="0"/>
              <a:t>on 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B5A4CD-ED76-4F94-8438-AA89F1E09224}"/>
              </a:ext>
            </a:extLst>
          </p:cNvPr>
          <p:cNvSpPr txBox="1"/>
          <p:nvPr/>
        </p:nvSpPr>
        <p:spPr>
          <a:xfrm>
            <a:off x="301923" y="3301634"/>
            <a:ext cx="11637033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/>
              <a:t>ข้อสังเกต – ฝ่ายสื่อสารองค์กรไม่ควรมี </a:t>
            </a:r>
            <a:r>
              <a:rPr lang="en-US" sz="2400" b="1" dirty="0" err="1"/>
              <a:t>weekness</a:t>
            </a:r>
            <a:r>
              <a:rPr lang="en-US" sz="2400" b="1" dirty="0"/>
              <a:t> </a:t>
            </a:r>
            <a:r>
              <a:rPr lang="th-TH" sz="2400" b="1" dirty="0"/>
              <a:t>ในเรื่องนี้ เนื่องจากเป็นหนึ่งในสาขาวิชาชีพที่ควรมี</a:t>
            </a:r>
          </a:p>
          <a:p>
            <a:r>
              <a:rPr lang="th-TH" sz="2400" b="1" dirty="0"/>
              <a:t>หัวหน้าฝ่ายฯ ควรหารือกับบุคลากรภายในว่าจะลบภาพนี้ได้อย่างไร เช่น การทักทาย ยิ้มแย้ม การติดต่อประสานงาน หรือการสร้าง </a:t>
            </a:r>
            <a:r>
              <a:rPr lang="en-US" sz="2400" b="1" dirty="0"/>
              <a:t>first impression </a:t>
            </a:r>
            <a:r>
              <a:rPr lang="th-TH" sz="2400" b="1" dirty="0"/>
              <a:t>เชิงบวก โดยหันมาเน้นในด้านของการสื่อสารทางกาย ทางอารมณ์ และทางภาษาให้มากขึ้น </a:t>
            </a:r>
          </a:p>
          <a:p>
            <a:r>
              <a:rPr lang="th-TH" sz="2400" b="1" dirty="0"/>
              <a:t>              -  การสร้างบุคลากรของฝ่ายให้สามารถทำหน้าที่เป็นพิธีกรในงาน</a:t>
            </a:r>
            <a:r>
              <a:rPr lang="th-TH" sz="2400" b="1" dirty="0" err="1"/>
              <a:t>ต่างๆ</a:t>
            </a:r>
            <a:r>
              <a:rPr lang="th-TH" sz="2400" b="1" dirty="0"/>
              <a:t> ของมหาวิทยาลัยและสำนักงานมหาวิทยาลัย ควรเร่งพัฒนาบุคลากร 1 – 2 คนให้สามารถทำหน้าที่นี้ได้ โดยไม่ต้องพึ่งพาบุคลากรจากหน่วยงานอื่น</a:t>
            </a:r>
          </a:p>
          <a:p>
            <a:endParaRPr lang="th-TH" sz="2400" b="1" dirty="0"/>
          </a:p>
          <a:p>
            <a:pPr algn="ct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แต่ทั้งนี้ เท่าได้สังเกตมาเห็นว่าฝ่ายสื่อสารฯ ได้มีการพัฒนาในทางที่ดีขึ้นเป็นลำดับ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1DA7A5-4CAB-40F4-AF5F-3B9DEDC12E58}"/>
              </a:ext>
            </a:extLst>
          </p:cNvPr>
          <p:cNvSpPr/>
          <p:nvPr/>
        </p:nvSpPr>
        <p:spPr>
          <a:xfrm>
            <a:off x="1216325" y="1517768"/>
            <a:ext cx="9213010" cy="3902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oggang.com : เนยสีฟ้า : 55 - กรอบแบบขอบดอกไม้ | กิจกรรมเด็กก่อนวัยเรียน,  กรอบรูป, สอนวาดรูป">
            <a:extLst>
              <a:ext uri="{FF2B5EF4-FFF2-40B4-BE49-F238E27FC236}">
                <a16:creationId xmlns:a16="http://schemas.microsoft.com/office/drawing/2014/main" id="{69CEC3FA-02A0-4729-9A5C-B6F8F5B0C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621" y="-217488"/>
            <a:ext cx="12627241" cy="729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3ABED-B6EB-48F0-B52A-3EFBFC894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288" y="1429024"/>
            <a:ext cx="9831422" cy="1654777"/>
          </a:xfrm>
        </p:spPr>
        <p:txBody>
          <a:bodyPr>
            <a:norm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ผลประเมินตัวชี้วัดที่ 2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b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ผลการดำเนินงานตามเกณฑ์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CUPT QMS Guidelines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82F125-F976-4E1D-BA8E-409F92A4B324}"/>
              </a:ext>
            </a:extLst>
          </p:cNvPr>
          <p:cNvSpPr txBox="1">
            <a:spLocks/>
          </p:cNvSpPr>
          <p:nvPr/>
        </p:nvSpPr>
        <p:spPr>
          <a:xfrm>
            <a:off x="1180288" y="3338110"/>
            <a:ext cx="9831422" cy="20908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ใช้ผลการประเมินคุณภาพภายใน ปีการศึกษา 2563 ระดับมหาวิยาลัย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ใน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Criteria </a:t>
            </a: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ที่อยู่ภายใต้การขับเคลื่อนของ 10 กอง/ฝ่าย ใน สนม.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( 18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Criteria</a:t>
            </a: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)</a:t>
            </a:r>
            <a:endParaRPr lang="th-TH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ระดับ สนม. ได้รับค่าคะแนน 2.71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677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พี่สาวน้องสาว, การ์ตูน, วาดด้วยมือ, น่ารักภาพ PNG และ PSD  สำหรับดาวน์โหลดฟรี in 2021 | How to draw hands, Character design, Cartoon">
            <a:extLst>
              <a:ext uri="{FF2B5EF4-FFF2-40B4-BE49-F238E27FC236}">
                <a16:creationId xmlns:a16="http://schemas.microsoft.com/office/drawing/2014/main" id="{26D551F7-CBA6-4D85-B4B6-35BF2CF1D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718" y="231555"/>
            <a:ext cx="2762569" cy="276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8C6909-E9AD-4783-BD3A-59F7A4522C65}"/>
              </a:ext>
            </a:extLst>
          </p:cNvPr>
          <p:cNvSpPr txBox="1"/>
          <p:nvPr/>
        </p:nvSpPr>
        <p:spPr>
          <a:xfrm>
            <a:off x="9143979" y="2953295"/>
            <a:ext cx="256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06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พูดในฐานะที่เป็นพี่</a:t>
            </a:r>
            <a:endParaRPr lang="en-US" sz="2400" b="1" dirty="0">
              <a:solidFill>
                <a:srgbClr val="F06E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บทความGB 203 สูตรสำเร็จการพัฒนาสังคมโลก : ทำไมการทำหน้าที่ของทิศ 6  จึงล้มเหลว">
            <a:extLst>
              <a:ext uri="{FF2B5EF4-FFF2-40B4-BE49-F238E27FC236}">
                <a16:creationId xmlns:a16="http://schemas.microsoft.com/office/drawing/2014/main" id="{E7DBEE4E-2430-40DC-B956-EA710293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7" y="0"/>
            <a:ext cx="3445285" cy="25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B8F074-F944-4F5F-9389-2B7AD7FDCC50}"/>
              </a:ext>
            </a:extLst>
          </p:cNvPr>
          <p:cNvSpPr txBox="1"/>
          <p:nvPr/>
        </p:nvSpPr>
        <p:spPr>
          <a:xfrm>
            <a:off x="6564701" y="2583964"/>
            <a:ext cx="278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06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ความคาดหวัง / </a:t>
            </a:r>
          </a:p>
          <a:p>
            <a:pPr algn="ctr"/>
            <a:r>
              <a:rPr lang="th-TH" sz="2400" b="1" dirty="0">
                <a:solidFill>
                  <a:srgbClr val="F06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สิ่งที่อยากจะให้</a:t>
            </a:r>
          </a:p>
          <a:p>
            <a:pPr algn="ctr"/>
            <a:r>
              <a:rPr lang="th-TH" sz="2400" b="1" dirty="0">
                <a:solidFill>
                  <a:srgbClr val="F06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สำนักงานมหาวิทยาลัยเป็น</a:t>
            </a:r>
            <a:endParaRPr lang="en-US" sz="2400" b="1" dirty="0">
              <a:solidFill>
                <a:srgbClr val="F06E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DF2DE-1EA2-42D1-9EDF-C934B011F077}"/>
              </a:ext>
            </a:extLst>
          </p:cNvPr>
          <p:cNvSpPr txBox="1"/>
          <p:nvPr/>
        </p:nvSpPr>
        <p:spPr>
          <a:xfrm>
            <a:off x="2613445" y="1403528"/>
            <a:ext cx="3212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ทำงานแบบบูรณาการร่วมกัน</a:t>
            </a:r>
          </a:p>
          <a:p>
            <a:pPr algn="ctr"/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เป็นอันหนึ่งอันเดียวกัน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แอนิเมชั่นมีกระบวนการสร้างอย่างไร | Mr. Mee Studio">
            <a:extLst>
              <a:ext uri="{FF2B5EF4-FFF2-40B4-BE49-F238E27FC236}">
                <a16:creationId xmlns:a16="http://schemas.microsoft.com/office/drawing/2014/main" id="{AFF4C3C0-FA3F-440B-AAF2-C55D124F1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13" y="2374680"/>
            <a:ext cx="3177519" cy="194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8F9CA8-5B00-4417-9568-39319CA8F0D4}"/>
              </a:ext>
            </a:extLst>
          </p:cNvPr>
          <p:cNvSpPr txBox="1"/>
          <p:nvPr/>
        </p:nvSpPr>
        <p:spPr>
          <a:xfrm>
            <a:off x="2840608" y="3106706"/>
            <a:ext cx="251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พัฒนาไปข้างหน้า </a:t>
            </a:r>
          </a:p>
          <a:p>
            <a:pPr algn="ctr"/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ไม่อยู่กับที่หรือถอยหลัง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 descr="เทศบาลเมืองหนองสำโรง-ตำบลบ้านเลื่อม อำเภอเมืองอุดรธานี จังหวัดอุดรธานี ๔๑๐๐๐">
            <a:extLst>
              <a:ext uri="{FF2B5EF4-FFF2-40B4-BE49-F238E27FC236}">
                <a16:creationId xmlns:a16="http://schemas.microsoft.com/office/drawing/2014/main" id="{00817DEA-7F6B-4042-86D5-AFC888414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7" y="4460445"/>
            <a:ext cx="3276630" cy="224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BAB264-420B-48A5-8BBE-0737406E8AB2}"/>
              </a:ext>
            </a:extLst>
          </p:cNvPr>
          <p:cNvSpPr txBox="1"/>
          <p:nvPr/>
        </p:nvSpPr>
        <p:spPr>
          <a:xfrm>
            <a:off x="3228034" y="4843032"/>
            <a:ext cx="731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สนับสนุนพันธกิจทุกพันธกิจตามหน้าที่รับผิดชอบของตนอย่างเต็มที่และเต็มใจ</a:t>
            </a:r>
          </a:p>
          <a:p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เพื่อเป็นส่วนงานที่ผลักดันมหาวิทยาลัยสู่วิสัยทัศน์ </a:t>
            </a:r>
          </a:p>
          <a:p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ไม่ว่าจะมีการเปลี่ยนแปลงผู้บริหารและนโยบายก็ตาม</a:t>
            </a:r>
          </a:p>
          <a:p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ต้องปรับตัวและพัฒนาตนเองตลอดเวลา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C020780-4DDC-405D-9B1F-2455DA2CAAF2}"/>
              </a:ext>
            </a:extLst>
          </p:cNvPr>
          <p:cNvSpPr/>
          <p:nvPr/>
        </p:nvSpPr>
        <p:spPr>
          <a:xfrm rot="5400000">
            <a:off x="6514147" y="1479740"/>
            <a:ext cx="2049122" cy="3445284"/>
          </a:xfrm>
          <a:prstGeom prst="downArrow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7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4446007-F624-4F47-8496-FB6D66BDD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653"/>
            <a:ext cx="12192001" cy="72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C94A0E5-2C0C-4ADC-885B-CE7DD37A69BE}"/>
              </a:ext>
            </a:extLst>
          </p:cNvPr>
          <p:cNvSpPr txBox="1">
            <a:spLocks/>
          </p:cNvSpPr>
          <p:nvPr/>
        </p:nvSpPr>
        <p:spPr>
          <a:xfrm>
            <a:off x="1934140" y="2334197"/>
            <a:ext cx="8323718" cy="2357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ผลประเมินตัวชี้วัดที่ 2 </a:t>
            </a:r>
            <a:r>
              <a:rPr lang="en-US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br>
              <a:rPr lang="th-TH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ผลการดำเนินงานตามเกณฑ์ </a:t>
            </a:r>
            <a:r>
              <a:rPr lang="en-US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CUPT QMS Guidelines</a:t>
            </a:r>
          </a:p>
          <a:p>
            <a:endParaRPr lang="th-TH" sz="4800" b="1" dirty="0">
              <a:solidFill>
                <a:srgbClr val="9738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th-TH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- 1. กองพัฒนานักศึกษา -</a:t>
            </a:r>
            <a:endParaRPr lang="en-US" sz="4800" b="1" dirty="0">
              <a:solidFill>
                <a:srgbClr val="9738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1627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73C3F5-4418-4E9A-8602-C7C21D275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2" y="156826"/>
            <a:ext cx="11590476" cy="653333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7D5150D-C58B-424C-8D9F-AA73D3ABE08A}"/>
              </a:ext>
            </a:extLst>
          </p:cNvPr>
          <p:cNvSpPr/>
          <p:nvPr/>
        </p:nvSpPr>
        <p:spPr>
          <a:xfrm>
            <a:off x="10521109" y="4814371"/>
            <a:ext cx="1090670" cy="103558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289B164-EFE2-4BEA-AF5F-553A06291659}"/>
              </a:ext>
            </a:extLst>
          </p:cNvPr>
          <p:cNvSpPr/>
          <p:nvPr/>
        </p:nvSpPr>
        <p:spPr>
          <a:xfrm>
            <a:off x="6096000" y="3534873"/>
            <a:ext cx="5890353" cy="867578"/>
          </a:xfrm>
          <a:prstGeom prst="wedgeRectCallout">
            <a:avLst>
              <a:gd name="adj1" fmla="val 32845"/>
              <a:gd name="adj2" fmla="val 125992"/>
            </a:avLst>
          </a:prstGeom>
          <a:solidFill>
            <a:srgbClr val="FEEED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The Practice is still at the planning stage.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The Practice shows inconsistent or some results.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C3C6B5-7243-4A8C-A17E-B49496DA3750}"/>
              </a:ext>
            </a:extLst>
          </p:cNvPr>
          <p:cNvSpPr/>
          <p:nvPr/>
        </p:nvSpPr>
        <p:spPr>
          <a:xfrm>
            <a:off x="10479062" y="1315333"/>
            <a:ext cx="1090670" cy="1035586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9E5A07E-6548-48B0-B01A-62F70EF9AC52}"/>
              </a:ext>
            </a:extLst>
          </p:cNvPr>
          <p:cNvSpPr/>
          <p:nvPr/>
        </p:nvSpPr>
        <p:spPr>
          <a:xfrm>
            <a:off x="3771260" y="167841"/>
            <a:ext cx="8303228" cy="867578"/>
          </a:xfrm>
          <a:prstGeom prst="wedgeRectCallout">
            <a:avLst>
              <a:gd name="adj1" fmla="val 37356"/>
              <a:gd name="adj2" fmla="val 1069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The Practice is defines and implemented but minor improvement is needed.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The Practice shows inconsistent or some results.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42675587-E477-47AC-B617-DB6ABEAEB597}"/>
              </a:ext>
            </a:extLst>
          </p:cNvPr>
          <p:cNvSpPr/>
          <p:nvPr/>
        </p:nvSpPr>
        <p:spPr>
          <a:xfrm>
            <a:off x="7209806" y="4982379"/>
            <a:ext cx="3027802" cy="867578"/>
          </a:xfrm>
          <a:prstGeom prst="wedgeRectCallout">
            <a:avLst>
              <a:gd name="adj1" fmla="val 68791"/>
              <a:gd name="adj2" fmla="val -26389"/>
            </a:avLst>
          </a:prstGeom>
          <a:solidFill>
            <a:srgbClr val="FEEED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การปรับปรุงเป็นสิ่งที่จำเป็น</a:t>
            </a:r>
          </a:p>
          <a:p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มีเห็นการดำเนินงานบ้าง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465D7323-D038-4775-8E6B-76F5B5777F5B}"/>
              </a:ext>
            </a:extLst>
          </p:cNvPr>
          <p:cNvSpPr/>
          <p:nvPr/>
        </p:nvSpPr>
        <p:spPr>
          <a:xfrm>
            <a:off x="7209806" y="1537213"/>
            <a:ext cx="3027802" cy="867578"/>
          </a:xfrm>
          <a:prstGeom prst="wedgeRectCallout">
            <a:avLst>
              <a:gd name="adj1" fmla="val 68791"/>
              <a:gd name="adj2" fmla="val -2638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ให้มีการปรับปรุงอีก เพื่อให้มีผลการดำเนินงานที่ดี</a:t>
            </a:r>
            <a:r>
              <a:rPr lang="th-TH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ชึ้น</a:t>
            </a:r>
            <a:endParaRPr lang="th-TH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15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เด็กน่ารัก, สวย, ฝูงชน png | PNGEgg">
            <a:extLst>
              <a:ext uri="{FF2B5EF4-FFF2-40B4-BE49-F238E27FC236}">
                <a16:creationId xmlns:a16="http://schemas.microsoft.com/office/drawing/2014/main" id="{471397A9-7722-4070-AC57-B0E175E31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2" y="173953"/>
            <a:ext cx="11992516" cy="659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1C9624-EE8E-4097-8AE3-658590731DB9}"/>
              </a:ext>
            </a:extLst>
          </p:cNvPr>
          <p:cNvSpPr txBox="1">
            <a:spLocks/>
          </p:cNvSpPr>
          <p:nvPr/>
        </p:nvSpPr>
        <p:spPr>
          <a:xfrm>
            <a:off x="267564" y="92802"/>
            <a:ext cx="4130265" cy="112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-2. กองพัฒนาคุณภาพ -</a:t>
            </a:r>
            <a:endParaRPr lang="en-US" sz="4800" b="1" dirty="0">
              <a:solidFill>
                <a:srgbClr val="9738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AE9E3A-8134-4864-8D37-09F699AD9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629" y="3469575"/>
            <a:ext cx="8382000" cy="201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35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85566-8CB5-4406-9A84-C4F612435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1" y="-209836"/>
            <a:ext cx="12019398" cy="697503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3F875E-CD91-4C94-B48E-A87E3B7DA3F7}"/>
              </a:ext>
            </a:extLst>
          </p:cNvPr>
          <p:cNvSpPr txBox="1">
            <a:spLocks/>
          </p:cNvSpPr>
          <p:nvPr/>
        </p:nvSpPr>
        <p:spPr>
          <a:xfrm>
            <a:off x="267564" y="92802"/>
            <a:ext cx="2747779" cy="112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-3. กองกลาง -</a:t>
            </a:r>
            <a:endParaRPr lang="en-US" sz="4800" b="1" dirty="0">
              <a:solidFill>
                <a:srgbClr val="9738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C075A-639C-4D5C-BCF5-D9FA26C24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156858"/>
            <a:ext cx="9078685" cy="341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57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814557-4666-4AE3-A5D4-3E038648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20636"/>
            <a:ext cx="12176662" cy="662850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EA5753D-FB9D-4D94-94BA-A8E92BD163B5}"/>
              </a:ext>
            </a:extLst>
          </p:cNvPr>
          <p:cNvSpPr txBox="1">
            <a:spLocks/>
          </p:cNvSpPr>
          <p:nvPr/>
        </p:nvSpPr>
        <p:spPr>
          <a:xfrm>
            <a:off x="267564" y="92802"/>
            <a:ext cx="5501865" cy="99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-4. กองบริหารทรัพยากรบุคคล -</a:t>
            </a:r>
            <a:endParaRPr lang="en-US" sz="4800" b="1" dirty="0">
              <a:solidFill>
                <a:srgbClr val="9738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CFF61F-89AB-475C-80D1-8077688DF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33" y="2721079"/>
            <a:ext cx="11619047" cy="2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08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วาดการ์ตูน, กรอบการ์ตูนเด็กน่ารัก, เด็ก ๆ, พื้นที่, ศิลปะ png | PNGEgg">
            <a:extLst>
              <a:ext uri="{FF2B5EF4-FFF2-40B4-BE49-F238E27FC236}">
                <a16:creationId xmlns:a16="http://schemas.microsoft.com/office/drawing/2014/main" id="{C8E2BF10-BB76-432E-ADB9-47F79F22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" y="73826"/>
            <a:ext cx="11999344" cy="670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82BE9C0-BF6F-462F-A965-58AFFB2E2DA1}"/>
              </a:ext>
            </a:extLst>
          </p:cNvPr>
          <p:cNvSpPr txBox="1">
            <a:spLocks/>
          </p:cNvSpPr>
          <p:nvPr/>
        </p:nvSpPr>
        <p:spPr>
          <a:xfrm>
            <a:off x="8284028" y="106483"/>
            <a:ext cx="3907972" cy="99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-5. กองแผนงาน -</a:t>
            </a:r>
            <a:endParaRPr lang="en-US" sz="4800" b="1" dirty="0">
              <a:solidFill>
                <a:srgbClr val="9738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72473-41A2-41CB-BB85-BB9A4099C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58" y="3249513"/>
            <a:ext cx="10069286" cy="293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74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วาดการ์ตูน, กรอบการ์ตูนเด็กน่ารัก, เด็ก ๆ, พื้นที่, ศิลปะ png | PNGEgg">
            <a:extLst>
              <a:ext uri="{FF2B5EF4-FFF2-40B4-BE49-F238E27FC236}">
                <a16:creationId xmlns:a16="http://schemas.microsoft.com/office/drawing/2014/main" id="{C8E2BF10-BB76-432E-ADB9-47F79F22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" y="73826"/>
            <a:ext cx="11999344" cy="670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82BE9C0-BF6F-462F-A965-58AFFB2E2DA1}"/>
              </a:ext>
            </a:extLst>
          </p:cNvPr>
          <p:cNvSpPr txBox="1">
            <a:spLocks/>
          </p:cNvSpPr>
          <p:nvPr/>
        </p:nvSpPr>
        <p:spPr>
          <a:xfrm>
            <a:off x="8284028" y="106483"/>
            <a:ext cx="3907972" cy="99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-5. กองแผนงาน -</a:t>
            </a:r>
            <a:endParaRPr lang="en-US" sz="4800" b="1" dirty="0">
              <a:solidFill>
                <a:srgbClr val="9738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AC7548-D86D-4479-9C31-6866213A8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9" y="3169305"/>
            <a:ext cx="11861526" cy="35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1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4F022-F8C3-4B5D-9DB4-3A9C0B99C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3980" y="1"/>
            <a:ext cx="12690374" cy="752420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73C2E75-D3FE-4458-AE72-A48EA6ED4EC0}"/>
              </a:ext>
            </a:extLst>
          </p:cNvPr>
          <p:cNvSpPr txBox="1">
            <a:spLocks/>
          </p:cNvSpPr>
          <p:nvPr/>
        </p:nvSpPr>
        <p:spPr>
          <a:xfrm>
            <a:off x="5932714" y="0"/>
            <a:ext cx="6531429" cy="99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-6. กองกายภาพและสิ่งแวดล้อม -</a:t>
            </a:r>
            <a:endParaRPr lang="en-US" sz="4800" b="1" dirty="0">
              <a:solidFill>
                <a:srgbClr val="9738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C1C4B-ABBA-491A-9CD9-070302406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1" y="3429000"/>
            <a:ext cx="8001000" cy="2362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AF040A-9351-47EC-B505-E6EA384B60B3}"/>
              </a:ext>
            </a:extLst>
          </p:cNvPr>
          <p:cNvSpPr txBox="1"/>
          <p:nvPr/>
        </p:nvSpPr>
        <p:spPr>
          <a:xfrm rot="20903467">
            <a:off x="6327534" y="4536950"/>
            <a:ext cx="5240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ความปลอดภัยของผู้เรียน </a:t>
            </a:r>
          </a:p>
          <a:p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การจัดสถานที่และบรรยากาศส่งเสริมการเรียนรู้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763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ector Cartoon Kids Holding Blank Card Background Stock Illustration -  Download Image Now - iStock">
            <a:extLst>
              <a:ext uri="{FF2B5EF4-FFF2-40B4-BE49-F238E27FC236}">
                <a16:creationId xmlns:a16="http://schemas.microsoft.com/office/drawing/2014/main" id="{6A768E9D-00A5-4007-AA06-DC21C84BF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1" y="159204"/>
            <a:ext cx="11906250" cy="650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04FF3-B90A-4952-BD84-6235D49393AF}"/>
              </a:ext>
            </a:extLst>
          </p:cNvPr>
          <p:cNvSpPr txBox="1">
            <a:spLocks/>
          </p:cNvSpPr>
          <p:nvPr/>
        </p:nvSpPr>
        <p:spPr>
          <a:xfrm>
            <a:off x="5976257" y="0"/>
            <a:ext cx="6487886" cy="99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-7. กองส่งเสริม</a:t>
            </a:r>
            <a:r>
              <a:rPr lang="th-TH" sz="4800" b="1" dirty="0" err="1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ศิลป</a:t>
            </a:r>
            <a:r>
              <a:rPr lang="th-TH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วัฒนธรรม -</a:t>
            </a:r>
            <a:endParaRPr lang="en-US" sz="4800" b="1" dirty="0">
              <a:solidFill>
                <a:srgbClr val="9738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1957D-CD9B-44BC-B43F-F2645729E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21" y="754714"/>
            <a:ext cx="11881758" cy="25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06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ector Cartoon Kids Holding Blank Card Background Stock Illustration -  Download Image Now - iStock">
            <a:extLst>
              <a:ext uri="{FF2B5EF4-FFF2-40B4-BE49-F238E27FC236}">
                <a16:creationId xmlns:a16="http://schemas.microsoft.com/office/drawing/2014/main" id="{6A768E9D-00A5-4007-AA06-DC21C84BF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1" y="159204"/>
            <a:ext cx="11906250" cy="650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04FF3-B90A-4952-BD84-6235D49393AF}"/>
              </a:ext>
            </a:extLst>
          </p:cNvPr>
          <p:cNvSpPr txBox="1">
            <a:spLocks/>
          </p:cNvSpPr>
          <p:nvPr/>
        </p:nvSpPr>
        <p:spPr>
          <a:xfrm>
            <a:off x="5932714" y="0"/>
            <a:ext cx="6531429" cy="99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-7. กองส่งเสริม</a:t>
            </a:r>
            <a:r>
              <a:rPr lang="th-TH" sz="4800" b="1" dirty="0" err="1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ศิลป</a:t>
            </a:r>
            <a:r>
              <a:rPr lang="th-TH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วัฒนธรรม -</a:t>
            </a:r>
            <a:endParaRPr lang="en-US" sz="4800" b="1" dirty="0">
              <a:solidFill>
                <a:srgbClr val="9738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CB1D3B-CAF6-4F09-8D5B-2E9FA4D65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21" y="191781"/>
            <a:ext cx="11906250" cy="323722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4E2BB45-FB98-4352-8543-D43D94E0198A}"/>
              </a:ext>
            </a:extLst>
          </p:cNvPr>
          <p:cNvSpPr/>
          <p:nvPr/>
        </p:nvSpPr>
        <p:spPr>
          <a:xfrm>
            <a:off x="10626752" y="510553"/>
            <a:ext cx="1090670" cy="1035586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31BDAB5A-A380-477A-9E84-D09F69A406FB}"/>
              </a:ext>
            </a:extLst>
          </p:cNvPr>
          <p:cNvSpPr/>
          <p:nvPr/>
        </p:nvSpPr>
        <p:spPr>
          <a:xfrm>
            <a:off x="4746236" y="160768"/>
            <a:ext cx="5880516" cy="867578"/>
          </a:xfrm>
          <a:prstGeom prst="wedgeRectCallout">
            <a:avLst>
              <a:gd name="adj1" fmla="val 56053"/>
              <a:gd name="adj2" fmla="val 3918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The Practice is adequate and evidences support.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The Practice shows consistent results as expected.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931538C-984D-4D09-82A9-3902136DEE96}"/>
              </a:ext>
            </a:extLst>
          </p:cNvPr>
          <p:cNvSpPr/>
          <p:nvPr/>
        </p:nvSpPr>
        <p:spPr>
          <a:xfrm>
            <a:off x="7013864" y="1187550"/>
            <a:ext cx="3027802" cy="867578"/>
          </a:xfrm>
          <a:prstGeom prst="wedgeRectCallout">
            <a:avLst>
              <a:gd name="adj1" fmla="val 82453"/>
              <a:gd name="adj2" fmla="val -5901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มีผลการดำเนินงานตามเป้าหมายที่กำหนด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B97B10-84CA-40C2-B7E1-A865C146CA07}"/>
              </a:ext>
            </a:extLst>
          </p:cNvPr>
          <p:cNvSpPr/>
          <p:nvPr/>
        </p:nvSpPr>
        <p:spPr>
          <a:xfrm>
            <a:off x="10626752" y="1864911"/>
            <a:ext cx="1090670" cy="103558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580E2AA7-9D6F-4E45-9921-9F38AF425307}"/>
              </a:ext>
            </a:extLst>
          </p:cNvPr>
          <p:cNvSpPr/>
          <p:nvPr/>
        </p:nvSpPr>
        <p:spPr>
          <a:xfrm>
            <a:off x="2095995" y="0"/>
            <a:ext cx="8193974" cy="6858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7D33A6-F687-46F8-8D82-503684396CAF}"/>
              </a:ext>
            </a:extLst>
          </p:cNvPr>
          <p:cNvSpPr/>
          <p:nvPr/>
        </p:nvSpPr>
        <p:spPr>
          <a:xfrm>
            <a:off x="2525485" y="394855"/>
            <a:ext cx="7137071" cy="60682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การแสดงภาพข้อมูลธุรกิจ องค์ประกอบวงกลมของไดอะแกรมวงจรที่มี 5  ขั้นตอนตัวเลือกชิ้นส่วนหรือ ภาพประกอบสต็อก - ดาวน์โหลดรูปภาพตอนนี้ - iStock">
            <a:extLst>
              <a:ext uri="{FF2B5EF4-FFF2-40B4-BE49-F238E27FC236}">
                <a16:creationId xmlns:a16="http://schemas.microsoft.com/office/drawing/2014/main" id="{456D0F10-CAFA-4100-A63A-8222CB254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01" y="1190501"/>
            <a:ext cx="4476998" cy="44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12B0EA-4287-48AD-AAE0-1A9D51129067}"/>
              </a:ext>
            </a:extLst>
          </p:cNvPr>
          <p:cNvSpPr/>
          <p:nvPr/>
        </p:nvSpPr>
        <p:spPr>
          <a:xfrm>
            <a:off x="5441868" y="1781299"/>
            <a:ext cx="1502229" cy="700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สำนักงานมหาวิทยาลัย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A190BA-D29B-4139-B6A9-E20C96083A73}"/>
              </a:ext>
            </a:extLst>
          </p:cNvPr>
          <p:cNvSpPr/>
          <p:nvPr/>
        </p:nvSpPr>
        <p:spPr>
          <a:xfrm>
            <a:off x="6746175" y="2847109"/>
            <a:ext cx="1502229" cy="700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สำนักงานสภามหาวิทยาลัย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9D0D0D-8EF3-4A41-AA28-FD86BAC5A9B9}"/>
              </a:ext>
            </a:extLst>
          </p:cNvPr>
          <p:cNvSpPr/>
          <p:nvPr/>
        </p:nvSpPr>
        <p:spPr>
          <a:xfrm>
            <a:off x="6306788" y="4257304"/>
            <a:ext cx="1502229" cy="700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สำนักวิจัยและบริการวิชาการ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FAE847-66E0-457C-B1D3-B4C1CBD4525F}"/>
              </a:ext>
            </a:extLst>
          </p:cNvPr>
          <p:cNvSpPr/>
          <p:nvPr/>
        </p:nvSpPr>
        <p:spPr>
          <a:xfrm>
            <a:off x="4410695" y="4299996"/>
            <a:ext cx="1502229" cy="1000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สำนักบริหารและพัฒนาวิชาการ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C82AC2-6A53-4673-AFB2-F7E5E92F9C23}"/>
              </a:ext>
            </a:extLst>
          </p:cNvPr>
          <p:cNvSpPr/>
          <p:nvPr/>
        </p:nvSpPr>
        <p:spPr>
          <a:xfrm>
            <a:off x="3939639" y="2847109"/>
            <a:ext cx="1502229" cy="700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สำนักหอสมุด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0A431A-E066-44B7-943F-1712AD4B2340}"/>
              </a:ext>
            </a:extLst>
          </p:cNvPr>
          <p:cNvSpPr txBox="1"/>
          <p:nvPr/>
        </p:nvSpPr>
        <p:spPr>
          <a:xfrm>
            <a:off x="3322827" y="1675341"/>
            <a:ext cx="5542385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ข้อบังคับมหาวิทยาลัยแม่โจ้</a:t>
            </a:r>
          </a:p>
          <a:p>
            <a:pPr algn="ctr"/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ว่าด้วยการประกันคุณภาพส่วนงานสนับสนุน</a:t>
            </a:r>
          </a:p>
          <a:p>
            <a:pPr algn="ctr"/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ปี 2564 ได้พัฒนาคู่มือ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IQA 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ขึ้นมาใช้เอง</a:t>
            </a:r>
          </a:p>
          <a:p>
            <a:pPr algn="ctr"/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ปี 2565 ปรับปรุงคุ่มือ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IQA </a:t>
            </a:r>
          </a:p>
          <a:p>
            <a:pPr algn="ctr"/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ให้ปิด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GAPs 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ของคู่มือฯปี 2564</a:t>
            </a:r>
          </a:p>
          <a:p>
            <a:pPr algn="ctr"/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ปี 2565 สำนักหอสมุดอบ</a:t>
            </a:r>
            <a:r>
              <a:rPr lang="th-TH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ู่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ระหว่างการพิจารณายืนยันใช้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EdPEx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319991-FE23-4403-80DC-D0C8DB1E99FF}"/>
              </a:ext>
            </a:extLst>
          </p:cNvPr>
          <p:cNvSpPr txBox="1"/>
          <p:nvPr/>
        </p:nvSpPr>
        <p:spPr>
          <a:xfrm>
            <a:off x="2218708" y="3060336"/>
            <a:ext cx="7877297" cy="769441"/>
          </a:xfrm>
          <a:prstGeom prst="rect">
            <a:avLst/>
          </a:prstGeom>
          <a:solidFill>
            <a:srgbClr val="5482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พ.ร.บ.มหาวิทยาลัยแม่โจ้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3014C2-F35E-4200-8E49-D36330D28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5515">
            <a:off x="8397633" y="2675616"/>
            <a:ext cx="560520" cy="7694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953154-5D77-469E-A74F-B404A178517A}"/>
              </a:ext>
            </a:extLst>
          </p:cNvPr>
          <p:cNvSpPr/>
          <p:nvPr/>
        </p:nvSpPr>
        <p:spPr>
          <a:xfrm>
            <a:off x="3601616" y="3832675"/>
            <a:ext cx="5038531" cy="186693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ข้อบังคับมหาวิทยาลัยแม่โจ้</a:t>
            </a:r>
          </a:p>
          <a:p>
            <a:pPr algn="ctr"/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ว่าด้วยการประกันคุณภาพการศึกษา </a:t>
            </a: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(หลักสูตร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AUN-QA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 ส่วนงานที่มีการเรียนการสอน)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CUPT QMS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E7666D-6DDE-448F-B97C-687794F63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10818">
            <a:off x="3568495" y="3453962"/>
            <a:ext cx="560520" cy="7694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02C181-1C8A-4614-AC98-4ED47B5CC56A}"/>
              </a:ext>
            </a:extLst>
          </p:cNvPr>
          <p:cNvSpPr txBox="1"/>
          <p:nvPr/>
        </p:nvSpPr>
        <p:spPr>
          <a:xfrm>
            <a:off x="279917" y="134580"/>
            <a:ext cx="282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ส่วนงานสนับสนุน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79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0" grpId="0" animBg="1"/>
      <p:bldP spid="13" grpId="0" animBg="1"/>
      <p:bldP spid="3" grpId="0" animBg="1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ไอเดีย กรอบรูป 100 รายการ | กรอบรูป, กรอบ, งานฝีมือจากเปลือกหอย">
            <a:extLst>
              <a:ext uri="{FF2B5EF4-FFF2-40B4-BE49-F238E27FC236}">
                <a16:creationId xmlns:a16="http://schemas.microsoft.com/office/drawing/2014/main" id="{EBA4CBCC-851F-40F5-9746-AA44EB60D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0" y="-566057"/>
            <a:ext cx="12030619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200F09B-B986-4796-91C6-F75542BCD52A}"/>
              </a:ext>
            </a:extLst>
          </p:cNvPr>
          <p:cNvSpPr txBox="1">
            <a:spLocks/>
          </p:cNvSpPr>
          <p:nvPr/>
        </p:nvSpPr>
        <p:spPr>
          <a:xfrm>
            <a:off x="5976257" y="0"/>
            <a:ext cx="6487886" cy="99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-8. กองเทคโนโลยีดิจิทัล -</a:t>
            </a:r>
            <a:endParaRPr lang="en-US" sz="4800" b="1" dirty="0">
              <a:solidFill>
                <a:srgbClr val="9738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CA5BC-25D4-4CF8-8409-7AE144360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88" y="3104354"/>
            <a:ext cx="10557255" cy="287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70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ไอเดีย กรอบรูป 100 รายการ | กรอบรูป, กรอบ, งานฝีมือจากเปลือกหอย">
            <a:extLst>
              <a:ext uri="{FF2B5EF4-FFF2-40B4-BE49-F238E27FC236}">
                <a16:creationId xmlns:a16="http://schemas.microsoft.com/office/drawing/2014/main" id="{EBA4CBCC-851F-40F5-9746-AA44EB60D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0" y="-1581150"/>
            <a:ext cx="12030619" cy="970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200F09B-B986-4796-91C6-F75542BCD52A}"/>
              </a:ext>
            </a:extLst>
          </p:cNvPr>
          <p:cNvSpPr txBox="1">
            <a:spLocks/>
          </p:cNvSpPr>
          <p:nvPr/>
        </p:nvSpPr>
        <p:spPr>
          <a:xfrm>
            <a:off x="5976257" y="0"/>
            <a:ext cx="6487886" cy="99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-8. กองเทคโนโลยีดิจิทัล -</a:t>
            </a:r>
            <a:endParaRPr lang="en-US" sz="4800" b="1" dirty="0">
              <a:solidFill>
                <a:srgbClr val="9738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2EA32A-87DA-4441-823C-5D0D449D8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66" y="3238500"/>
            <a:ext cx="11266667" cy="32575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6695F9-6B0D-4CEE-AC2C-4EF400D17881}"/>
              </a:ext>
            </a:extLst>
          </p:cNvPr>
          <p:cNvSpPr/>
          <p:nvPr/>
        </p:nvSpPr>
        <p:spPr>
          <a:xfrm>
            <a:off x="10365495" y="3731034"/>
            <a:ext cx="1090670" cy="103558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2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ไอเดีย กรอบข้อความการ์ตูน 130 รายการ | กรอบ, การออกแบบปกหนังสือ, กรอบรูป">
            <a:extLst>
              <a:ext uri="{FF2B5EF4-FFF2-40B4-BE49-F238E27FC236}">
                <a16:creationId xmlns:a16="http://schemas.microsoft.com/office/drawing/2014/main" id="{AD5BD8C7-2A2E-4CA7-A8CA-4B185DD9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69"/>
            <a:ext cx="12192000" cy="78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16E6758-0EAD-4771-B612-0FE564B514FB}"/>
              </a:ext>
            </a:extLst>
          </p:cNvPr>
          <p:cNvSpPr txBox="1">
            <a:spLocks/>
          </p:cNvSpPr>
          <p:nvPr/>
        </p:nvSpPr>
        <p:spPr>
          <a:xfrm>
            <a:off x="5976257" y="0"/>
            <a:ext cx="6487886" cy="99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-9. ฝ่ายพัฒนาทรัพยากรมนุษย์ -</a:t>
            </a:r>
            <a:endParaRPr lang="en-US" sz="4800" b="1" dirty="0">
              <a:solidFill>
                <a:srgbClr val="9738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CFE89A-FBDB-4A4E-8E6F-EDDC3AAB4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249" y="2818527"/>
            <a:ext cx="7739038" cy="327747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A9E658C-16F2-4ACF-9882-57A41E99D0A8}"/>
              </a:ext>
            </a:extLst>
          </p:cNvPr>
          <p:cNvSpPr/>
          <p:nvPr/>
        </p:nvSpPr>
        <p:spPr>
          <a:xfrm>
            <a:off x="8978617" y="4253548"/>
            <a:ext cx="1090670" cy="103558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ไอเดีย กรอบข้อความการ์ตูน 130 รายการ | กรอบ, การออกแบบปกหนังสือ, กรอบรูป">
            <a:extLst>
              <a:ext uri="{FF2B5EF4-FFF2-40B4-BE49-F238E27FC236}">
                <a16:creationId xmlns:a16="http://schemas.microsoft.com/office/drawing/2014/main" id="{AD5BD8C7-2A2E-4CA7-A8CA-4B185DD9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281473"/>
            <a:ext cx="121920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16E6758-0EAD-4771-B612-0FE564B514FB}"/>
              </a:ext>
            </a:extLst>
          </p:cNvPr>
          <p:cNvSpPr txBox="1">
            <a:spLocks/>
          </p:cNvSpPr>
          <p:nvPr/>
        </p:nvSpPr>
        <p:spPr>
          <a:xfrm>
            <a:off x="5976257" y="0"/>
            <a:ext cx="6487886" cy="99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-9. ฝ่ายพัฒนาทรัพยากรมนุษย์ -</a:t>
            </a:r>
            <a:endParaRPr lang="en-US" sz="4800" b="1" dirty="0">
              <a:solidFill>
                <a:srgbClr val="9738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16796B-EF3C-4734-9AB6-AEDE5B174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27" y="2758140"/>
            <a:ext cx="11247619" cy="316679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E55D4B7-F4E8-45EF-8D31-724C608CE0EA}"/>
              </a:ext>
            </a:extLst>
          </p:cNvPr>
          <p:cNvSpPr/>
          <p:nvPr/>
        </p:nvSpPr>
        <p:spPr>
          <a:xfrm>
            <a:off x="10526503" y="2911206"/>
            <a:ext cx="1090670" cy="22112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6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แฟ้มผลงานภาพถ่ายและภาพสต็อกโดย monoo | Shutterstock">
            <a:extLst>
              <a:ext uri="{FF2B5EF4-FFF2-40B4-BE49-F238E27FC236}">
                <a16:creationId xmlns:a16="http://schemas.microsoft.com/office/drawing/2014/main" id="{0F76E5E6-A24B-4E15-9CF3-D820207FA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66160" cy="743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6E39A6D-7E7C-49A9-94EC-1B83FAA307D7}"/>
              </a:ext>
            </a:extLst>
          </p:cNvPr>
          <p:cNvSpPr txBox="1">
            <a:spLocks/>
          </p:cNvSpPr>
          <p:nvPr/>
        </p:nvSpPr>
        <p:spPr>
          <a:xfrm>
            <a:off x="5976257" y="0"/>
            <a:ext cx="6487886" cy="99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>
                <a:solidFill>
                  <a:srgbClr val="973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-10. ฝ่ายสื่อสารองค์กร -</a:t>
            </a:r>
            <a:endParaRPr lang="en-US" sz="4800" b="1" dirty="0">
              <a:solidFill>
                <a:srgbClr val="9738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52E9C-388D-4047-A2A6-F6FAF163C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478" y="3209731"/>
            <a:ext cx="8614285" cy="325042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CDBC202-1BAF-438D-8586-3D5005F29A79}"/>
              </a:ext>
            </a:extLst>
          </p:cNvPr>
          <p:cNvSpPr/>
          <p:nvPr/>
        </p:nvSpPr>
        <p:spPr>
          <a:xfrm>
            <a:off x="9220200" y="4710748"/>
            <a:ext cx="1090670" cy="103558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3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oggang.com : เนยสีฟ้า : 55 - กรอบแบบขอบดอกไม้ | กิจกรรมเด็กก่อนวัยเรียน,  กรอบรูป, สอนวาดรูป">
            <a:extLst>
              <a:ext uri="{FF2B5EF4-FFF2-40B4-BE49-F238E27FC236}">
                <a16:creationId xmlns:a16="http://schemas.microsoft.com/office/drawing/2014/main" id="{69CEC3FA-02A0-4729-9A5C-B6F8F5B0C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618" y="-203200"/>
            <a:ext cx="12627241" cy="729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3ABED-B6EB-48F0-B52A-3EFBFC894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002" y="1518081"/>
            <a:ext cx="9144000" cy="2723413"/>
          </a:xfrm>
        </p:spPr>
        <p:txBody>
          <a:bodyPr>
            <a:norm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ผลประเมินตัวชี้วัดที่ 3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  <a:b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ตัวชี้วัดการดำเนินงานตามเป้าหมายที่ส่วนงานกำหนด</a:t>
            </a:r>
            <a:b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84825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94201B-C54E-4293-B39A-C2F762E4A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83" y="270406"/>
            <a:ext cx="8247619" cy="6333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2E10AC-60C8-4C95-83C5-4A51573B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73" y="3428999"/>
            <a:ext cx="2028309" cy="536511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32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กระบวนการ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F0FEFC-F874-48E2-90CA-98FD99234335}"/>
              </a:ext>
            </a:extLst>
          </p:cNvPr>
          <p:cNvSpPr txBox="1">
            <a:spLocks/>
          </p:cNvSpPr>
          <p:nvPr/>
        </p:nvSpPr>
        <p:spPr>
          <a:xfrm>
            <a:off x="7251667" y="5652793"/>
            <a:ext cx="322560" cy="49559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EE5F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  <a:endParaRPr lang="en-US" sz="3200" b="1" dirty="0">
              <a:solidFill>
                <a:srgbClr val="EE5F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ED6D24-CB5F-4018-BC3A-30544ABAB06F}"/>
              </a:ext>
            </a:extLst>
          </p:cNvPr>
          <p:cNvSpPr txBox="1">
            <a:spLocks/>
          </p:cNvSpPr>
          <p:nvPr/>
        </p:nvSpPr>
        <p:spPr>
          <a:xfrm>
            <a:off x="3502859" y="126260"/>
            <a:ext cx="1187532" cy="41987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8157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3 ตัวชี้วัด</a:t>
            </a:r>
            <a:endParaRPr lang="en-US" sz="3200" b="1" dirty="0">
              <a:solidFill>
                <a:srgbClr val="8157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D9798-B6D8-4A70-8DFA-74943A9C8F6F}"/>
              </a:ext>
            </a:extLst>
          </p:cNvPr>
          <p:cNvSpPr txBox="1">
            <a:spLocks/>
          </p:cNvSpPr>
          <p:nvPr/>
        </p:nvSpPr>
        <p:spPr>
          <a:xfrm>
            <a:off x="4636858" y="6230216"/>
            <a:ext cx="448327" cy="36545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8D66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E6D54A-11B1-47CE-AE99-A62CEBEA91FD}"/>
              </a:ext>
            </a:extLst>
          </p:cNvPr>
          <p:cNvSpPr txBox="1">
            <a:spLocks/>
          </p:cNvSpPr>
          <p:nvPr/>
        </p:nvSpPr>
        <p:spPr>
          <a:xfrm>
            <a:off x="3249708" y="5652793"/>
            <a:ext cx="322560" cy="53651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F35D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  <a:endParaRPr lang="en-US" sz="3200" b="1" dirty="0">
              <a:solidFill>
                <a:srgbClr val="F35D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D4F1A0-2F42-4899-AE0E-0847BD508BB0}"/>
              </a:ext>
            </a:extLst>
          </p:cNvPr>
          <p:cNvSpPr txBox="1">
            <a:spLocks/>
          </p:cNvSpPr>
          <p:nvPr/>
        </p:nvSpPr>
        <p:spPr>
          <a:xfrm>
            <a:off x="8531062" y="2404484"/>
            <a:ext cx="416996" cy="543989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983AB7-2338-4283-B44A-6EC4585D00F2}"/>
              </a:ext>
            </a:extLst>
          </p:cNvPr>
          <p:cNvSpPr txBox="1">
            <a:spLocks/>
          </p:cNvSpPr>
          <p:nvPr/>
        </p:nvSpPr>
        <p:spPr>
          <a:xfrm>
            <a:off x="7156016" y="487285"/>
            <a:ext cx="322560" cy="42400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F482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  <a:endParaRPr lang="en-US" sz="3200" b="1" dirty="0">
              <a:solidFill>
                <a:srgbClr val="F482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4091A6-37A8-4C5C-B386-274DDF022AAB}"/>
              </a:ext>
            </a:extLst>
          </p:cNvPr>
          <p:cNvSpPr txBox="1">
            <a:spLocks/>
          </p:cNvSpPr>
          <p:nvPr/>
        </p:nvSpPr>
        <p:spPr>
          <a:xfrm>
            <a:off x="6031554" y="6230216"/>
            <a:ext cx="322593" cy="43184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548F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endParaRPr lang="en-US" sz="3200" b="1" dirty="0">
              <a:solidFill>
                <a:srgbClr val="548F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135910-6BE1-45E0-BACE-A8B36C953727}"/>
              </a:ext>
            </a:extLst>
          </p:cNvPr>
          <p:cNvSpPr txBox="1">
            <a:spLocks/>
          </p:cNvSpPr>
          <p:nvPr/>
        </p:nvSpPr>
        <p:spPr>
          <a:xfrm>
            <a:off x="2155138" y="2037478"/>
            <a:ext cx="336130" cy="48830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F27E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endParaRPr lang="en-US" sz="3200" b="1" dirty="0">
              <a:solidFill>
                <a:srgbClr val="F27E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431ABB-9536-4ADB-B4F8-0B6F836FFA00}"/>
              </a:ext>
            </a:extLst>
          </p:cNvPr>
          <p:cNvSpPr txBox="1">
            <a:spLocks/>
          </p:cNvSpPr>
          <p:nvPr/>
        </p:nvSpPr>
        <p:spPr>
          <a:xfrm>
            <a:off x="1977631" y="3021860"/>
            <a:ext cx="336130" cy="53651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6491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endParaRPr lang="en-US" sz="3200" b="1" dirty="0">
              <a:solidFill>
                <a:srgbClr val="6491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1EA33D7-12C2-4B79-B2C2-B9EF1B2933B6}"/>
              </a:ext>
            </a:extLst>
          </p:cNvPr>
          <p:cNvSpPr txBox="1">
            <a:spLocks/>
          </p:cNvSpPr>
          <p:nvPr/>
        </p:nvSpPr>
        <p:spPr>
          <a:xfrm>
            <a:off x="5708993" y="126260"/>
            <a:ext cx="322561" cy="41987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5C9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endParaRPr lang="en-US" sz="3200" b="1" dirty="0">
              <a:solidFill>
                <a:srgbClr val="5C97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1B4800-C3D4-44E3-A031-67C4ADF372B3}"/>
              </a:ext>
            </a:extLst>
          </p:cNvPr>
          <p:cNvSpPr/>
          <p:nvPr/>
        </p:nvSpPr>
        <p:spPr>
          <a:xfrm>
            <a:off x="6505446" y="5293568"/>
            <a:ext cx="1152561" cy="255515"/>
          </a:xfrm>
          <a:prstGeom prst="rect">
            <a:avLst/>
          </a:prstGeom>
          <a:solidFill>
            <a:srgbClr val="F79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ทรัพย์สินฯ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604161-AAAD-45C3-A219-DD1358747381}"/>
              </a:ext>
            </a:extLst>
          </p:cNvPr>
          <p:cNvSpPr txBox="1">
            <a:spLocks/>
          </p:cNvSpPr>
          <p:nvPr/>
        </p:nvSpPr>
        <p:spPr>
          <a:xfrm>
            <a:off x="3088427" y="643033"/>
            <a:ext cx="322559" cy="42400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4DA8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endParaRPr lang="en-US" sz="3200" b="1" dirty="0">
              <a:solidFill>
                <a:srgbClr val="4DA8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81E4616-8C67-4EE4-B2D1-FD5F58B30799}"/>
              </a:ext>
            </a:extLst>
          </p:cNvPr>
          <p:cNvSpPr txBox="1">
            <a:spLocks/>
          </p:cNvSpPr>
          <p:nvPr/>
        </p:nvSpPr>
        <p:spPr>
          <a:xfrm>
            <a:off x="9389142" y="1825475"/>
            <a:ext cx="322560" cy="42400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DF86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endParaRPr lang="en-US" sz="3200" b="1" dirty="0">
              <a:solidFill>
                <a:srgbClr val="DF86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6D6E518-6EE7-4C52-896C-35BD79BDD331}"/>
              </a:ext>
            </a:extLst>
          </p:cNvPr>
          <p:cNvSpPr txBox="1">
            <a:spLocks/>
          </p:cNvSpPr>
          <p:nvPr/>
        </p:nvSpPr>
        <p:spPr>
          <a:xfrm>
            <a:off x="9066582" y="3485251"/>
            <a:ext cx="497296" cy="42400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6A89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endParaRPr lang="en-US" sz="3200" b="1" dirty="0">
              <a:solidFill>
                <a:srgbClr val="6A89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51729D1-20F2-49BB-A8CD-40A935DA3001}"/>
              </a:ext>
            </a:extLst>
          </p:cNvPr>
          <p:cNvSpPr txBox="1">
            <a:spLocks/>
          </p:cNvSpPr>
          <p:nvPr/>
        </p:nvSpPr>
        <p:spPr>
          <a:xfrm>
            <a:off x="8235592" y="4413675"/>
            <a:ext cx="416996" cy="543989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F27B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  <a:endParaRPr lang="en-US" sz="3200" b="1" dirty="0">
              <a:solidFill>
                <a:srgbClr val="F27B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7530622-FCEA-4705-A55D-DF34B1D8008C}"/>
              </a:ext>
            </a:extLst>
          </p:cNvPr>
          <p:cNvSpPr txBox="1">
            <a:spLocks/>
          </p:cNvSpPr>
          <p:nvPr/>
        </p:nvSpPr>
        <p:spPr>
          <a:xfrm>
            <a:off x="2359198" y="4685669"/>
            <a:ext cx="322559" cy="42400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4DA8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  <a:endParaRPr lang="en-US" sz="3200" b="1" dirty="0">
              <a:solidFill>
                <a:srgbClr val="4DA8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4564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F826-73C1-4161-8050-B14E7CFC9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22" y="538020"/>
            <a:ext cx="10515600" cy="867269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ผลการประเมินตัวชี้วัดการดำเนินงานตามเป้าหมาย</a:t>
            </a:r>
            <a:b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(ภาพรวม สนม. ค่าคะแนนเฉลี่ย 3.60)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C9603-EBD8-4538-BA82-3E11309C7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473" y="3013130"/>
            <a:ext cx="819048" cy="2671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413F6D-0A84-4068-9DBC-13E85D102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767" y="2424971"/>
            <a:ext cx="895238" cy="31904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F4A97CD-6882-441D-8EE9-C75B6416741C}"/>
              </a:ext>
            </a:extLst>
          </p:cNvPr>
          <p:cNvSpPr txBox="1">
            <a:spLocks/>
          </p:cNvSpPr>
          <p:nvPr/>
        </p:nvSpPr>
        <p:spPr>
          <a:xfrm>
            <a:off x="6975521" y="2679486"/>
            <a:ext cx="2002858" cy="8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ประเมินโดยกรรมการ  3.60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C94252-9827-4BFA-9CFD-B90D77B2ED13}"/>
              </a:ext>
            </a:extLst>
          </p:cNvPr>
          <p:cNvSpPr txBox="1">
            <a:spLocks/>
          </p:cNvSpPr>
          <p:nvPr/>
        </p:nvSpPr>
        <p:spPr>
          <a:xfrm>
            <a:off x="3947483" y="1991337"/>
            <a:ext cx="2002858" cy="8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chemeClr val="accent4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ประเมินตนเอง 3.96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C058FD-5E7F-4AF2-BAB0-82E7221EA371}"/>
              </a:ext>
            </a:extLst>
          </p:cNvPr>
          <p:cNvSpPr txBox="1">
            <a:spLocks/>
          </p:cNvSpPr>
          <p:nvPr/>
        </p:nvSpPr>
        <p:spPr>
          <a:xfrm>
            <a:off x="5698568" y="2170457"/>
            <a:ext cx="895238" cy="1169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- 0.36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543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50DB19-F451-45AD-8A7A-0DB760F267F8}"/>
              </a:ext>
            </a:extLst>
          </p:cNvPr>
          <p:cNvSpPr/>
          <p:nvPr/>
        </p:nvSpPr>
        <p:spPr>
          <a:xfrm>
            <a:off x="410546" y="1450910"/>
            <a:ext cx="4711960" cy="57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1. ตามคะแนนที่ได้ (เช่น ความพึงพอใจ)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8210E1-3C08-4CE6-8F8C-C254D78FD15B}"/>
              </a:ext>
            </a:extLst>
          </p:cNvPr>
          <p:cNvSpPr/>
          <p:nvPr/>
        </p:nvSpPr>
        <p:spPr>
          <a:xfrm>
            <a:off x="559835" y="2192694"/>
            <a:ext cx="9916296" cy="3643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2. ตามเป้าหมายการดำเนินงานที่กำหนดไว้</a:t>
            </a:r>
          </a:p>
          <a:p>
            <a:pPr algn="thaiDist"/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  คะแนน 0.00 - 2.99   เทียบบัญญัติไตรยางศ์จากค่าเป้าหมายที่กำหนด</a:t>
            </a:r>
          </a:p>
          <a:p>
            <a:pPr algn="thaiDist"/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  คะแนน            3.00  มีผลการดำเนินงานตามเป้าหมายที่กำหนด</a:t>
            </a:r>
          </a:p>
          <a:p>
            <a:pPr algn="thaiDist"/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  คะแนน            4.00  มีผลการดำเนินงานมากกว่าเป้าหมายที่กำหนดไว้</a:t>
            </a:r>
          </a:p>
          <a:p>
            <a:pPr algn="thaiDist"/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        ร้อยละ 5</a:t>
            </a:r>
          </a:p>
          <a:p>
            <a:pPr algn="thaiDist"/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  คะแนน            5.00  มีการดำเนินงานด้วยกระบวนการ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PDCA </a:t>
            </a:r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ที่ครบถ้วน </a:t>
            </a:r>
          </a:p>
          <a:p>
            <a:pPr algn="thaiDist"/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         และชัดเจน</a:t>
            </a:r>
          </a:p>
        </p:txBody>
      </p:sp>
      <p:pic>
        <p:nvPicPr>
          <p:cNvPr id="2050" name="Picture 2" descr="ระบบการเรียนรู้ Online ร.ร.ประสาทรัฐประชากิจ">
            <a:extLst>
              <a:ext uri="{FF2B5EF4-FFF2-40B4-BE49-F238E27FC236}">
                <a16:creationId xmlns:a16="http://schemas.microsoft.com/office/drawing/2014/main" id="{4479ADA8-C5EA-4FEC-890F-A79810FFE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0434" y="2816292"/>
            <a:ext cx="2803460" cy="37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3842BD-1819-45F9-A383-A886C2FE5D7A}"/>
              </a:ext>
            </a:extLst>
          </p:cNvPr>
          <p:cNvSpPr/>
          <p:nvPr/>
        </p:nvSpPr>
        <p:spPr>
          <a:xfrm>
            <a:off x="410546" y="536513"/>
            <a:ext cx="2771192" cy="66713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</a:rPr>
              <a:t>วิธีการคิดคะแนน</a:t>
            </a:r>
            <a:endParaRPr lang="en-US" sz="36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20422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E5C12F-5681-4F6A-AE40-40888B70A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3870732"/>
            <a:ext cx="2228851" cy="2944285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65E4747-8539-4F5C-A84C-0D7F2CEF7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925508"/>
              </p:ext>
            </p:extLst>
          </p:nvPr>
        </p:nvGraphicFramePr>
        <p:xfrm>
          <a:off x="298580" y="205786"/>
          <a:ext cx="11479762" cy="38709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35528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881066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กองกลาง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ค่าเฉลี่ยความพึงพอใจต่อกระบวนการให้บริการด้านงานสารบรรณ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</a:rPr>
                        <a:t>(กระบวนการการให้บริการงานสารบรรณ)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3.80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3.12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2.46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ค่าเฉลี่ยความพึงพอใจต่อกระบวนการให้ความดีความชอบ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399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1.3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ร้อยละของการใช้ข้อมูลผลการดำเนินการย้อนกลับแก่ผู้ร้องเรียน/เสนอแนะ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65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9334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017CB8A9-D51A-47B1-89C6-02B810485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80" y="1560902"/>
            <a:ext cx="9857450" cy="5031687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114FC32-3B08-4D71-87FB-CC4413244F28}"/>
              </a:ext>
            </a:extLst>
          </p:cNvPr>
          <p:cNvSpPr/>
          <p:nvPr/>
        </p:nvSpPr>
        <p:spPr>
          <a:xfrm>
            <a:off x="901957" y="4177077"/>
            <a:ext cx="9035144" cy="139959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9C2C066-CC72-4507-A9AB-072A63C1DEB1}"/>
              </a:ext>
            </a:extLst>
          </p:cNvPr>
          <p:cNvSpPr/>
          <p:nvPr/>
        </p:nvSpPr>
        <p:spPr>
          <a:xfrm>
            <a:off x="9209314" y="2225910"/>
            <a:ext cx="836643" cy="384786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1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oggang.com : เนยสีฟ้า : 55 - กรอบแบบขอบดอกไม้ | กิจกรรมเด็กก่อนวัยเรียน,  กรอบรูป, สอนวาดรูป">
            <a:extLst>
              <a:ext uri="{FF2B5EF4-FFF2-40B4-BE49-F238E27FC236}">
                <a16:creationId xmlns:a16="http://schemas.microsoft.com/office/drawing/2014/main" id="{69CEC3FA-02A0-4729-9A5C-B6F8F5B0C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618" y="-203200"/>
            <a:ext cx="12627241" cy="729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3ABED-B6EB-48F0-B52A-3EFBFC894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ผลประเมินตัวชี้วัดที่ 1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  <a:b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คุณภาพการให้บริการตามแนวทาง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SERVQUAL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16221-E68E-458C-8B12-80D45A9FFF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h-TH" sz="5400" b="1" dirty="0">
                <a:latin typeface="AngsanaUPC" panose="02020603050405020304" pitchFamily="18" charset="-34"/>
                <a:cs typeface="AngsanaUPC" panose="02020603050405020304" pitchFamily="18" charset="-34"/>
                <a:hlinkClick r:id="rId3"/>
              </a:rPr>
              <a:t>สำนักงานมหาวิทยาลัย</a:t>
            </a:r>
          </a:p>
          <a:p>
            <a:r>
              <a:rPr lang="th-TH" sz="5400" b="1" dirty="0">
                <a:latin typeface="AngsanaUPC" panose="02020603050405020304" pitchFamily="18" charset="-34"/>
                <a:cs typeface="AngsanaUPC" panose="02020603050405020304" pitchFamily="18" charset="-34"/>
                <a:hlinkClick r:id="rId3"/>
              </a:rPr>
              <a:t>ปีงบประมาณ 2564</a:t>
            </a:r>
            <a:endParaRPr lang="en-US" sz="5400" b="1" dirty="0">
              <a:latin typeface="AngsanaUPC" panose="02020603050405020304" pitchFamily="18" charset="-34"/>
              <a:cs typeface="AngsanaUPC" panose="02020603050405020304" pitchFamily="18" charset="-34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0759681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6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E5C12F-5681-4F6A-AE40-40888B70A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3870732"/>
            <a:ext cx="2228851" cy="29442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507F07-FC8E-4AEE-8F1B-B20C4DC7BA41}"/>
              </a:ext>
            </a:extLst>
          </p:cNvPr>
          <p:cNvSpPr txBox="1"/>
          <p:nvPr/>
        </p:nvSpPr>
        <p:spPr>
          <a:xfrm>
            <a:off x="8095862" y="4426074"/>
            <a:ext cx="3918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มีการรายงานกระบวนการทำงาน แต่ยังไม่ได้ทำการประเมินผลกระบวนการ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– 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มีการทำงานที่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P D 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C 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แต่ไม่ได้ทำ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A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-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65E4747-8539-4F5C-A84C-0D7F2CEF7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575821"/>
              </p:ext>
            </p:extLst>
          </p:nvPr>
        </p:nvGraphicFramePr>
        <p:xfrm>
          <a:off x="298580" y="205786"/>
          <a:ext cx="11479762" cy="42976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35528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881066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กองกลาง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ค่าเฉลี่ยความพึงพอใจต่อกระบวนการให้บริการด้านงานสารบรรณ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3.80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3.12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2.46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ค่าเฉลี่ยความพึงพอใจต่อกระบวนการให้ความดีความชอบ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</a:rPr>
                        <a:t>(กระบวนการให้ความดีความชอบ ให้รางวัล ยกย่องบุคลากร)</a:t>
                      </a:r>
                      <a:endParaRPr lang="en-US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3.80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4.03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4.00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399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1.3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ร้อยละของการใช้ข้อมูลผลการดำเนินการย้อนกลับแก่ผู้ร้องเรียน/เสนอแนะ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65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9334"/>
                  </a:ext>
                </a:extLst>
              </a:tr>
            </a:tbl>
          </a:graphicData>
        </a:graphic>
      </p:graphicFrame>
      <p:sp>
        <p:nvSpPr>
          <p:cNvPr id="27" name="Arrow: Down 26">
            <a:extLst>
              <a:ext uri="{FF2B5EF4-FFF2-40B4-BE49-F238E27FC236}">
                <a16:creationId xmlns:a16="http://schemas.microsoft.com/office/drawing/2014/main" id="{25B601FF-EF86-42B8-9515-D2DC2FA315FB}"/>
              </a:ext>
            </a:extLst>
          </p:cNvPr>
          <p:cNvSpPr/>
          <p:nvPr/>
        </p:nvSpPr>
        <p:spPr>
          <a:xfrm>
            <a:off x="11305592" y="2058497"/>
            <a:ext cx="363894" cy="2317559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ED465B-028B-4EA1-AD21-DD71EB010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788" y="2191133"/>
            <a:ext cx="4624502" cy="326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699B47-431A-4EB2-ADF5-D29C5E2DD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882" y="2566575"/>
            <a:ext cx="6186196" cy="354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386A07-DCFC-404D-A611-D2133EA41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80" y="3014544"/>
            <a:ext cx="10200000" cy="2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7" grpId="0" animBg="1"/>
      <p:bldP spid="27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6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E5C12F-5681-4F6A-AE40-40888B70A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3870732"/>
            <a:ext cx="2228851" cy="29442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507F07-FC8E-4AEE-8F1B-B20C4DC7BA41}"/>
              </a:ext>
            </a:extLst>
          </p:cNvPr>
          <p:cNvSpPr txBox="1"/>
          <p:nvPr/>
        </p:nvSpPr>
        <p:spPr>
          <a:xfrm>
            <a:off x="8369559" y="4597759"/>
            <a:ext cx="35113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มีการรายงานกระบวนการทำงาน </a:t>
            </a:r>
          </a:p>
          <a:p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มีการประเมินผลกระบวนการ</a:t>
            </a:r>
          </a:p>
          <a:p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ไม่มีการวิเคราะห์ผลประเมินไปปรับปรุงกระบวนการ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– 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มีการทำงานที่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P D 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C 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ยังไม่มี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A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65E4747-8539-4F5C-A84C-0D7F2CEF7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142715"/>
              </p:ext>
            </p:extLst>
          </p:nvPr>
        </p:nvGraphicFramePr>
        <p:xfrm>
          <a:off x="298580" y="205786"/>
          <a:ext cx="11479762" cy="43586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35528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881066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กองกลาง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ค่าเฉลี่ยความพึงพอใจต่อกระบวนการให้บริการด้านงานสารบรรณ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3.80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3.12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2.46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ค่าเฉลี่ยความพึงพอใจต่อกระบวนการให้ความดีความชอบ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3.80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4.03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4.00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399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1.3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ร้อยละของการใช้ข้อมูลผลการดำเนินการย้อนกลับแก่ผู้ร้องเรียน/เสนอแนะ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(กระบวนการกำกับติดตามการดำเนินการตามข้อร้องเรียน ข้อเสนอแนะต่อมหาวิทยาลัย)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ร้อยละ 80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ร้อยละ 100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+mn-cs"/>
                        </a:rPr>
                        <a:t>4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+mn-cs"/>
                        </a:rPr>
                        <a:t>.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+mn-cs"/>
                        </a:rPr>
                        <a:t>00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65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+mn-cs"/>
                        </a:rPr>
                        <a:t>3.49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933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6282A15-5DB6-4A40-8EAD-A6D42D8FC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129" y="2690246"/>
            <a:ext cx="4933333" cy="4476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9DF629-CBB8-4DC6-B279-00FA136C2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129" y="2656913"/>
            <a:ext cx="4752381" cy="447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A98298-FD6D-47F8-BBDC-0148B986A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8949" y="4103113"/>
            <a:ext cx="819048" cy="2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109272-5B35-4D33-A07B-8FDC3D1E3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8949" y="4113372"/>
            <a:ext cx="1019048" cy="352381"/>
          </a:xfrm>
          <a:prstGeom prst="rect">
            <a:avLst/>
          </a:prstGeom>
        </p:spPr>
      </p:pic>
      <p:sp>
        <p:nvSpPr>
          <p:cNvPr id="27" name="Arrow: Down 26">
            <a:extLst>
              <a:ext uri="{FF2B5EF4-FFF2-40B4-BE49-F238E27FC236}">
                <a16:creationId xmlns:a16="http://schemas.microsoft.com/office/drawing/2014/main" id="{25B601FF-EF86-42B8-9515-D2DC2FA315FB}"/>
              </a:ext>
            </a:extLst>
          </p:cNvPr>
          <p:cNvSpPr/>
          <p:nvPr/>
        </p:nvSpPr>
        <p:spPr>
          <a:xfrm>
            <a:off x="11312314" y="2936997"/>
            <a:ext cx="363894" cy="1532736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C5564-F879-4FA7-8805-684FE3E56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3" y="4076700"/>
            <a:ext cx="3716321" cy="278130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1AF311F-24E5-470A-A234-2F62000DC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748428"/>
              </p:ext>
            </p:extLst>
          </p:nvPr>
        </p:nvGraphicFramePr>
        <p:xfrm>
          <a:off x="438539" y="205740"/>
          <a:ext cx="11479762" cy="45415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35528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881066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กองพัฒนาคุณภาพ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ค่าเฉลี่ยของผลประเมินกระบวนการขับเคลื่อนการประกันคุณภาพฯ ผ่านการจัดทำโครงการ/กิจกรรม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</a:rPr>
                        <a:t>(กระบวนการกำกับ ติดตาม และประเมินผลกระบวนการขับเคลื่อนการประกันคุณภาพการศึกษาภายในระดับหลักสูตร และมหาวิทยาลัย และนำผลการประเมินมาพัฒนา/ปรับปรุง การกำกับ ติดตามและพัฒนากระบวนการ)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ค่าเฉลี่ยของผลประเมินกระบวนการขับเคลื่อนการดำเนินงานบริหารความเสี่ยงและควบคุมภายใน ผ่านการจัดทำโครงการ/กิจกรรม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39991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8C780DE-4EDC-40CC-A5ED-F92C49DD8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567" y="774469"/>
            <a:ext cx="4685714" cy="457143"/>
          </a:xfrm>
          <a:prstGeom prst="rect">
            <a:avLst/>
          </a:prstGeom>
        </p:spPr>
      </p:pic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E1FBAE45-DA59-4C15-B11D-C6929BAC5F82}"/>
              </a:ext>
            </a:extLst>
          </p:cNvPr>
          <p:cNvSpPr/>
          <p:nvPr/>
        </p:nvSpPr>
        <p:spPr>
          <a:xfrm>
            <a:off x="8871429" y="1177792"/>
            <a:ext cx="1332723" cy="134147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th-TH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ร้อยละ 5 ของเป้าหมาย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A3C63A16-7D51-4B0D-A0AD-845D36BC2C0C}"/>
              </a:ext>
            </a:extLst>
          </p:cNvPr>
          <p:cNvSpPr/>
          <p:nvPr/>
        </p:nvSpPr>
        <p:spPr>
          <a:xfrm>
            <a:off x="10554518" y="1231612"/>
            <a:ext cx="1225058" cy="947539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มี</a:t>
            </a:r>
            <a:r>
              <a:rPr lang="th-TH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PDCA </a:t>
            </a:r>
            <a:r>
              <a:rPr lang="th-TH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ครบ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9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C5564-F879-4FA7-8805-684FE3E56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3" y="4076700"/>
            <a:ext cx="3716321" cy="278130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1AF311F-24E5-470A-A234-2F62000DC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852209"/>
              </p:ext>
            </p:extLst>
          </p:nvPr>
        </p:nvGraphicFramePr>
        <p:xfrm>
          <a:off x="438539" y="205740"/>
          <a:ext cx="11479762" cy="50596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35528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881066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กองพัฒนาคุณภาพ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ค่าเฉลี่ยของผลประเมินกระบวนการขับเคลื่อนการประกันคุณภาพฯ ผ่านการจัดทำโครงการ/กิจกรรม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ค่าเฉลี่ยของผลประเมินกระบวนการขับเคลื่อนการดำเนินงานบริหารความเสี่ยงและควบคุมภายใน ผ่านการจัดทำโครงการ/กิจกรรม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</a:rPr>
                        <a:t>(กระบวนการกำกับ ติดตาม และประเมินผลกระบวนการขับเคลื่อนการบริหารความเสี่ยงและควบคุมภายใน ระดับส่วนงาน และระดับหาวิทยาลัย และนำผลการประเมินมาพัฒนา/ปรับปรุง การกำกับ ติดตามและพัฒนากระบวนการ)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399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6561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8C780DE-4EDC-40CC-A5ED-F92C49DD8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567" y="774469"/>
            <a:ext cx="4685714" cy="457143"/>
          </a:xfrm>
          <a:prstGeom prst="rect">
            <a:avLst/>
          </a:prstGeom>
        </p:spPr>
      </p:pic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E1FBAE45-DA59-4C15-B11D-C6929BAC5F82}"/>
              </a:ext>
            </a:extLst>
          </p:cNvPr>
          <p:cNvSpPr/>
          <p:nvPr/>
        </p:nvSpPr>
        <p:spPr>
          <a:xfrm>
            <a:off x="8859416" y="2141414"/>
            <a:ext cx="1332723" cy="134147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 </a:t>
            </a:r>
            <a:r>
              <a:rPr lang="th-TH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ร้อยละ 5 ของเป้าหมาย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A3C63A16-7D51-4B0D-A0AD-845D36BC2C0C}"/>
              </a:ext>
            </a:extLst>
          </p:cNvPr>
          <p:cNvSpPr/>
          <p:nvPr/>
        </p:nvSpPr>
        <p:spPr>
          <a:xfrm>
            <a:off x="10654591" y="2141414"/>
            <a:ext cx="1225058" cy="947539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มี</a:t>
            </a:r>
            <a:r>
              <a:rPr lang="th-TH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PDCA </a:t>
            </a:r>
            <a:r>
              <a:rPr lang="th-TH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ครบ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8EAEC2-D954-4C6C-8890-40E5254FC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567" y="1707917"/>
            <a:ext cx="4971429" cy="419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895972-4B29-4BE0-BFA6-001A2C58A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3134" y="4835755"/>
            <a:ext cx="971429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0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4A9D-B91C-48F4-B87E-AA9456B02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91" y="299810"/>
            <a:ext cx="10916817" cy="969153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การวิเคราะห์กระบวนการกำกับ ติดตาม และประเมินผลกระบวนการขับเคลื่อนการประกันคุณภาพการศึกษาภายในระดับหลักสูตรและระดับมหาวิทยาลัย และนำผลการประเมินมาพัฒนาปรับปรุงฯ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64B1BC-F68B-485C-A3AC-23A310B80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69" y="1445900"/>
            <a:ext cx="7676190" cy="16666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AA2D697-7134-45C4-BB99-E7531ED0E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87" y="3289504"/>
            <a:ext cx="4819048" cy="18380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E148698-8DB1-4D85-9E39-902B9AFBC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739" y="3283995"/>
            <a:ext cx="3228571" cy="18285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6D0B320-B16F-4876-92B1-B955A2740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195" y="2421079"/>
            <a:ext cx="2866667" cy="27809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7A17BEC-1409-4C5E-8CA7-39B4067BB2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0617" y="5154997"/>
            <a:ext cx="6952381" cy="1695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E286DE-3775-4502-BC78-93B38BB82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76" y="5304536"/>
            <a:ext cx="2419048" cy="5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09FE6A-FA95-4BC8-8C9D-CFA4BD3C76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894429" y="4451693"/>
            <a:ext cx="889055" cy="6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4AC33B-AEEE-4848-B0B8-3145E2633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8107" y="4219575"/>
            <a:ext cx="2257434" cy="2638425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83FFA5B-D8D2-428A-B8F9-73571B3C3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602016"/>
              </p:ext>
            </p:extLst>
          </p:nvPr>
        </p:nvGraphicFramePr>
        <p:xfrm>
          <a:off x="356119" y="177749"/>
          <a:ext cx="11479762" cy="65227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35528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881066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กองพัฒนานักศึกษา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ค่าเฉลี่ยความพึงพอใจในการเข้าร่วมกิจกรรมนักศึกษานอกห้องเรียน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</a:rPr>
                        <a:t>(กระบวนการประเมินผลการสนับสนุนการเรียนรู้ของนักศึกษา (กิจกรรมนอกห้องเรียน) เพื่อให้นักศึกษามีคุณสมบัติที่พึงประสงค์ตามผลการเรียนรู้และ ศักยภาพทางอาชีพ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ค่าเฉลี่ยความพึงพอใจในการให้คำแนะนำปรึกษา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399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3.3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ค่าเฉลี่ยความพึงพอใจในการให้บริการงานบริการและสวัสดิการนักศึกษา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65614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3.4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ค่าเฉลี่ยความพึงพอใจในการจัดสภาพแวดล้อมฯ ที่กองพัฒนานักศึกษารับผิดชอบ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9334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3.5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ร้อยละของจำนวนการให้ข้อมูลผลการดำเนินการย้อนกลับ ต่อจำนวนข้อร้องเรียน/ข้อเสนอแนะที่ได้รับจากศิษย์เก่าทั้งหมด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2010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42BB7E2-1273-4655-98BE-BB44488EC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167" y="694676"/>
            <a:ext cx="5085714" cy="504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8CD377-86FB-433A-96FA-D9CCBF8C71AF}"/>
              </a:ext>
            </a:extLst>
          </p:cNvPr>
          <p:cNvSpPr txBox="1"/>
          <p:nvPr/>
        </p:nvSpPr>
        <p:spPr>
          <a:xfrm>
            <a:off x="8324508" y="2710391"/>
            <a:ext cx="35113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มีการรายงานกระบวนการทำงาน </a:t>
            </a:r>
          </a:p>
          <a:p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มีการประเมินผลกระบวนการ</a:t>
            </a:r>
          </a:p>
          <a:p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ไม่มีการวิเคราะห์ผลประเมินไปปรับปรุงกระบวนการ</a:t>
            </a:r>
            <a:endParaRPr lang="th-TH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– </a:t>
            </a: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มีการทำงานที่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P D </a:t>
            </a: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C </a:t>
            </a: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ยังไม่มี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A</a:t>
            </a: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F773EF8-0479-40BE-ACAA-FA30F8B04B7E}"/>
              </a:ext>
            </a:extLst>
          </p:cNvPr>
          <p:cNvSpPr/>
          <p:nvPr/>
        </p:nvSpPr>
        <p:spPr>
          <a:xfrm>
            <a:off x="8747471" y="1199438"/>
            <a:ext cx="1332723" cy="134147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 </a:t>
            </a:r>
            <a:r>
              <a:rPr lang="th-TH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ร้อยละ 5 ของเป้าหมาย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46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4AC33B-AEEE-4848-B0B8-3145E2633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8107" y="4219575"/>
            <a:ext cx="2257434" cy="2638425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83FFA5B-D8D2-428A-B8F9-73571B3C3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528259"/>
              </p:ext>
            </p:extLst>
          </p:nvPr>
        </p:nvGraphicFramePr>
        <p:xfrm>
          <a:off x="356119" y="177749"/>
          <a:ext cx="11479762" cy="65227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35528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881066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กองพัฒนานักศึกษา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ค่าเฉลี่ยความพึงพอใจในการเข้าร่วมกิจกรรมนักศึกษานอกห้องเรียน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ค่าเฉลี่ยความพึงพอใจในการให้คำแนะนำปรึกษา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</a:rPr>
                        <a:t> (กระบวนการประเมินผลการให้คำแนะนำปรึกษา เพื่อให้นักศึกษามีคุณสมบัติที่พึงประสงค์ตามผลการเรียนรู้ และศักยภาพทางอาชีพ)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399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3.3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ค่าเฉลี่ยความพึงพอใจในการให้บริการงานบริการและสวัสดิการนักศึกษา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65614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3.4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ค่าเฉลี่ยความพึงพอใจในการจัดสภาพแวดล้อมฯ ที่กองพัฒนานักศึกษารับผิดชอบ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9334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3.5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ร้อยละของจำนวนการให้ข้อมูลผลการดำเนินการย้อนกลับ ต่อจำนวนข้อร้องเรียน/ข้อเสนอแนะที่ได้รับจากศิษย์เก่าทั้งหมด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2010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D087FEA-A2E1-4666-BB19-E0CAEC7B5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072" y="1655922"/>
            <a:ext cx="5123809" cy="485714"/>
          </a:xfrm>
          <a:prstGeom prst="rect">
            <a:avLst/>
          </a:prstGeom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59A2F9C0-44AF-4416-9D70-425062C0EB1A}"/>
              </a:ext>
            </a:extLst>
          </p:cNvPr>
          <p:cNvSpPr/>
          <p:nvPr/>
        </p:nvSpPr>
        <p:spPr>
          <a:xfrm>
            <a:off x="8831447" y="2141636"/>
            <a:ext cx="1332723" cy="1341473"/>
          </a:xfrm>
          <a:prstGeom prst="flowChartProcess">
            <a:avLst/>
          </a:prstGeom>
          <a:solidFill>
            <a:srgbClr val="FEF0F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 </a:t>
            </a:r>
            <a:r>
              <a:rPr lang="th-TH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ร้อยละ 5 ของเป้าหมาย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D4496-158E-4CDA-A758-EE524B953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369" y="3484789"/>
            <a:ext cx="8609524" cy="1469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F51D91-11C8-432D-9166-A2DC04162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167" y="712917"/>
            <a:ext cx="5085714" cy="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4AC33B-AEEE-4848-B0B8-3145E2633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8107" y="4219575"/>
            <a:ext cx="2257434" cy="2638425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83FFA5B-D8D2-428A-B8F9-73571B3C3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833245"/>
              </p:ext>
            </p:extLst>
          </p:nvPr>
        </p:nvGraphicFramePr>
        <p:xfrm>
          <a:off x="356119" y="177749"/>
          <a:ext cx="11479762" cy="60960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35528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881066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กองพัฒนานักศึกษา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ค่าเฉลี่ยความพึงพอใจในการเข้าร่วมกิจกรรมนักศึกษานอกห้องเรียน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ค่าเฉลี่ยความพึงพอใจในการให้คำแนะนำปรึกษา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399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3.3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ค่าเฉลี่ยความพึงพอใจในการให้บริการงานบริการและสวัสดิการนักศึกษา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</a:rPr>
                        <a:t>(กระบวนการประเมินผลการให้บริการนักศึกษา เพื่อให้นักศึกษามีคุณสมบัติที่พึงประสงค์ตามผลการเรียนรู้ และศักยภาพทางอาชีพ)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4.16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4.24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คะแนน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65614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3.4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ค่าเฉลี่ยความพึงพอใจในการจัดสภาพแวดล้อมฯ ที่กองพัฒนานักศึกษารับผิดชอบ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9334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3.5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ร้อยละของจำนวนการให้ข้อมูลผลการดำเนินการย้อนกลับ ต่อจำนวนข้อร้องเรียน/ข้อเสนอแนะที่ได้รับจากศิษย์เก่าทั้งหมด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201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EFAD316-D362-43D5-BC1B-DD3D94EDC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167" y="712917"/>
            <a:ext cx="5085714" cy="504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01FAA-51DA-49D3-A14B-98DDC28C7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072" y="1665253"/>
            <a:ext cx="5123809" cy="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358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4AC33B-AEEE-4848-B0B8-3145E2633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8107" y="4219575"/>
            <a:ext cx="2257434" cy="2638425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83FFA5B-D8D2-428A-B8F9-73571B3C3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206045"/>
              </p:ext>
            </p:extLst>
          </p:nvPr>
        </p:nvGraphicFramePr>
        <p:xfrm>
          <a:off x="356119" y="177749"/>
          <a:ext cx="11479762" cy="65227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35528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881066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กองพัฒนานักศึกษา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ค่าเฉลี่ยความพึงพอใจในการเข้าร่วมกิจกรรมนักศึกษานอกห้องเรียน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ค่าเฉลี่ยความพึงพอใจในการให้คำแนะนำปรึกษา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399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3.3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ค่าเฉลี่ยความพึงพอใจในการให้บริการงานบริการและสวัสดิการนักศึกษา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65614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3.4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ค่าเฉลี่ยความพึงพอใจในการจัดสภาพแวดล้อมฯ ที่กองพัฒนานักศึกษารับผิดชอบ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</a:rPr>
                        <a:t>(กระบวนการประเมินการจัดสภาพแวดล้อมทางกายภาพ สังคม ที่ช่วยส่งเสริมการเรียนรู้ ศักยภาพ คุณภาพชีวิต สุขภาพ และความปลอดภัยของผู้เรียน)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3.65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3.70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คะแนน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9334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3.5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ร้อยละของจำนวนการให้ข้อมูลผลการดำเนินการย้อนกลับ ต่อจำนวนข้อร้องเรียน/ข้อเสนอแนะที่ได้รับจากศิษย์เก่าทั้งหมด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201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AEFDC30-F5CB-4123-B620-8ABA628C5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167" y="712917"/>
            <a:ext cx="5085714" cy="504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0870A4-DA9B-4319-9A4D-076A3859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072" y="1655922"/>
            <a:ext cx="5123809" cy="4857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5C49E9-6C00-4240-8780-C30B73B03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724" y="2207394"/>
            <a:ext cx="4896504" cy="48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405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4AC33B-AEEE-4848-B0B8-3145E2633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8107" y="4219575"/>
            <a:ext cx="2257434" cy="2638425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83FFA5B-D8D2-428A-B8F9-73571B3C3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229990"/>
              </p:ext>
            </p:extLst>
          </p:nvPr>
        </p:nvGraphicFramePr>
        <p:xfrm>
          <a:off x="356119" y="177749"/>
          <a:ext cx="11479762" cy="60960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35528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881066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กองพัฒนานักศึกษา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ค่าเฉลี่ยความพึงพอใจในการเข้าร่วมกิจกรรมนักศึกษานอกห้องเรียน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ค่าเฉลี่ยความพึงพอใจในการให้คำแนะนำปรึกษา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399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3.3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ค่าเฉลี่ยความพึงพอใจในการให้บริการงานบริการและสวัสดิการนักศึกษา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65614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3.4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ค่าเฉลี่ยความพึงพอใจในการจัดสภาพแวดล้อมฯ ที่กองพัฒนานักศึกษารับผิดชอบ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3.65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3.70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 คะแนน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9334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3.5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ร้อยละของจำนวนการให้ข้อมูลผลการดำเนินการย้อนกลับ ต่อจำนวนข้อร้องเรียน/ข้อเสนอแนะที่ได้รับจากศิษย์เก่าทั้งหมด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</a:rPr>
                        <a:t> (กระบวนการกำกับ ติดตามการพิจารณาและดำเนินการตามข้อร้องเรียน/ข้อเสนอแนะของนักศึกษาและศิษย์เก่า)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 80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 100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คะแนน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2010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595CBE3-02E3-40EE-8E43-43A73BE14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024" y="4543388"/>
            <a:ext cx="8942857" cy="1390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316DE2-40F9-47F0-9E49-F0E0F7B4B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167" y="712917"/>
            <a:ext cx="5085714" cy="504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0B1692-9D7E-4F17-9710-A2AD0A81A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072" y="1655922"/>
            <a:ext cx="5123809" cy="485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3E36A-3246-444E-8205-E764DAEC2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0007" y="2141636"/>
            <a:ext cx="4898573" cy="4884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30EC3D-CE33-4197-95C0-EB6EEFD76C1F}"/>
              </a:ext>
            </a:extLst>
          </p:cNvPr>
          <p:cNvSpPr txBox="1"/>
          <p:nvPr/>
        </p:nvSpPr>
        <p:spPr>
          <a:xfrm>
            <a:off x="356119" y="5726968"/>
            <a:ext cx="11479762" cy="523220"/>
          </a:xfrm>
          <a:prstGeom prst="rect">
            <a:avLst/>
          </a:prstGeom>
          <a:solidFill>
            <a:srgbClr val="FFF4E7"/>
          </a:solidFill>
          <a:ln w="19050">
            <a:solidFill>
              <a:srgbClr val="FFD55D"/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3.40</a:t>
            </a:r>
          </a:p>
        </p:txBody>
      </p:sp>
    </p:spTree>
    <p:extLst>
      <p:ext uri="{BB962C8B-B14F-4D97-AF65-F5344CB8AC3E}">
        <p14:creationId xmlns:p14="http://schemas.microsoft.com/office/powerpoint/2010/main" val="251293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A90521-27AA-4118-AF50-E15518DCE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381" y="371298"/>
            <a:ext cx="8247619" cy="6333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7ECF73-56E9-4C98-BF37-482EC939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22" y="-106196"/>
            <a:ext cx="5854567" cy="7436151"/>
          </a:xfrm>
        </p:spPr>
        <p:txBody>
          <a:bodyPr>
            <a:normAutofit/>
          </a:bodyPr>
          <a:lstStyle/>
          <a:p>
            <a:r>
              <a:rPr lang="th-TH" sz="4000" b="1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วิธีการเก็บข้อมูล</a:t>
            </a:r>
            <a:br>
              <a:rPr lang="th-TH" sz="4000" b="1" u="sng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เก็บข้อมูลด้วยระบบ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online</a:t>
            </a:r>
            <a:b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- ใช้แบบสอบภามเหมือนกันทั้งหมด</a:t>
            </a:r>
            <a:b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หัวหน้างานเป็นผู้กำหนด  </a:t>
            </a:r>
            <a:b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population &amp; sample</a:t>
            </a: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b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- จำนวน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sample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กำหนดโดยใช้ </a:t>
            </a:r>
            <a:b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Yamane, Quota, Accidental </a:t>
            </a:r>
            <a:b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ตามบริบทของแต่ละงาน</a:t>
            </a:r>
            <a:b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และมีการนับซ้ำ</a:t>
            </a:r>
            <a:b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N =  12,0</a:t>
            </a: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09 คน</a:t>
            </a:r>
            <a:b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n  = 13,047 </a:t>
            </a: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คน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=108.6</a:t>
            </a: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%</a:t>
            </a:r>
            <a:b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กองส่งสร</a:t>
            </a:r>
            <a:r>
              <a:rPr lang="th-TH" sz="28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ิมศิลป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วัฒนธรรมเก็บ </a:t>
            </a:r>
            <a:b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n</a:t>
            </a: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ได้มากที่สุด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131.92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%</a:t>
            </a:r>
            <a:b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ฝ่าย</a:t>
            </a:r>
            <a:r>
              <a:rPr lang="th-TH" sz="28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พัฒ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นาท</a:t>
            </a:r>
            <a:r>
              <a:rPr lang="th-TH" sz="28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รัพ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ยากรม</a:t>
            </a:r>
            <a:r>
              <a:rPr lang="th-TH" sz="28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ุนษย์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(n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ได้น้อยที่สุด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73.33%)</a:t>
            </a:r>
            <a:endParaRPr lang="en-US" sz="40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039CFE-772B-4913-B15A-811582CE53BD}"/>
              </a:ext>
            </a:extLst>
          </p:cNvPr>
          <p:cNvSpPr/>
          <p:nvPr/>
        </p:nvSpPr>
        <p:spPr>
          <a:xfrm>
            <a:off x="8832414" y="5396205"/>
            <a:ext cx="1152561" cy="255515"/>
          </a:xfrm>
          <a:prstGeom prst="rect">
            <a:avLst/>
          </a:prstGeom>
          <a:solidFill>
            <a:srgbClr val="F79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ทรัพย์สินฯ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44600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998DB7E-1AA6-4868-B92E-CA8E9AEC7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" y="4391025"/>
            <a:ext cx="3024467" cy="2459458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43E63A2-78C7-43E8-A521-8527220C9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612180"/>
              </p:ext>
            </p:extLst>
          </p:nvPr>
        </p:nvGraphicFramePr>
        <p:xfrm>
          <a:off x="421433" y="167640"/>
          <a:ext cx="11479762" cy="53949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35528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881066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กองตรวจสอบภายใน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ร้อยละของการเข้าตรวจสอบฯ </a:t>
                      </a:r>
                      <a:r>
                        <a:rPr lang="th-TH" sz="2800" dirty="0"/>
                        <a:t>กระบวนการกำกับ ติดตาม และ ประเมินผลกระบวนการตรวจสอบ และติดตามผลการด าเนินการตาม ข้อเสนอแนะของหน่วยรับตรวจและนำผลการประเมินมาพัฒนา/ปรับปรุง การกำกับติดตามและพัฒนากระบวนการ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 100 </a:t>
                      </a:r>
                      <a:r>
                        <a:rPr lang="th-TH" sz="2800" b="0" dirty="0">
                          <a:effectLst/>
                        </a:rPr>
                        <a:t>ของ</a:t>
                      </a:r>
                      <a:r>
                        <a:rPr lang="th-TH" sz="2800" b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การเข้าตรวจสอบ</a:t>
                      </a:r>
                      <a:r>
                        <a:rPr lang="th-TH" sz="2800" b="0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th-TH" sz="2800" b="0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ออกรายงานผลการตรวจสอบ</a:t>
                      </a:r>
                      <a:r>
                        <a:rPr lang="th-TH" sz="2800" b="0" dirty="0">
                          <a:effectLst/>
                        </a:rPr>
                        <a:t> การ</a:t>
                      </a:r>
                      <a:r>
                        <a:rPr lang="th-TH" sz="2800" b="0" u="sng" dirty="0">
                          <a:solidFill>
                            <a:srgbClr val="7030A0"/>
                          </a:solidFill>
                          <a:effectLst/>
                        </a:rPr>
                        <a:t>ติดตามและแจ้งผลการ ดำเนินการให้กับหน่วยรับตรวจ </a:t>
                      </a:r>
                      <a:endParaRPr lang="en-US" sz="2800" b="0" u="sng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 92.06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2.76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2.76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399915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14B96811-67FC-4C0B-9EBD-7224CEBA13A5}"/>
              </a:ext>
            </a:extLst>
          </p:cNvPr>
          <p:cNvSpPr/>
          <p:nvPr/>
        </p:nvSpPr>
        <p:spPr>
          <a:xfrm>
            <a:off x="8528179" y="998376"/>
            <a:ext cx="1735493" cy="96105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100%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E47271A-86D2-4094-B114-D665BCA6A9E8}"/>
              </a:ext>
            </a:extLst>
          </p:cNvPr>
          <p:cNvSpPr/>
          <p:nvPr/>
        </p:nvSpPr>
        <p:spPr>
          <a:xfrm>
            <a:off x="8528179" y="1570654"/>
            <a:ext cx="1735493" cy="96105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76.19%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E8ADD3E-5A0B-4AD4-9FA6-97A633560A28}"/>
              </a:ext>
            </a:extLst>
          </p:cNvPr>
          <p:cNvSpPr/>
          <p:nvPr/>
        </p:nvSpPr>
        <p:spPr>
          <a:xfrm>
            <a:off x="8528179" y="2703028"/>
            <a:ext cx="1735493" cy="96105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rgbClr val="7030A0"/>
                </a:solidFill>
              </a:rPr>
              <a:t>100%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54DF69-7DC2-419B-83FB-D9365461B976}"/>
              </a:ext>
            </a:extLst>
          </p:cNvPr>
          <p:cNvSpPr/>
          <p:nvPr/>
        </p:nvSpPr>
        <p:spPr>
          <a:xfrm>
            <a:off x="9153331" y="1726164"/>
            <a:ext cx="895738" cy="6718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75BFDD-005D-463C-B6B1-1F46F2D5A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" y="2397968"/>
            <a:ext cx="12098477" cy="44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9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9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889A711-F019-4D45-A5A3-7F0DEE9B0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05904"/>
            <a:ext cx="2505075" cy="3044283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5034786-DDCD-4049-84EF-12211FC62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06976"/>
              </p:ext>
            </p:extLst>
          </p:nvPr>
        </p:nvGraphicFramePr>
        <p:xfrm>
          <a:off x="356119" y="267272"/>
          <a:ext cx="11479762" cy="24079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35528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881066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442648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กองบริหารทรัพยากรบุคคล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ค่าเฉลี่ยของผลประเมินความเหมาะสมของระบบประเมินความดีความชอบ </a:t>
                      </a:r>
                      <a:r>
                        <a:rPr lang="th-TH" sz="2800" dirty="0"/>
                        <a:t>กระบวนการประเมินระบบประเมินความดี ความชอบ (การเลื่อนขั้นเงินเดือน)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3.80</a:t>
                      </a:r>
                      <a:endParaRPr lang="en-US" sz="28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3.74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399915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8B233BB4-A811-46B0-ACC7-26494A36F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443" y="2247425"/>
            <a:ext cx="1123810" cy="35238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9C7B5BE-8F86-412D-BDB5-CA50B23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970802"/>
              </p:ext>
            </p:extLst>
          </p:nvPr>
        </p:nvGraphicFramePr>
        <p:xfrm>
          <a:off x="356119" y="2689385"/>
          <a:ext cx="11479762" cy="393192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783424">
                  <a:extLst>
                    <a:ext uri="{9D8B030D-6E8A-4147-A177-3AD203B41FA5}">
                      <a16:colId xmlns:a16="http://schemas.microsoft.com/office/drawing/2014/main" val="193261683"/>
                    </a:ext>
                  </a:extLst>
                </a:gridCol>
                <a:gridCol w="5696338">
                  <a:extLst>
                    <a:ext uri="{9D8B030D-6E8A-4147-A177-3AD203B41FA5}">
                      <a16:colId xmlns:a16="http://schemas.microsoft.com/office/drawing/2014/main" val="2196490128"/>
                    </a:ext>
                  </a:extLst>
                </a:gridCol>
              </a:tblGrid>
              <a:tr h="79201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หัวข้อที่ควรพัฒนาจากแบบสอบถาม</a:t>
                      </a:r>
                    </a:p>
                    <a:p>
                      <a:pPr algn="ctr"/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(สายวิชาการ)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หัวข้อที่ควรพัฒนาจากแบบสอบถาม</a:t>
                      </a:r>
                    </a:p>
                    <a:p>
                      <a:pPr algn="ctr"/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(สายสนับสนุน)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19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u="non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ความเหมาะสมและชัดเจนของ</a:t>
                      </a:r>
                      <a:r>
                        <a:rPr lang="th-TH" sz="2400" b="1" u="sng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หลักเกณฑ์และวิธีการคิดคำนวณภาระงานบริการวิชาการ</a:t>
                      </a:r>
                      <a:r>
                        <a:rPr lang="th-TH" sz="2400" b="1" u="non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ของอาจารย์ประจำ</a:t>
                      </a:r>
                    </a:p>
                    <a:p>
                      <a:pPr algn="ctr"/>
                      <a:r>
                        <a:rPr lang="th-TH" sz="2400" b="1" u="non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(ค่าเฉลี่ย 3.64)</a:t>
                      </a:r>
                      <a:endParaRPr lang="en-US" sz="2400" b="1" u="non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u="non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ความเหมาะสมและชัดเจนของ</a:t>
                      </a:r>
                      <a:r>
                        <a:rPr lang="th-TH" sz="2400" b="1" u="sng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หลักเกณฑ์และระดับค่าคะแนนภาระงาน</a:t>
                      </a:r>
                      <a:r>
                        <a:rPr lang="th-TH" sz="2400" b="1" u="sng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อื่นๆ</a:t>
                      </a:r>
                      <a:r>
                        <a:rPr lang="th-TH" sz="2400" b="1" u="sng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ที่ได้รับมอบหมาย </a:t>
                      </a:r>
                      <a:r>
                        <a:rPr lang="th-TH" sz="2400" b="1" u="non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เพื่อเป็นการขับเคลื่อนการดำเนินงานของมหาวิทยาลัยหรือส่วนงานหรือหน่วยงาน </a:t>
                      </a:r>
                    </a:p>
                    <a:p>
                      <a:pPr algn="ctr"/>
                      <a:r>
                        <a:rPr lang="th-TH" sz="2400" b="1" u="non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(ค่าเฉลี่ย 3.68)</a:t>
                      </a:r>
                      <a:endParaRPr lang="en-US" sz="2400" b="1" u="non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06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u="non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ความเหมาะสมของการกำหนด</a:t>
                      </a:r>
                      <a:r>
                        <a:rPr lang="th-TH" sz="2400" b="1" u="sng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ระดับสมรรถนะในการปฏิบัติงาน</a:t>
                      </a:r>
                    </a:p>
                    <a:p>
                      <a:pPr algn="ctr"/>
                      <a:r>
                        <a:rPr lang="th-TH" sz="2400" b="1" u="non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(ค่าเฉลี่ย 3.64)</a:t>
                      </a:r>
                      <a:endParaRPr lang="en-US" sz="2400" b="1" u="non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u="non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ความเหมาะสมของการกำหนด</a:t>
                      </a:r>
                      <a:r>
                        <a:rPr lang="th-TH" sz="2400" b="1" u="sng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ระดับสมรรถนะในการปฏิบัติงาน</a:t>
                      </a:r>
                      <a:r>
                        <a:rPr lang="th-TH" sz="2400" b="1" u="non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th-TH" sz="2400" b="1" u="non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(ค่าเฉลี่ย 3.68)</a:t>
                      </a:r>
                      <a:endParaRPr lang="en-US" sz="2400" b="1" u="non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18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1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3011-99B5-4280-8F29-2A549A7D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1451"/>
            <a:ext cx="2438400" cy="742950"/>
          </a:xfrm>
          <a:noFill/>
        </p:spPr>
        <p:txBody>
          <a:bodyPr/>
          <a:lstStyle/>
          <a:p>
            <a:r>
              <a:rPr lang="th-TH" b="1" dirty="0">
                <a:solidFill>
                  <a:srgbClr val="059DE1"/>
                </a:solidFill>
              </a:rPr>
              <a:t>กองแผนงาน</a:t>
            </a:r>
            <a:endParaRPr lang="en-US" b="1" dirty="0">
              <a:solidFill>
                <a:srgbClr val="059DE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A70F0-BD16-4926-B602-52FD7D5A5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3240"/>
            <a:ext cx="3733638" cy="307476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3F66877-4413-465D-80BE-324AFAF73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864237"/>
              </p:ext>
            </p:extLst>
          </p:nvPr>
        </p:nvGraphicFramePr>
        <p:xfrm>
          <a:off x="298580" y="205786"/>
          <a:ext cx="11479762" cy="34137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35528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881066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กองแผนงาน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ความสำเร็จของแผนอัตรากำลังบุคลากร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</a:rPr>
                        <a:t>กระบวนการประเมินแผนอัตรากำลังบุคลากร และใช้ผลการประเมินมาทบทวนและปรับปรุงอัตรากำลัง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ระดับ 3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ระดับ 3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คะแนน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ร้อยละของผลการดำเนินการตามตัวชี้วัดในแผนกลยุทธ์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933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027345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BB7B15B-2E09-4B8C-8D91-863A40DD4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80" y="2029598"/>
            <a:ext cx="11479762" cy="45809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05F241-A72F-4CA7-BEAE-B114594F2187}"/>
              </a:ext>
            </a:extLst>
          </p:cNvPr>
          <p:cNvSpPr/>
          <p:nvPr/>
        </p:nvSpPr>
        <p:spPr>
          <a:xfrm>
            <a:off x="2174033" y="4618653"/>
            <a:ext cx="8994710" cy="9050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0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3011-99B5-4280-8F29-2A549A7D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1451"/>
            <a:ext cx="2438400" cy="742950"/>
          </a:xfrm>
          <a:noFill/>
        </p:spPr>
        <p:txBody>
          <a:bodyPr/>
          <a:lstStyle/>
          <a:p>
            <a:r>
              <a:rPr lang="th-TH" b="1" dirty="0">
                <a:solidFill>
                  <a:srgbClr val="059DE1"/>
                </a:solidFill>
              </a:rPr>
              <a:t>กองแผนงาน</a:t>
            </a:r>
            <a:endParaRPr lang="en-US" b="1" dirty="0">
              <a:solidFill>
                <a:srgbClr val="059DE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A70F0-BD16-4926-B602-52FD7D5A5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3240"/>
            <a:ext cx="3733638" cy="307476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3F66877-4413-465D-80BE-324AFAF73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348146"/>
              </p:ext>
            </p:extLst>
          </p:nvPr>
        </p:nvGraphicFramePr>
        <p:xfrm>
          <a:off x="298580" y="205786"/>
          <a:ext cx="11479762" cy="2987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35528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881066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กองแผนงาน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ความสำเร็จของแผนอัตรากำลังบุคลากร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ระดับ 3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ระดับ 3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คะแนน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ร้อยละของผลการดำเนินการตามตัวชี้วัดในแผน</a:t>
                      </a:r>
                    </a:p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กลยุทธ์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กระบวนการกำกับ ติดตามและประเมินผลการดำเนินการตามแผนกลยุทธ์อย่างเป็นระบบ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ร้อยละ 80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ของตัวชี้วัดในแผนกลยุทธ์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ร้อยละ 94.44</a:t>
                      </a:r>
                    </a:p>
                    <a:p>
                      <a:pPr algn="ctr"/>
                      <a:r>
                        <a:rPr lang="th-TH" sz="2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บรรลุ 17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kpi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จาก 20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kpi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+mn-cs"/>
                        </a:rPr>
                        <a:t>5 </a:t>
                      </a:r>
                      <a:r>
                        <a:rPr lang="th-TH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+mn-cs"/>
                        </a:rPr>
                        <a:t>คะแนน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933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+mn-cs"/>
                        </a:rPr>
                        <a:t>4.00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02734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9302F89-00B5-40C6-8814-4BB41B53C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628" y="2731807"/>
            <a:ext cx="9285714" cy="1838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331F45-4455-46BC-B0EB-852E84280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8739" y="1764923"/>
            <a:ext cx="857954" cy="12955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2C934C-5A3F-40C1-BB28-BE5F63FE547C}"/>
              </a:ext>
            </a:extLst>
          </p:cNvPr>
          <p:cNvSpPr/>
          <p:nvPr/>
        </p:nvSpPr>
        <p:spPr>
          <a:xfrm>
            <a:off x="2601485" y="765110"/>
            <a:ext cx="2577005" cy="438539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รูปเครื่องหมายคำถาม, คำถาม, เครื่องหมายคำถาม, เงินภาพ PNG และ เวกเตอร์  สำหรับการดาวน์โหลดฟรี">
            <a:extLst>
              <a:ext uri="{FF2B5EF4-FFF2-40B4-BE49-F238E27FC236}">
                <a16:creationId xmlns:a16="http://schemas.microsoft.com/office/drawing/2014/main" id="{35600BBC-818F-47A4-B97B-FCD1F846F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56" y="412289"/>
            <a:ext cx="3595319" cy="44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22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5AA40E-38DB-495D-A7CC-948BA792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8595"/>
            <a:ext cx="2381250" cy="3099405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10B1653-1BAB-46EE-8F42-DC5C5730E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712650"/>
              </p:ext>
            </p:extLst>
          </p:nvPr>
        </p:nvGraphicFramePr>
        <p:xfrm>
          <a:off x="298580" y="205786"/>
          <a:ext cx="11479762" cy="32613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35528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881066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 กองกายภาพและสิ่งแวดล้อม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ค่าเฉลี่ยของผลประเมินการจัดสภาพแวดล้อมทางกายภาพฯ </a:t>
                      </a:r>
                      <a:r>
                        <a:rPr lang="th-TH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กระบวนการประเมินการจัดสภาพแวดล้อมทางกายภาพ สภาพแวดล้อมทางสังคม ที่ช่วยส่งเสริมการเรียนรู้ ศักยภาพ คุณภาพชีวิต สุขภาพ และความปลอดภัยของผู้เรียน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3.80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3.96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คะแนน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+mn-cs"/>
                        </a:rPr>
                        <a:t>3.00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933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DFC329D-395B-42AF-8B1F-DA795C27D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14" y="1472541"/>
            <a:ext cx="11276190" cy="519839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E8D950-75D8-4621-ADA2-E02DE36D3C17}"/>
              </a:ext>
            </a:extLst>
          </p:cNvPr>
          <p:cNvSpPr/>
          <p:nvPr/>
        </p:nvSpPr>
        <p:spPr>
          <a:xfrm>
            <a:off x="10056875" y="1629462"/>
            <a:ext cx="1231640" cy="490196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1DC0B4-2A6D-4698-9684-20C1FC3430D9}"/>
              </a:ext>
            </a:extLst>
          </p:cNvPr>
          <p:cNvSpPr/>
          <p:nvPr/>
        </p:nvSpPr>
        <p:spPr>
          <a:xfrm>
            <a:off x="8462865" y="2747865"/>
            <a:ext cx="1651518" cy="136226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/>
              <a:t>ค่าคะแนนไม่แตกต่างกัน</a:t>
            </a:r>
            <a:r>
              <a:rPr lang="en-US" sz="2800" b="1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386DBC-BD0B-4FC7-9782-A8D3E128C251}"/>
              </a:ext>
            </a:extLst>
          </p:cNvPr>
          <p:cNvSpPr/>
          <p:nvPr/>
        </p:nvSpPr>
        <p:spPr>
          <a:xfrm>
            <a:off x="5676620" y="2786011"/>
            <a:ext cx="2131899" cy="13622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</a:rPr>
              <a:t>วิธีการตอบแบบสอบถามของกลุ่มตัวอย่าง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173757-B7A5-4159-87B5-37B80ADAF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71587">
            <a:off x="7860372" y="3068381"/>
            <a:ext cx="628571" cy="68571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28E6099-A733-4388-BC4C-CB6D25E03C9D}"/>
              </a:ext>
            </a:extLst>
          </p:cNvPr>
          <p:cNvSpPr/>
          <p:nvPr/>
        </p:nvSpPr>
        <p:spPr>
          <a:xfrm>
            <a:off x="10256586" y="2635919"/>
            <a:ext cx="760446" cy="7219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9B0A6C-3329-407D-8D22-7B36D8507E44}"/>
              </a:ext>
            </a:extLst>
          </p:cNvPr>
          <p:cNvSpPr/>
          <p:nvPr/>
        </p:nvSpPr>
        <p:spPr>
          <a:xfrm>
            <a:off x="10310589" y="3178625"/>
            <a:ext cx="760446" cy="7219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84BC9C-2BBF-493D-8F60-BC2E1BCB4AA4}"/>
              </a:ext>
            </a:extLst>
          </p:cNvPr>
          <p:cNvSpPr/>
          <p:nvPr/>
        </p:nvSpPr>
        <p:spPr>
          <a:xfrm>
            <a:off x="10280340" y="4334012"/>
            <a:ext cx="760446" cy="7219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BF9E4-7D67-43AF-A25E-3480C4CF2E46}"/>
              </a:ext>
            </a:extLst>
          </p:cNvPr>
          <p:cNvSpPr txBox="1"/>
          <p:nvPr/>
        </p:nvSpPr>
        <p:spPr>
          <a:xfrm>
            <a:off x="463117" y="3638969"/>
            <a:ext cx="945155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accent2">
                    <a:lumMod val="50000"/>
                  </a:schemeClr>
                </a:solidFill>
              </a:rPr>
              <a:t>ปัจจุบันเน้นการเรียนการสอน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online </a:t>
            </a:r>
            <a:r>
              <a:rPr lang="th-TH" sz="2800" b="1" dirty="0">
                <a:solidFill>
                  <a:schemeClr val="accent2">
                    <a:lumMod val="50000"/>
                  </a:schemeClr>
                </a:solidFill>
              </a:rPr>
              <a:t>อาจจะต้องพิจารณา</a:t>
            </a:r>
          </a:p>
          <a:p>
            <a:pPr algn="ctr"/>
            <a:r>
              <a:rPr lang="th-TH" sz="2800" b="1" dirty="0">
                <a:solidFill>
                  <a:schemeClr val="accent2">
                    <a:lumMod val="50000"/>
                  </a:schemeClr>
                </a:solidFill>
              </a:rPr>
              <a:t>การจัดสภาพแวดล้อมทางกายภาพที่ต้องประเมินใหม่ และ</a:t>
            </a:r>
          </a:p>
          <a:p>
            <a:pPr algn="ctr"/>
            <a:r>
              <a:rPr lang="th-TH" sz="2800" b="1" dirty="0">
                <a:solidFill>
                  <a:schemeClr val="accent2">
                    <a:lumMod val="50000"/>
                  </a:schemeClr>
                </a:solidFill>
              </a:rPr>
              <a:t>อุปกรณ์ในห้องเรียนอยู่ในความรับผิดชอบของสำนักบริหารฯ หรือกองกายภาพฯ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2" descr="รูปเครื่องหมายคำถาม, คำถาม, เครื่องหมายคำถาม, เงินภาพ PNG และ เวกเตอร์  สำหรับการดาวน์โหลดฟรี">
            <a:extLst>
              <a:ext uri="{FF2B5EF4-FFF2-40B4-BE49-F238E27FC236}">
                <a16:creationId xmlns:a16="http://schemas.microsoft.com/office/drawing/2014/main" id="{5A26D0D2-1EE9-4361-90F4-A381DA489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705" y="3600245"/>
            <a:ext cx="1160330" cy="144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4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8" grpId="0" animBg="1"/>
      <p:bldP spid="8" grpId="1" animBg="1"/>
      <p:bldP spid="7" grpId="0" animBg="1"/>
      <p:bldP spid="11" grpId="0" animBg="1"/>
      <p:bldP spid="12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3011-99B5-4280-8F29-2A549A7D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24613"/>
            <a:ext cx="3990975" cy="711200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885C3"/>
                </a:solidFill>
              </a:rPr>
              <a:t>กองส่งเสริม</a:t>
            </a:r>
            <a:r>
              <a:rPr lang="th-TH" b="1" dirty="0" err="1">
                <a:solidFill>
                  <a:srgbClr val="0885C3"/>
                </a:solidFill>
              </a:rPr>
              <a:t>ศิลป</a:t>
            </a:r>
            <a:r>
              <a:rPr lang="th-TH" b="1" dirty="0">
                <a:solidFill>
                  <a:srgbClr val="0885C3"/>
                </a:solidFill>
              </a:rPr>
              <a:t>วัฒนธรรม</a:t>
            </a:r>
            <a:endParaRPr lang="en-US" b="1" dirty="0">
              <a:solidFill>
                <a:srgbClr val="0885C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8E791-3BFB-4C65-AC52-EA2A3B1DF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0623"/>
            <a:ext cx="3457575" cy="2467378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4D095DC-24EA-446C-857C-29AEE32EA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0508"/>
              </p:ext>
            </p:extLst>
          </p:nvPr>
        </p:nvGraphicFramePr>
        <p:xfrm>
          <a:off x="438539" y="205740"/>
          <a:ext cx="11479762" cy="45415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35528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881066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 กองส่งเสริม</a:t>
                      </a:r>
                      <a:r>
                        <a:rPr lang="th-TH" sz="2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ศิลป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วัฒนธรรม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ร้อยละของจำนวนส่วนงานภายในมหาวิทยาลัยทั้งหมด ที่ได้ร่วมให้ข้อมูลในการจัดทำแผนทำนุฯ และมีการใช้ข้อมูลเปรียบเทียบกับองค์กรภายนอกมหาวิทยาลัย ไม่น้อยกว่า 2 องค์กร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h-TH" sz="2800" dirty="0"/>
                        <a:t>กระบวนการใช้ข้อมูลที่เกี่ยวข้องทั้งจากภายในและภายนอกมหาวิทยาลัย ในการกำหนด หรือทบทวนทิศทางและแผนการทำนุบำรุงศิลปะและวัฒนธรรมของมหาวิทยาลัย เพื่อการส่งเสริม เผยแพร่ และต่อยอดนาฎศิลป์ ดนตรีพื้นบ้านและภูมิปัญญาล้านนา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 80</a:t>
                      </a:r>
                    </a:p>
                    <a:p>
                      <a:pPr algn="ctr"/>
                      <a:endParaRPr lang="th-TH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th-TH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องค์กร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 100</a:t>
                      </a:r>
                    </a:p>
                    <a:p>
                      <a:pPr algn="ctr"/>
                      <a:endParaRPr lang="th-TH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th-TH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องค์กร</a:t>
                      </a:r>
                    </a:p>
                    <a:p>
                      <a:pPr algn="ctr"/>
                      <a:r>
                        <a:rPr lang="th-TH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ม.ราช</a:t>
                      </a:r>
                      <a:r>
                        <a:rPr lang="th-TH" sz="28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ภัฎ</a:t>
                      </a:r>
                      <a:r>
                        <a:rPr lang="th-TH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ขม.</a:t>
                      </a:r>
                    </a:p>
                    <a:p>
                      <a:pPr algn="ctr"/>
                      <a:r>
                        <a:rPr lang="th-TH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ม.ราชมงคล ชม.</a:t>
                      </a:r>
                    </a:p>
                    <a:p>
                      <a:pPr algn="ctr"/>
                      <a:r>
                        <a:rPr lang="th-TH" sz="28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ม.ช</a:t>
                      </a:r>
                      <a:r>
                        <a:rPr lang="th-TH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คะแนน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ร้อยละของตัวชี้วัดที่ใช้วัดความสำเร็จของแผนทำนุฯ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399915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88B83B-CCFC-450C-B450-B9BB2B888709}"/>
              </a:ext>
            </a:extLst>
          </p:cNvPr>
          <p:cNvCxnSpPr>
            <a:cxnSpLocks/>
          </p:cNvCxnSpPr>
          <p:nvPr/>
        </p:nvCxnSpPr>
        <p:spPr>
          <a:xfrm>
            <a:off x="1054359" y="1968759"/>
            <a:ext cx="61022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AAF40F-5BB5-4247-96F9-70A67B3ED441}"/>
              </a:ext>
            </a:extLst>
          </p:cNvPr>
          <p:cNvCxnSpPr>
            <a:cxnSpLocks/>
          </p:cNvCxnSpPr>
          <p:nvPr/>
        </p:nvCxnSpPr>
        <p:spPr>
          <a:xfrm>
            <a:off x="5850294" y="1520890"/>
            <a:ext cx="7931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6CC1B1-1B6E-4260-AE6E-BE22CD167A7A}"/>
              </a:ext>
            </a:extLst>
          </p:cNvPr>
          <p:cNvCxnSpPr/>
          <p:nvPr/>
        </p:nvCxnSpPr>
        <p:spPr>
          <a:xfrm>
            <a:off x="1054359" y="1110343"/>
            <a:ext cx="6102221" cy="0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A1C4DF-E385-45B6-B91C-0FB245EB5BD6}"/>
              </a:ext>
            </a:extLst>
          </p:cNvPr>
          <p:cNvCxnSpPr/>
          <p:nvPr/>
        </p:nvCxnSpPr>
        <p:spPr>
          <a:xfrm>
            <a:off x="1054359" y="1520890"/>
            <a:ext cx="3545633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034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3011-99B5-4280-8F29-2A549A7D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24613"/>
            <a:ext cx="3990975" cy="711200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885C3"/>
                </a:solidFill>
              </a:rPr>
              <a:t>กองส่งเสริม</a:t>
            </a:r>
            <a:r>
              <a:rPr lang="th-TH" b="1" dirty="0" err="1">
                <a:solidFill>
                  <a:srgbClr val="0885C3"/>
                </a:solidFill>
              </a:rPr>
              <a:t>ศิลป</a:t>
            </a:r>
            <a:r>
              <a:rPr lang="th-TH" b="1" dirty="0">
                <a:solidFill>
                  <a:srgbClr val="0885C3"/>
                </a:solidFill>
              </a:rPr>
              <a:t>วัฒนธรรม</a:t>
            </a:r>
            <a:endParaRPr lang="en-US" b="1" dirty="0">
              <a:solidFill>
                <a:srgbClr val="0885C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8E791-3BFB-4C65-AC52-EA2A3B1DF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0623"/>
            <a:ext cx="3457575" cy="2467378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4D095DC-24EA-446C-857C-29AEE32EA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75610"/>
              </p:ext>
            </p:extLst>
          </p:nvPr>
        </p:nvGraphicFramePr>
        <p:xfrm>
          <a:off x="438539" y="205740"/>
          <a:ext cx="11479762" cy="46329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35528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881066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 กองส่งเสริม</a:t>
                      </a:r>
                      <a:r>
                        <a:rPr lang="th-TH" sz="2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ศิลป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วัฒนธรรม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ร้อยละของจำนวนส่วนงานภายในมหาวิทยาลัยทั้งหมด ที่ได้ร่วมให้ข้อมูลในการจัดทำแผนทำนุฯ และมีการใช้ข้อมูลเปรียบเทียบกับองค์กรภายนอกมหาวิทยาลัย ไม่น้อยกว่า 2 องค์กร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 80</a:t>
                      </a:r>
                    </a:p>
                    <a:p>
                      <a:pPr algn="ctr"/>
                      <a:endParaRPr lang="th-TH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th-TH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องค์กร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 100</a:t>
                      </a:r>
                    </a:p>
                    <a:p>
                      <a:pPr algn="ctr"/>
                      <a:endParaRPr lang="th-TH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th-TH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องค์กร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คะแนน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ร้อยละของตัวชี้วัดที่ใช้วัดความสำเร็จของแผนทำนุฯ </a:t>
                      </a:r>
                      <a:r>
                        <a:rPr lang="th-TH" sz="2800" dirty="0"/>
                        <a:t>กระบวนการประเมินผลแผนการทำนุบำรุงศิลปะและวัฒนธรรม ให้ตอบสนองทิศทางการ ทำนุบำรุงศิลปะและวัฒนธรรมของมหาวิทยาลัย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 80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 100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คะแนน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399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6561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15BCEB7-412B-4529-B703-E7E8E014E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938" y="4390623"/>
            <a:ext cx="1295238" cy="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77337-A8E8-4641-B192-2A9984716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227" y="2897884"/>
            <a:ext cx="8892074" cy="27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7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EB65F4-B285-407C-BBB8-298A4CA63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" y="3429000"/>
            <a:ext cx="2562225" cy="348347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F33058-4C5E-4BA6-A01D-A4EC7EB84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539234"/>
              </p:ext>
            </p:extLst>
          </p:nvPr>
        </p:nvGraphicFramePr>
        <p:xfrm>
          <a:off x="298580" y="205786"/>
          <a:ext cx="11479762" cy="53949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35528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881066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กองวิเทศสัมพันธ์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ค่าเฉลี่ยของผลประเมินการให้คำปรึกษาและประสานงานในการเข้าร่วมโครงการฯ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</a:rPr>
                        <a:t>กระบวนการกำกับ ติดตาม และประเมินผลการให้คำปรึกษาและประสานงานในการเข้าร่วมโครงการแลกเปลี่ยน การฝึกอมรม การวิจัย และการศึกษาในต่างประเทศ แก่บุคลากรและนักศึกษา และนำผลการประเมินมาพัฒนา/ปรับปรุงการกับ ติดตาม และพัฒนากระบวนการ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4.00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4.23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คะแนน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ค่าเฉลี่ยของผลประเมินความพึงพอใจของการสนับสนุนการลงนามความร่วมมือทางวิชาการ และค่าเฉลี่ยของผลประเมินความพึงพอใจของการสนับสนุนกิจกรรมตามความร่วมมือทางวิชาการ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933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3AE83D4-6189-4B67-AF6B-3CD66EE2C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294" y="1257254"/>
            <a:ext cx="9219048" cy="199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9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EB65F4-B285-407C-BBB8-298A4CA63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" y="3429000"/>
            <a:ext cx="2562225" cy="348347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F33058-4C5E-4BA6-A01D-A4EC7EB84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2011"/>
              </p:ext>
            </p:extLst>
          </p:nvPr>
        </p:nvGraphicFramePr>
        <p:xfrm>
          <a:off x="298580" y="205789"/>
          <a:ext cx="11479762" cy="643324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35528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881066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486160">
                <a:tc gridSpan="2"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กองวิเทศสัมพันธ์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886527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ค่าเฉลี่ยของผลประเมินการให้คำปรึกษาและประสานงานในการเข้าร่วมโครงการฯ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4.00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4.23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คะแนน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4089463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ค่าเฉลี่ยของผลประเมินความพึงพอใจของการสนับสนุนการลงนามความร่วมมือทางวิชาการ และค่าเฉลี่ยของผลประเมินความพึงพอใจของการสนับสนุนกิจกรรมตามความร่วมมือทางวิชาการ </a:t>
                      </a:r>
                      <a:r>
                        <a:rPr lang="th-TH" sz="2800" dirty="0"/>
                        <a:t>กระบวนการกำกับ ติดตาม และประเมินผลการเพิ่มจำนวน เครือข่ายระดับนานาชาติ (การลงนามความร่วมมือทางวิชาการ) และผลการดำเนินงานของการลงนามความร่วมมือทางวิชาการ (กิจกรรมตามความร่วมมือทางวิชาการ) และนำผลการประเมินมาพัฒนา/ปรับปรุงการกำกับ ติดตามและพัฒนากระบวนการ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ค่าเฉลี่ย 4.00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ค่าเฉลี่ย 4.26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+mn-cs"/>
                        </a:rPr>
                        <a:t>5 คะแนน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9334"/>
                  </a:ext>
                </a:extLst>
              </a:tr>
              <a:tr h="611563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71078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4B9EAE2-9E4D-475D-B1CF-09F59F3B9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2117423"/>
            <a:ext cx="9219048" cy="19984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BE6816-F112-4B51-9EAE-B3518241EE7E}"/>
              </a:ext>
            </a:extLst>
          </p:cNvPr>
          <p:cNvSpPr/>
          <p:nvPr/>
        </p:nvSpPr>
        <p:spPr>
          <a:xfrm>
            <a:off x="10440955" y="6111438"/>
            <a:ext cx="1254593" cy="391886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84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8221B5-2C1C-4BF3-892B-71EB639B1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16" y="3656775"/>
            <a:ext cx="3490784" cy="320122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F2CB9-F0FF-4CD2-9F4F-BB6E51558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451735"/>
              </p:ext>
            </p:extLst>
          </p:nvPr>
        </p:nvGraphicFramePr>
        <p:xfrm>
          <a:off x="298580" y="205786"/>
          <a:ext cx="11479762" cy="24079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46449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670145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 กองเทคโนโลยีดิจิทัล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ค่าเฉลี่ยของผลประเมินความเพียงพอ พร้อมใช้ ทันสมัย ของการให้บริการวัสดุ อุปกรณ์และสถานที่ ด้านเทคโนโลยีสารสนเทศ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3.80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ค่าเฉลี่ย 3.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2.94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คะแนน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+mn-cs"/>
                        </a:rPr>
                        <a:t>2.94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933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C97AAF-43B4-4756-8E4D-F72210F4D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043442"/>
              </p:ext>
            </p:extLst>
          </p:nvPr>
        </p:nvGraphicFramePr>
        <p:xfrm>
          <a:off x="2097315" y="2006904"/>
          <a:ext cx="8128000" cy="3657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645469">
                  <a:extLst>
                    <a:ext uri="{9D8B030D-6E8A-4147-A177-3AD203B41FA5}">
                      <a16:colId xmlns:a16="http://schemas.microsoft.com/office/drawing/2014/main" val="69111754"/>
                    </a:ext>
                  </a:extLst>
                </a:gridCol>
                <a:gridCol w="1482531">
                  <a:extLst>
                    <a:ext uri="{9D8B030D-6E8A-4147-A177-3AD203B41FA5}">
                      <a16:colId xmlns:a16="http://schemas.microsoft.com/office/drawing/2014/main" val="1782715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1) การให้บริการระบบเครือข่ายไร้สาย</a:t>
                      </a:r>
                      <a:endParaRPr lang="en-US" sz="24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009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2) การให้บริการระบบเครือข่ายอินเทอร์เน็ต</a:t>
                      </a:r>
                      <a:endParaRPr lang="en-US" sz="24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35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3) การให้บริการโปรแกรมล</a:t>
                      </a:r>
                      <a:r>
                        <a:rPr lang="th-TH" sz="2400" b="1" u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ิขลิ</a:t>
                      </a:r>
                      <a:r>
                        <a:rPr lang="th-TH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ทธิ์</a:t>
                      </a:r>
                      <a:endParaRPr lang="en-US" sz="24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4.11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07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4) การให้บริการห้องบริการอินเทอร์เน็ต อาคารเรียนรวม 70 ปี</a:t>
                      </a:r>
                      <a:endParaRPr lang="en-US" sz="24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697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5) การใช้งานระบบการเรียนภาษาอังกฤษ </a:t>
                      </a:r>
                      <a:r>
                        <a:rPr lang="en-US" sz="2400" b="1" u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speexx</a:t>
                      </a:r>
                      <a:endParaRPr lang="en-US" sz="24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13137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6) </a:t>
                      </a:r>
                      <a:r>
                        <a:rPr lang="th-TH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การใช้งานระบบสารสนเทศเพื่อการเรียนออนไลน์ </a:t>
                      </a:r>
                      <a:r>
                        <a:rPr lang="en-US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Microsoft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0706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7) </a:t>
                      </a:r>
                      <a:r>
                        <a:rPr lang="th-TH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การใช้งานรบบการสอบทางอิเล็กทรอน</a:t>
                      </a:r>
                      <a:r>
                        <a:rPr lang="th-TH" sz="2400" b="1" u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ิก</a:t>
                      </a:r>
                      <a:r>
                        <a:rPr lang="th-TH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en-US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E-Testing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832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8) </a:t>
                      </a:r>
                      <a:r>
                        <a:rPr lang="th-TH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การใช้งานระบบสารสนเทศ </a:t>
                      </a:r>
                      <a:r>
                        <a:rPr lang="en-US" sz="2400" b="1" u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erp</a:t>
                      </a:r>
                      <a:endParaRPr lang="en-US" sz="24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76156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C066B69-E3F0-4089-9203-14D89F3F6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032" y="2452433"/>
            <a:ext cx="8203050" cy="2141743"/>
          </a:xfrm>
          <a:prstGeom prst="rect">
            <a:avLst/>
          </a:prstGeom>
        </p:spPr>
      </p:pic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21F360DB-659C-4718-8248-25BB532E9001}"/>
              </a:ext>
            </a:extLst>
          </p:cNvPr>
          <p:cNvSpPr/>
          <p:nvPr/>
        </p:nvSpPr>
        <p:spPr>
          <a:xfrm rot="20068109">
            <a:off x="5798726" y="1878315"/>
            <a:ext cx="725176" cy="652540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1805E8-41BE-456F-AD94-6F9F364657D8}"/>
              </a:ext>
            </a:extLst>
          </p:cNvPr>
          <p:cNvSpPr/>
          <p:nvPr/>
        </p:nvSpPr>
        <p:spPr>
          <a:xfrm>
            <a:off x="2174032" y="2505694"/>
            <a:ext cx="5556803" cy="1885642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0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F826-73C1-4161-8050-B14E7CFC9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22" y="538020"/>
            <a:ext cx="10515600" cy="867269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ผลการประเมินคุณภาพการให้บริการ</a:t>
            </a:r>
            <a:b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(ภาพรวม สนม. ค่าคะแนนเฉลี่ย 4.31)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C9603-EBD8-4538-BA82-3E11309C7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074" y="3426368"/>
            <a:ext cx="819048" cy="18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413F6D-0A84-4068-9DBC-13E85D102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35892"/>
            <a:ext cx="895238" cy="31904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F4A97CD-6882-441D-8EE9-C75B6416741C}"/>
              </a:ext>
            </a:extLst>
          </p:cNvPr>
          <p:cNvSpPr txBox="1">
            <a:spLocks/>
          </p:cNvSpPr>
          <p:nvPr/>
        </p:nvSpPr>
        <p:spPr>
          <a:xfrm>
            <a:off x="3319914" y="4475896"/>
            <a:ext cx="2002858" cy="8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ความคาดหวัง</a:t>
            </a:r>
          </a:p>
          <a:p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ค่าเฉลี่ย 3.94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C94252-9827-4BFA-9CFD-B90D77B2ED13}"/>
              </a:ext>
            </a:extLst>
          </p:cNvPr>
          <p:cNvSpPr txBox="1">
            <a:spLocks/>
          </p:cNvSpPr>
          <p:nvPr/>
        </p:nvSpPr>
        <p:spPr>
          <a:xfrm>
            <a:off x="6858045" y="1286956"/>
            <a:ext cx="2002858" cy="8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chemeClr val="accent4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การรับรู้จริง</a:t>
            </a:r>
          </a:p>
          <a:p>
            <a:r>
              <a:rPr lang="th-TH" sz="3600" b="1" dirty="0">
                <a:solidFill>
                  <a:schemeClr val="accent4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ค่าเฉลี่ย 4.31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C058FD-5E7F-4AF2-BAB0-82E7221EA371}"/>
              </a:ext>
            </a:extLst>
          </p:cNvPr>
          <p:cNvSpPr txBox="1">
            <a:spLocks/>
          </p:cNvSpPr>
          <p:nvPr/>
        </p:nvSpPr>
        <p:spPr>
          <a:xfrm>
            <a:off x="5322772" y="2069253"/>
            <a:ext cx="895238" cy="509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+0.37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CE8482-B1F5-49E9-965F-68482F5194E8}"/>
              </a:ext>
            </a:extLst>
          </p:cNvPr>
          <p:cNvSpPr txBox="1">
            <a:spLocks/>
          </p:cNvSpPr>
          <p:nvPr/>
        </p:nvSpPr>
        <p:spPr>
          <a:xfrm>
            <a:off x="2753717" y="2374976"/>
            <a:ext cx="3464293" cy="8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สูงสุด  -  การตอบสนอง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onsite 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ของบุคลากรที่ให้บริการด้วยความเต็มใจ +0.45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4B2545-EFD3-49AF-8B70-054DDF0122F7}"/>
              </a:ext>
            </a:extLst>
          </p:cNvPr>
          <p:cNvSpPr txBox="1">
            <a:spLocks/>
          </p:cNvSpPr>
          <p:nvPr/>
        </p:nvSpPr>
        <p:spPr>
          <a:xfrm>
            <a:off x="7753283" y="1405289"/>
            <a:ext cx="3464293" cy="8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solidFill>
                  <a:schemeClr val="accent4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ทุกหัวข้อมีการรับรู้ที่ 4.10 -  4.42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EAEEC9-2178-4D0E-B2F4-17A84E1B7C7C}"/>
              </a:ext>
            </a:extLst>
          </p:cNvPr>
          <p:cNvSpPr txBox="1">
            <a:spLocks/>
          </p:cNvSpPr>
          <p:nvPr/>
        </p:nvSpPr>
        <p:spPr>
          <a:xfrm>
            <a:off x="458851" y="5512681"/>
            <a:ext cx="11640105" cy="1466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คาดหวังน้อยที่สุด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–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online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ความพร้อม ความครบถ้วน และเป็นปัจจุบันของข้อมูล ที่มีให้บริการในระบบสารสนเทศ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(3.79)</a:t>
            </a:r>
            <a:endParaRPr lang="th-TH" sz="2400" b="1" dirty="0">
              <a:solidFill>
                <a:schemeClr val="accent1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  –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online-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ช่องทางโทรศัพท์/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line 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ที่ท่านใช้อยู่สามารถตอบสนอง/ติดต่อกับบุคลากรได้ทันที (3.90)</a:t>
            </a:r>
          </a:p>
          <a:p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–onsite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 บุคลากรสามารถตอบสนองท่านได้อย่างรวดเร็ว (3.91)</a:t>
            </a:r>
          </a:p>
          <a:p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  -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onsite-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ความเป็นระเบียบเรียบร้อยของสถานที่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(3.90)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47438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965C8D-455D-4C45-BCE3-632327021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2658"/>
            <a:ext cx="3545633" cy="27432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10D497-54EF-41A4-9E88-ACFB68A87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00606"/>
              </p:ext>
            </p:extLst>
          </p:nvPr>
        </p:nvGraphicFramePr>
        <p:xfrm>
          <a:off x="441650" y="148673"/>
          <a:ext cx="11479762" cy="64312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46449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670145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 กองคลัง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ร้อยละของการเบิกจ่ายเงินและการรับเงิน มีการดำเนินการแล้วเสร็จทั้งกระบวนการภายใน 5 วันหลังจากวันรับเรื่องเข้าสู่กองคลัง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</a:rPr>
                        <a:t>กระบวนการวางแผน ดำเนินการ ตรวจสอบและปรับปรุงด้านการเงิน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 80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1374809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ร้อยละของการจัดซื้อจัดจ้างและซ่อมบำรุงครุภัณฑ์/วัสดุสำนักงาน วงเงินไม่เกินหนึ่งหมื่นบาท ดำเนินการแล้วเสร็จทั้งกระบวนการภายใน 7 วันหลังจากวันรับเรื่องเข้าสู่กองคลัง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กระบวนการจัดซื้อจัดจ้าง และซ่อมบำรุง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ร้อยละ 100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9334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11.3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กระบวนการจัดทำบัญชีและการจัดทำรายงานทางการเงินรายเดือนแล้วเสร็จและถูกต้องภายใน 90 วัน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ทำแล้วเสร็จตามกำหนด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824479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98817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9EB0126-062F-4137-A26D-0A1472169FD2}"/>
              </a:ext>
            </a:extLst>
          </p:cNvPr>
          <p:cNvSpPr/>
          <p:nvPr/>
        </p:nvSpPr>
        <p:spPr>
          <a:xfrm>
            <a:off x="8070979" y="1278295"/>
            <a:ext cx="2780523" cy="438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/>
              <a:t>28.621 จาก 45,284 รายการ</a:t>
            </a:r>
            <a:endParaRPr lang="en-US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92BC25-A2D6-4D8C-9792-67B0CD9AFDBF}"/>
              </a:ext>
            </a:extLst>
          </p:cNvPr>
          <p:cNvSpPr/>
          <p:nvPr/>
        </p:nvSpPr>
        <p:spPr>
          <a:xfrm>
            <a:off x="8499410" y="3145043"/>
            <a:ext cx="2174034" cy="438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/>
              <a:t>752 จาก 781 รายการ</a:t>
            </a:r>
            <a:endParaRPr lang="en-US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010630-6DF9-42D5-AF64-29C47677CAAC}"/>
              </a:ext>
            </a:extLst>
          </p:cNvPr>
          <p:cNvSpPr/>
          <p:nvPr/>
        </p:nvSpPr>
        <p:spPr>
          <a:xfrm>
            <a:off x="8700117" y="2525306"/>
            <a:ext cx="3284374" cy="4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ร้อยละ 96.29    2.89 คะแนน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7058E8-3131-4145-90C3-92CFBEC18A2F}"/>
              </a:ext>
            </a:extLst>
          </p:cNvPr>
          <p:cNvSpPr/>
          <p:nvPr/>
        </p:nvSpPr>
        <p:spPr>
          <a:xfrm>
            <a:off x="8637038" y="696629"/>
            <a:ext cx="3284374" cy="438539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ร้อยละ 63.20   2.37 คะแนน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E42746-1D73-4414-B8F7-8834C2EB7C1D}"/>
              </a:ext>
            </a:extLst>
          </p:cNvPr>
          <p:cNvSpPr/>
          <p:nvPr/>
        </p:nvSpPr>
        <p:spPr>
          <a:xfrm>
            <a:off x="8681456" y="4698800"/>
            <a:ext cx="3284374" cy="438539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วัน           3 คะแนน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4EC7A3-DA10-4B61-805C-D360A865C55F}"/>
              </a:ext>
            </a:extLst>
          </p:cNvPr>
          <p:cNvSpPr/>
          <p:nvPr/>
        </p:nvSpPr>
        <p:spPr>
          <a:xfrm>
            <a:off x="10768177" y="6205214"/>
            <a:ext cx="803987" cy="278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2.75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2DDD14-658B-42A6-89A6-A0A4A409B032}"/>
              </a:ext>
            </a:extLst>
          </p:cNvPr>
          <p:cNvSpPr/>
          <p:nvPr/>
        </p:nvSpPr>
        <p:spPr>
          <a:xfrm>
            <a:off x="2818186" y="2568413"/>
            <a:ext cx="6223517" cy="11532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</a:rPr>
              <a:t>วิเคราะห์ </a:t>
            </a:r>
            <a:r>
              <a:rPr lang="en-US" sz="2800" b="1" dirty="0">
                <a:solidFill>
                  <a:schemeClr val="tx1"/>
                </a:solidFill>
              </a:rPr>
              <a:t>GAPs </a:t>
            </a:r>
            <a:r>
              <a:rPr lang="th-TH" sz="2800" b="1" dirty="0">
                <a:solidFill>
                  <a:schemeClr val="tx1"/>
                </a:solidFill>
              </a:rPr>
              <a:t>ของทั้ง 3 กระบวนงานอย่างจริงจัง และหาวิธีการปรับปรุงกระบวนงานย่อยที่ติด </a:t>
            </a:r>
            <a:r>
              <a:rPr lang="en-US" sz="2800" b="1" dirty="0">
                <a:solidFill>
                  <a:schemeClr val="tx1"/>
                </a:solidFill>
              </a:rPr>
              <a:t>GAP </a:t>
            </a:r>
            <a:r>
              <a:rPr lang="th-TH" sz="2800" b="1" dirty="0">
                <a:solidFill>
                  <a:schemeClr val="tx1"/>
                </a:solidFill>
              </a:rPr>
              <a:t>นั้น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3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CB9862-520A-4B22-AF93-B838D1C5B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144" y="4251959"/>
            <a:ext cx="2171700" cy="260604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7C023E-E819-4689-B66A-1B629D068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955607"/>
              </p:ext>
            </p:extLst>
          </p:nvPr>
        </p:nvGraphicFramePr>
        <p:xfrm>
          <a:off x="356119" y="299092"/>
          <a:ext cx="11479762" cy="24079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46449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670145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12. กองบริหารทรัพย์สินและกิจการพิเศษ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กระบวนการประเมินผลการกำกับ ติดตาม และนำผลมาพัฒนา/ปรับปรุงกระบวนการจัดเก็บค่าธรรมเนียมที่อยู่ในความดูแลของหน่วยงาน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ระดับ 4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ระดับ 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คะแนน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+mn-cs"/>
                        </a:rPr>
                        <a:t>2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933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AB234E5-CA49-4414-A2B9-EEA161694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" y="2096255"/>
            <a:ext cx="8499977" cy="41094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72CFE5-6321-42EC-870E-CC0A921F4016}"/>
              </a:ext>
            </a:extLst>
          </p:cNvPr>
          <p:cNvSpPr txBox="1"/>
          <p:nvPr/>
        </p:nvSpPr>
        <p:spPr>
          <a:xfrm>
            <a:off x="8499976" y="3651794"/>
            <a:ext cx="356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</a:rPr>
              <a:t>ไม่พบการรายงานวิธีการ/กระบวนการกำกับติดตามการเก็บค่าธรรมเนียม การนำส่งเงินค่าธรรมเนียม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3BF73D-056B-4AA4-A320-B5CA29BF8B15}"/>
              </a:ext>
            </a:extLst>
          </p:cNvPr>
          <p:cNvCxnSpPr/>
          <p:nvPr/>
        </p:nvCxnSpPr>
        <p:spPr>
          <a:xfrm>
            <a:off x="1147665" y="1175657"/>
            <a:ext cx="51971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C6A3F2-15CA-4AEA-9E49-0A468A724A87}"/>
              </a:ext>
            </a:extLst>
          </p:cNvPr>
          <p:cNvCxnSpPr>
            <a:cxnSpLocks/>
          </p:cNvCxnSpPr>
          <p:nvPr/>
        </p:nvCxnSpPr>
        <p:spPr>
          <a:xfrm>
            <a:off x="1147665" y="1626636"/>
            <a:ext cx="368559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AC5C33-4ABA-491B-A3A8-49B2B6EA9558}"/>
              </a:ext>
            </a:extLst>
          </p:cNvPr>
          <p:cNvSpPr txBox="1"/>
          <p:nvPr/>
        </p:nvSpPr>
        <p:spPr>
          <a:xfrm>
            <a:off x="9330" y="1125626"/>
            <a:ext cx="1138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Keyword </a:t>
            </a:r>
            <a:r>
              <a:rPr lang="th-TH" sz="2000" b="1" dirty="0">
                <a:solidFill>
                  <a:srgbClr val="C00000"/>
                </a:solidFill>
              </a:rPr>
              <a:t>ของตัวบ่งชี้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E8BA0A-A44E-4375-98B3-9F33782C0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6" y="3952875"/>
            <a:ext cx="3592147" cy="290512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659A33-BF1C-475D-A571-824C0DCEC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993618"/>
              </p:ext>
            </p:extLst>
          </p:nvPr>
        </p:nvGraphicFramePr>
        <p:xfrm>
          <a:off x="298580" y="107978"/>
          <a:ext cx="11479762" cy="60045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46449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670145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13. ฝ่ายกฎหมาย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คะแนนประเมินตามตัวชี้วัด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ITA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</a:rPr>
                        <a:t> กระบวนการกำกับให้มหาวิทยาลัยสามารถเข้ารับการประเมิน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ITA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 85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ร้อยละ 91.87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คะแนน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ร้อยละของการจัดทำข้อบังคับและประกาศมหาวิทยาลัย ตามที่ พ.ร.บ.มหาวิทยาลัยแม่โจ้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พ.ศ.2560 กำหนด </a:t>
                      </a:r>
                      <a:r>
                        <a:rPr lang="th-TH" sz="2800" b="0" strike="noStrike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กระบวนการจัดทำระเบียบ ข้อบังคับ ให้แล้วเสร็จอย่างสมบูรณ์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933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13.3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ร้อยละของกระบวนการอุทธรณ์/ร้องทุกข์ และกระบวนการสอบสวนทางวินัย ตามที่กฎหมายกำหนด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กระบวนการกำกับ ติดตามการพิจารณาและดำเนินการ</a:t>
                      </a:r>
                      <a:r>
                        <a:rPr lang="th-TH" sz="2800" b="0" dirty="0" err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ข้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ออ</a:t>
                      </a:r>
                      <a:r>
                        <a:rPr lang="th-TH" sz="2800" b="0" dirty="0" err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ุธ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รณ์/ร้องทุกข์ และกระบวนการสอบสวนทางวินัย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79584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46936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96732FF-F96A-43C7-B6A1-4E3043FB69B9}"/>
              </a:ext>
            </a:extLst>
          </p:cNvPr>
          <p:cNvSpPr/>
          <p:nvPr/>
        </p:nvSpPr>
        <p:spPr>
          <a:xfrm>
            <a:off x="298580" y="1582557"/>
            <a:ext cx="11479762" cy="4478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ไม่มีการวิเคราะห์ผลประเมิน </a:t>
            </a:r>
            <a:r>
              <a:rPr lang="en-US" sz="2400" b="1" dirty="0">
                <a:solidFill>
                  <a:schemeClr val="tx1"/>
                </a:solidFill>
              </a:rPr>
              <a:t>ITA </a:t>
            </a:r>
            <a:r>
              <a:rPr lang="th-TH" sz="2400" b="1" dirty="0">
                <a:solidFill>
                  <a:schemeClr val="tx1"/>
                </a:solidFill>
              </a:rPr>
              <a:t>เพื่อหา </a:t>
            </a:r>
            <a:r>
              <a:rPr lang="en-US" sz="2400" b="1" dirty="0">
                <a:solidFill>
                  <a:schemeClr val="tx1"/>
                </a:solidFill>
              </a:rPr>
              <a:t>GAPs </a:t>
            </a:r>
            <a:r>
              <a:rPr lang="th-TH" sz="2400" b="1" dirty="0">
                <a:solidFill>
                  <a:schemeClr val="tx1"/>
                </a:solidFill>
              </a:rPr>
              <a:t>ในการพัฒนา เพื่อรับการประเมินครั้งต่อไป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3D528-04AD-41FA-8D3E-BDE1F91B4D77}"/>
              </a:ext>
            </a:extLst>
          </p:cNvPr>
          <p:cNvSpPr/>
          <p:nvPr/>
        </p:nvSpPr>
        <p:spPr>
          <a:xfrm>
            <a:off x="531575" y="2416931"/>
            <a:ext cx="11479762" cy="7604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แผนการจัดทำระเบียบ ข้อบังคับ ประกาศ ส่วนใหญ่ได้มาจากการตอบสนองความต้องการหรือเหตุการณ์เฉพาะหน้า ไม่ได้มาจากการดำเนินการเชิงนโยบายหรือวางแผนกลยุทธ์ในการดำเนินงาน หรือยังเป็นการดำเนินงานเชิงตั้งรับ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0D99BF-C42A-4F8E-8C98-6DC96523C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991" y="1582557"/>
            <a:ext cx="4763670" cy="885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BF2D1-C1E7-4975-9EC1-4B2A749B7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6566" y="5654351"/>
            <a:ext cx="1139095" cy="310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1013C9-07D8-4CF0-AC93-68C4AA3B1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342" y="3401007"/>
            <a:ext cx="5200000" cy="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2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4C90F5-787C-49EA-B7D6-5309D3961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0925"/>
            <a:ext cx="3682699" cy="275272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A39228-8222-4A4F-9B34-ACAC1913F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464647"/>
              </p:ext>
            </p:extLst>
          </p:nvPr>
        </p:nvGraphicFramePr>
        <p:xfrm>
          <a:off x="356119" y="259080"/>
          <a:ext cx="11479762" cy="51511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46449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670145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 ฝ่ายพัฒนาทรัพยากรมนุษย์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ร้อยละของสมรรถนะของบุคลากรทุกตำแหน่งและทุกระดับ มีการทบทวน ปรับปรุง และกำหนดแนวทางการประเมิน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</a:rPr>
                        <a:t>กระบวนการกำหนดสมรรถนะของบุคลากรที่จำเป็นในการขับเคลื่อนพันธกิจของมหาวิทยาลัย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 90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ร้อยละ 100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คะแนน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14.2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กระบวนการวิเคราะห์ความต้องการในการพัฒนาบุคลากร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933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14.3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ร้อยละของจำนวนตัวชี้วัดความสำเร็จตามแผนพัฒนาบุคลากรประจำปีงบประมาณ 2564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79584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46936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A1D4A10-5BC2-4B6C-9327-9A7312194D50}"/>
              </a:ext>
            </a:extLst>
          </p:cNvPr>
          <p:cNvSpPr/>
          <p:nvPr/>
        </p:nvSpPr>
        <p:spPr>
          <a:xfrm>
            <a:off x="356119" y="3043070"/>
            <a:ext cx="11479762" cy="7718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มีการปรับปรุงสมรรถนะจาก 56 สมรรถนะเหลือ 18 สมรรถนะ แต่ยังอยู่ในขั้นตอนการทบทวนเพื่อปรับปรุง ยังไม่มีการประเมินผลของ 18 สมรรถนะว่าเหมาะสมหรือไม่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918B2-9CF7-4EFC-892B-C8A070ABF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118" y="3116978"/>
            <a:ext cx="4904762" cy="466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861243-7B95-4833-997B-E692B235F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19" y="3888837"/>
            <a:ext cx="11479761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4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4C90F5-787C-49EA-B7D6-5309D3961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02" y="3429000"/>
            <a:ext cx="3682699" cy="275272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A39228-8222-4A4F-9B34-ACAC1913F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047006"/>
              </p:ext>
            </p:extLst>
          </p:nvPr>
        </p:nvGraphicFramePr>
        <p:xfrm>
          <a:off x="356119" y="259080"/>
          <a:ext cx="11479762" cy="47244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46449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670145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 ฝ่ายพัฒนาทรัพยากรมนุษย์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ร้อยละของสมรรถนะของบุคลากรทุกตำแหน่งและทุกระดับ มีการทบทวน ปรับปรุง และกำหนดแนวทางการประเมิน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 90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ร้อยละ 100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คะแนน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14.2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กระบวนการวิเคราะห์ความต้องการในการพัฒนาบุคลากร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933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14.3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ร้อยละของจำนวนตัวชี้วัดความสำเร็จตามแผนพัฒนาบุคลากรประจำปีงบประมาณ 2564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กระบวนการวิเคราะห์และประเมินแผนพัฒนาบุคลากร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ร้อยละ 70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ร้อยละ 76.92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+mn-cs"/>
                        </a:rPr>
                        <a:t>4 คะแนน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79584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+mn-cs"/>
                        </a:rPr>
                        <a:t>3.33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46936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7B918B2-9CF7-4EFC-892B-C8A070ABF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119" y="2174586"/>
            <a:ext cx="4904762" cy="4666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E6B1ED-F6E5-4F5A-B60E-9CFC23E72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19" y="4433748"/>
            <a:ext cx="11479762" cy="657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227748-888B-458B-9DDA-460FC6BCB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60" y="5029047"/>
            <a:ext cx="11644479" cy="17238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A6E565-D8B0-46A5-9382-BF7D09CF502B}"/>
              </a:ext>
            </a:extLst>
          </p:cNvPr>
          <p:cNvSpPr/>
          <p:nvPr/>
        </p:nvSpPr>
        <p:spPr>
          <a:xfrm>
            <a:off x="7231224" y="5090891"/>
            <a:ext cx="3032449" cy="495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22765F-44C7-437A-B08A-14BBB5C62BB6}"/>
              </a:ext>
            </a:extLst>
          </p:cNvPr>
          <p:cNvSpPr/>
          <p:nvPr/>
        </p:nvSpPr>
        <p:spPr>
          <a:xfrm>
            <a:off x="5946710" y="6139543"/>
            <a:ext cx="3032449" cy="570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HRD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หรือ กองแผนงาน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รูปเครื่องหมายคำถาม, คำถาม, เครื่องหมายคำถาม, เงินภาพ PNG และ เวกเตอร์  สำหรับการดาวน์โหลดฟรี">
            <a:extLst>
              <a:ext uri="{FF2B5EF4-FFF2-40B4-BE49-F238E27FC236}">
                <a16:creationId xmlns:a16="http://schemas.microsoft.com/office/drawing/2014/main" id="{E15B78A5-E30C-4156-B596-E8F14E49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43" y="1196496"/>
            <a:ext cx="2649216" cy="3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1298B476-6BDC-4735-B66B-88C43ECB0F53}"/>
              </a:ext>
            </a:extLst>
          </p:cNvPr>
          <p:cNvSpPr/>
          <p:nvPr/>
        </p:nvSpPr>
        <p:spPr>
          <a:xfrm rot="870362">
            <a:off x="20914" y="3421864"/>
            <a:ext cx="977212" cy="1823609"/>
          </a:xfrm>
          <a:prstGeom prst="curvedRightArrow">
            <a:avLst/>
          </a:prstGeom>
          <a:solidFill>
            <a:srgbClr val="AFD4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5C6F4C-5D49-41CD-9610-417BE19C3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6657"/>
            <a:ext cx="3276501" cy="307912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4D6744-548E-40F9-A352-129FFBC04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190308"/>
              </p:ext>
            </p:extLst>
          </p:nvPr>
        </p:nvGraphicFramePr>
        <p:xfrm>
          <a:off x="298580" y="205786"/>
          <a:ext cx="11479762" cy="59131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46449">
                  <a:extLst>
                    <a:ext uri="{9D8B030D-6E8A-4147-A177-3AD203B41FA5}">
                      <a16:colId xmlns:a16="http://schemas.microsoft.com/office/drawing/2014/main" val="1315791203"/>
                    </a:ext>
                  </a:extLst>
                </a:gridCol>
                <a:gridCol w="5670145">
                  <a:extLst>
                    <a:ext uri="{9D8B030D-6E8A-4147-A177-3AD203B41FA5}">
                      <a16:colId xmlns:a16="http://schemas.microsoft.com/office/drawing/2014/main" val="3511274804"/>
                    </a:ext>
                  </a:extLst>
                </a:gridCol>
                <a:gridCol w="1752637">
                  <a:extLst>
                    <a:ext uri="{9D8B030D-6E8A-4147-A177-3AD203B41FA5}">
                      <a16:colId xmlns:a16="http://schemas.microsoft.com/office/drawing/2014/main" val="1104925136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3083072939"/>
                    </a:ext>
                  </a:extLst>
                </a:gridCol>
                <a:gridCol w="1557896">
                  <a:extLst>
                    <a:ext uri="{9D8B030D-6E8A-4147-A177-3AD203B41FA5}">
                      <a16:colId xmlns:a16="http://schemas.microsoft.com/office/drawing/2014/main" val="2519125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 ฝ่ายสื่อสารองค์กร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เป้าหมาย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คะแนนที่ได้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ร้อยละของจำนวนเครือข่ายภายนอกที่เป็นกลุ่มเป้าหมาย ที่มีกิจกรรมร่วมในทุกกิจกรรมที่มหาวิทยาลัยจัดขึ้น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</a:rPr>
                        <a:t> กระบวนการสร้างและทบทวนความสัมพันธ์ เครือข่าย และความร่วมมือภายนอก ที่ถูกสร้างขึ้นเพื่อทำให้บรรลุวิสัยทัศน์ พันธกิจ และเป้าหมายเชิงกลยุทธ์ของมหาวิทยาลัย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ร้อยละ 80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ร้อยละ 100</a:t>
                      </a:r>
                    </a:p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(สื่อมวลชนเป้าหมาย 130 คน)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คะแนน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275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15.2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ร้อยละของจำนวนเครือข่ายภายในที่เป็นกลุ่มเป้าหมาย ที่มีกิจกรรมร่วมกัน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</a:rPr>
                        <a:t>กระบวนการสร้างและทบทวนความสัมพันธ์ เครือข่าย และความร่วมมือภายใน ที่ถูกสร้างขึ้นเพื่อทำให้บรรลุวิสัยทัศน์ พันธกิจ และเป้าหมายเชิงกลยุทธ์ของมหาวิทยาลัย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49334"/>
                  </a:ext>
                </a:extLst>
              </a:tr>
              <a:tr h="410656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79584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FBC0A97-FC7B-4F30-A4E0-916472BC892D}"/>
              </a:ext>
            </a:extLst>
          </p:cNvPr>
          <p:cNvSpPr/>
          <p:nvPr/>
        </p:nvSpPr>
        <p:spPr>
          <a:xfrm>
            <a:off x="269810" y="3390727"/>
            <a:ext cx="11537301" cy="3859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มีประเมินผลกระบวนการ แต่ยังไม่มีการวิเคราะห์กระบวนการ/ผลประเมิน เพื่อนำไปใช้ปรับปรุง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C310F5-F179-4B76-9F27-E2B113291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873" y="3390727"/>
            <a:ext cx="4895238" cy="18666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F62BED-D1F8-4F17-A039-374C4236CC96}"/>
              </a:ext>
            </a:extLst>
          </p:cNvPr>
          <p:cNvSpPr/>
          <p:nvPr/>
        </p:nvSpPr>
        <p:spPr>
          <a:xfrm>
            <a:off x="320403" y="5562943"/>
            <a:ext cx="11479763" cy="3859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มีประเมินผลกระบวนการ แต่ยังไม่มีการวิเคราะห์กระบวนการ/ผลประเมิน เพื่อนำไปใช้ปรับปรุง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56C41A-A767-4480-A53C-73C3E9B94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4813" y="5684040"/>
            <a:ext cx="838095" cy="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0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oggang.com : เนยสีฟ้า : 55 - กรอบแบบขอบดอกไม้ | กิจกรรมเด็กก่อนวัยเรียน,  กรอบรูป, สอนวาดรูป">
            <a:extLst>
              <a:ext uri="{FF2B5EF4-FFF2-40B4-BE49-F238E27FC236}">
                <a16:creationId xmlns:a16="http://schemas.microsoft.com/office/drawing/2014/main" id="{69CEC3FA-02A0-4729-9A5C-B6F8F5B0C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621" y="-217488"/>
            <a:ext cx="12627241" cy="729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3ABED-B6EB-48F0-B52A-3EFBFC894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640156"/>
            <a:ext cx="9144000" cy="2387600"/>
          </a:xfrm>
        </p:spPr>
        <p:txBody>
          <a:bodyPr>
            <a:norm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ผลประเมินตัวชี้วัดที่ 4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:</a:t>
            </a:r>
            <a:b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แผนปฏิบัติงานประจำปีงบประมาณ 2564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03805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พาย, แผนภูมิวงกลม, ข้อมูล, สถิติ, วงกลม, แผนภูมิแท่ง, ช่องว่างสามมิติ,  สีแดง, มุม, แผนภูมิแท่ง png | PNGEgg">
            <a:extLst>
              <a:ext uri="{FF2B5EF4-FFF2-40B4-BE49-F238E27FC236}">
                <a16:creationId xmlns:a16="http://schemas.microsoft.com/office/drawing/2014/main" id="{6E34BD1E-8BC6-4D8B-A549-D373E2D38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551" y="2728446"/>
            <a:ext cx="3872114" cy="344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4CA28-5DD1-42A4-ACEE-BB5770F87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775" y="2199736"/>
            <a:ext cx="3224843" cy="5241497"/>
          </a:xfrm>
        </p:spPr>
        <p:txBody>
          <a:bodyPr>
            <a:norm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แผนฯ สนม. ปีงบฯ 2564</a:t>
            </a:r>
          </a:p>
          <a:p>
            <a:pPr lvl="1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ตัวชี้วัด </a:t>
            </a:r>
          </a:p>
          <a:p>
            <a:pPr lvl="1"/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ความสำเร็จร้อยละ 94.44 ค่าแนน 4.72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FB7F32-1356-439C-9859-EEB82E740B27}"/>
              </a:ext>
            </a:extLst>
          </p:cNvPr>
          <p:cNvSpPr/>
          <p:nvPr/>
        </p:nvSpPr>
        <p:spPr>
          <a:xfrm>
            <a:off x="6130986" y="4078288"/>
            <a:ext cx="1276710" cy="414068"/>
          </a:xfrm>
          <a:prstGeom prst="roundRect">
            <a:avLst/>
          </a:prstGeom>
          <a:solidFill>
            <a:srgbClr val="26BDE6"/>
          </a:solidFill>
          <a:ln>
            <a:solidFill>
              <a:srgbClr val="31C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ไม่บรรลุ 2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D6E6B1-83EE-41CD-99CD-5A13F37670BA}"/>
              </a:ext>
            </a:extLst>
          </p:cNvPr>
          <p:cNvSpPr/>
          <p:nvPr/>
        </p:nvSpPr>
        <p:spPr>
          <a:xfrm>
            <a:off x="4670486" y="3467819"/>
            <a:ext cx="1276710" cy="414068"/>
          </a:xfrm>
          <a:prstGeom prst="roundRect">
            <a:avLst/>
          </a:prstGeom>
          <a:solidFill>
            <a:srgbClr val="C00000"/>
          </a:solidFill>
          <a:ln>
            <a:solidFill>
              <a:srgbClr val="D70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บรรลุ 17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C13146A-060A-481C-A200-B2797D9FFE22}"/>
              </a:ext>
            </a:extLst>
          </p:cNvPr>
          <p:cNvSpPr/>
          <p:nvPr/>
        </p:nvSpPr>
        <p:spPr>
          <a:xfrm>
            <a:off x="5462295" y="4899263"/>
            <a:ext cx="668691" cy="243606"/>
          </a:xfrm>
          <a:prstGeom prst="roundRect">
            <a:avLst/>
          </a:prstGeom>
          <a:solidFill>
            <a:srgbClr val="85D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NA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C1F74-48C2-4683-BA0E-49B95C8DBD6E}"/>
              </a:ext>
            </a:extLst>
          </p:cNvPr>
          <p:cNvSpPr txBox="1"/>
          <p:nvPr/>
        </p:nvSpPr>
        <p:spPr>
          <a:xfrm>
            <a:off x="8151962" y="5861129"/>
            <a:ext cx="3979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หมายเหตุ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การแบ่งสัดส่วนของกราฟไม่ถูกต้อง เนื่องจากเป็นการ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 </a:t>
            </a:r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ภาพ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60BCB5-9F10-460F-AFDF-7AE41FFB2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303"/>
            <a:ext cx="4276190" cy="5114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655CAF-2CC2-4DD9-8CA0-E25DA7EF4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943" y="72964"/>
            <a:ext cx="4514286" cy="4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6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8F5EDE-B45A-49C2-B568-403389B7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72" y="318293"/>
            <a:ext cx="11114286" cy="1666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1A3F89-A9DE-44B9-9F7E-A43EFF323DE3}"/>
              </a:ext>
            </a:extLst>
          </p:cNvPr>
          <p:cNvSpPr txBox="1"/>
          <p:nvPr/>
        </p:nvSpPr>
        <p:spPr>
          <a:xfrm>
            <a:off x="7867290" y="2010719"/>
            <a:ext cx="40630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มีบุคลากรที่มีสมรรถนะสูง</a:t>
            </a:r>
          </a:p>
          <a:p>
            <a:pPr marL="687387" lvl="1" indent="-342900">
              <a:buFontTx/>
              <a:buChar char="-"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ร้อยละของบุคลากรที่สอบผ่านตามเกณฑ์ด้านภาษาอังกฤษ หรือสอบผ่านหลักสูตรฝึกอบรมภาษาอังกฤษที่มหาวิทยาลัยกำหนด</a:t>
            </a:r>
          </a:p>
          <a:p>
            <a:pPr marL="344487" lvl="1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ผล – ไม่มีการจัดสอบในปี 2564</a:t>
            </a:r>
          </a:p>
          <a:p>
            <a:pPr marL="342900" indent="-342900">
              <a:buAutoNum type="arabicParenR"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มีระบบบริหารจัดการ และกระบวนการทำงานที่มีสมรรถนะสูง เพื่อขับเคลื่อนยุทธศาสตร์การพัฒนามหาวิทยาลัย</a:t>
            </a:r>
          </a:p>
          <a:p>
            <a:pPr marL="630238" indent="-630238">
              <a:tabLst>
                <a:tab pos="630238" algn="l"/>
              </a:tabLst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      ผลการประเมินสัมฤทธิ์ผลของส่วนงาน</a:t>
            </a:r>
          </a:p>
          <a:p>
            <a:pPr marL="741363" indent="-741363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(ผลประเมิน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IQA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สนม. ปีงบฯ 2564 ไม่ทันวันประเมินจึงขอ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NA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ไว้)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E0735-134B-4A33-B3C2-4585D373E8F1}"/>
              </a:ext>
            </a:extLst>
          </p:cNvPr>
          <p:cNvSpPr txBox="1"/>
          <p:nvPr/>
        </p:nvSpPr>
        <p:spPr>
          <a:xfrm>
            <a:off x="478472" y="2199736"/>
            <a:ext cx="78201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CE0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ตัวชี้วัดที่มีผลสัมฤทธิ์จากการดำเนินงานน้อยที่สุด คือ</a:t>
            </a:r>
          </a:p>
          <a:p>
            <a:r>
              <a:rPr lang="th-TH" sz="2800" b="1" dirty="0">
                <a:solidFill>
                  <a:srgbClr val="CE0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ผลประเมิน </a:t>
            </a:r>
            <a:r>
              <a:rPr lang="en-US" sz="2800" b="1" dirty="0">
                <a:solidFill>
                  <a:srgbClr val="CE0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CUPT-QMS </a:t>
            </a:r>
            <a:r>
              <a:rPr lang="th-TH" sz="2800" b="1" dirty="0">
                <a:solidFill>
                  <a:srgbClr val="CE0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ที่เกี่ยวข้องกับการบริหารจัดการส่วนกลาง</a:t>
            </a:r>
          </a:p>
          <a:p>
            <a:r>
              <a:rPr lang="th-TH" sz="2800" b="1" dirty="0">
                <a:solidFill>
                  <a:srgbClr val="CE0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ของมหาวิทยาลัย (สนม.) </a:t>
            </a:r>
          </a:p>
          <a:p>
            <a:pPr marL="457200" indent="-457200">
              <a:buFontTx/>
              <a:buChar char="-"/>
            </a:pPr>
            <a:r>
              <a:rPr lang="th-TH" sz="2800" b="1" dirty="0">
                <a:solidFill>
                  <a:srgbClr val="CE0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เป้าหมาย     ค่าเฉลี่ย    2.44</a:t>
            </a:r>
          </a:p>
          <a:p>
            <a:pPr marL="457200" indent="-457200">
              <a:buFontTx/>
              <a:buChar char="-"/>
            </a:pPr>
            <a:r>
              <a:rPr lang="th-TH" sz="2800" b="1" dirty="0">
                <a:solidFill>
                  <a:srgbClr val="CE0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              ค่าเฉลี่ย    2.71</a:t>
            </a:r>
          </a:p>
          <a:p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ต้องทำ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GAP analysis on work process </a:t>
            </a:r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ตามที่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Criteria </a:t>
            </a:r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กำหนด (ระดับ 2) </a:t>
            </a:r>
          </a:p>
          <a:p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เพื่อพัฒนาสิ่งที่ยังเป็นจุดอ่อนให้หายไป/เหลือน้อยที่สุด (ระดับ 3) </a:t>
            </a:r>
          </a:p>
          <a:p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อันจะส่งผลต่อการบรรลุเป้าหมายของการดำเนินงาน (ระดับ 4)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หรือมีการบรรลุเป้าหมายที่มากกว่าที่กำหนดไว้ (ระดับ 5)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8C1FC17-15F3-48BA-8140-F0C0E0216A1B}"/>
              </a:ext>
            </a:extLst>
          </p:cNvPr>
          <p:cNvSpPr/>
          <p:nvPr/>
        </p:nvSpPr>
        <p:spPr>
          <a:xfrm>
            <a:off x="9772846" y="1877658"/>
            <a:ext cx="251927" cy="2146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4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C1E0735-134B-4A33-B3C2-4585D373E8F1}"/>
              </a:ext>
            </a:extLst>
          </p:cNvPr>
          <p:cNvSpPr txBox="1"/>
          <p:nvPr/>
        </p:nvSpPr>
        <p:spPr>
          <a:xfrm>
            <a:off x="478472" y="433080"/>
            <a:ext cx="113021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ตัวชี้วัดในแผนปฏิบัติราชการประจำปีที่มีผลสัมฤทธิ์จากการดำเนินงานไม่ถึงค่าเฉลี่ย 4.00 คือ</a:t>
            </a:r>
          </a:p>
          <a:p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ค่าเฉลี่ยความพึงพอใจของผู้ใช้ระบบสารสนเทศ (ผู้ใช้งานทั่วไป)</a:t>
            </a:r>
          </a:p>
          <a:p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 เป้าหมาย     ค่าเฉลี่ย    3.80</a:t>
            </a:r>
          </a:p>
          <a:p>
            <a:pPr marL="457200" indent="-457200">
              <a:buFontTx/>
              <a:buChar char="-"/>
            </a:pP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              ค่าเฉลี่ย    3.817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E69BC516-CFEA-424F-B122-4103339F2EDF}"/>
              </a:ext>
            </a:extLst>
          </p:cNvPr>
          <p:cNvSpPr/>
          <p:nvPr/>
        </p:nvSpPr>
        <p:spPr>
          <a:xfrm>
            <a:off x="5063788" y="1340528"/>
            <a:ext cx="6503816" cy="908434"/>
          </a:xfrm>
          <a:prstGeom prst="wedgeRectCallout">
            <a:avLst>
              <a:gd name="adj1" fmla="val -61587"/>
              <a:gd name="adj2" fmla="val 17399"/>
            </a:avLst>
          </a:prstGeom>
          <a:solidFill>
            <a:srgbClr val="FF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รบกวนกอง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DT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เข้าไปตรวจสอบความถูกต้องของสูตรที่ใช้ในการประมวลผลด้วย เพราะได้คำนวณด้วยมือแล้วพบว่าได้ค่าเฉลี่ยที่ 3.73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1F1CB-301E-48D5-BEAF-527FB3FC3D9C}"/>
              </a:ext>
            </a:extLst>
          </p:cNvPr>
          <p:cNvSpPr txBox="1"/>
          <p:nvPr/>
        </p:nvSpPr>
        <p:spPr>
          <a:xfrm>
            <a:off x="444902" y="2521059"/>
            <a:ext cx="113021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ตัวชี้วัดในแผนปฏิบัติราขการประจำปีที่มีผลสัมฤทธิ์จากการดำเนินงานไม่บรรลุเป้าหมาย คือ</a:t>
            </a:r>
          </a:p>
          <a:p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ระดับความสำเร็จของการปรับปรุงระเบียบว่าด้วยการจัดเก็บ การจัดสรร และการจ่ายเงินรายได้ฯ</a:t>
            </a:r>
          </a:p>
          <a:p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 เป้าหมาย     ดำเนินการได้ถึงขั้นตอนที่  4</a:t>
            </a:r>
          </a:p>
          <a:p>
            <a:pPr marL="457200" indent="-457200">
              <a:buFontTx/>
              <a:buChar char="-"/>
            </a:pP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              ดำเนินการได้ถึงขั้นตอนที่  3</a:t>
            </a:r>
          </a:p>
          <a:p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(</a:t>
            </a:r>
            <a:r>
              <a:rPr lang="th-TH" sz="28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มีกรอบ แนวคิด</a:t>
            </a: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การปรับปรุงระเบียบฯ โดยจัดประชุมพิจารณาในวันที่ 18 ตค. 64)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26ED839-D493-4824-B2D6-014F80528BD0}"/>
              </a:ext>
            </a:extLst>
          </p:cNvPr>
          <p:cNvSpPr/>
          <p:nvPr/>
        </p:nvSpPr>
        <p:spPr>
          <a:xfrm>
            <a:off x="2379214" y="4767828"/>
            <a:ext cx="9081857" cy="943965"/>
          </a:xfrm>
          <a:prstGeom prst="wedgeRectCallout">
            <a:avLst>
              <a:gd name="adj1" fmla="val -35114"/>
              <a:gd name="adj2" fmla="val -65382"/>
            </a:avLst>
          </a:prstGeom>
          <a:solidFill>
            <a:srgbClr val="FF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 – 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เป็นระเบียบที่มีความเชื่อมโยงกับข้อบังคับ ระเบียบ ประกาศ อื่น ๆ ทำให้ต้องใช้ระยะเวลาในการจำแนกและเปรียบเทียบ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25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F826-73C1-4161-8050-B14E7CFC9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22" y="538020"/>
            <a:ext cx="10515600" cy="867269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ผลการประเมินคุณภาพการให้บริการ</a:t>
            </a:r>
            <a:b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(ภาพรวม - ระดับกอง/ฝ่าย)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BB169F5-43DB-4722-B8E7-992A53B18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304435"/>
              </p:ext>
            </p:extLst>
          </p:nvPr>
        </p:nvGraphicFramePr>
        <p:xfrm>
          <a:off x="838200" y="635267"/>
          <a:ext cx="10303844" cy="622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2741824E-949F-473B-8F80-CACDAEAA84FF}"/>
              </a:ext>
            </a:extLst>
          </p:cNvPr>
          <p:cNvSpPr txBox="1">
            <a:spLocks/>
          </p:cNvSpPr>
          <p:nvPr/>
        </p:nvSpPr>
        <p:spPr>
          <a:xfrm>
            <a:off x="2218225" y="3137063"/>
            <a:ext cx="1010653" cy="358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+0.22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82A448-D066-4CBE-83DF-45D4D21AE9C3}"/>
              </a:ext>
            </a:extLst>
          </p:cNvPr>
          <p:cNvSpPr txBox="1">
            <a:spLocks/>
          </p:cNvSpPr>
          <p:nvPr/>
        </p:nvSpPr>
        <p:spPr>
          <a:xfrm>
            <a:off x="3898311" y="3137063"/>
            <a:ext cx="956807" cy="358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+0.66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23EE35-B4C8-4F87-9F3B-52EE9DD6DEC3}"/>
              </a:ext>
            </a:extLst>
          </p:cNvPr>
          <p:cNvSpPr txBox="1">
            <a:spLocks/>
          </p:cNvSpPr>
          <p:nvPr/>
        </p:nvSpPr>
        <p:spPr>
          <a:xfrm>
            <a:off x="5669481" y="3137063"/>
            <a:ext cx="1010653" cy="358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+0.27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6E8AA9-9982-4205-B78B-235C1C86FE14}"/>
              </a:ext>
            </a:extLst>
          </p:cNvPr>
          <p:cNvSpPr txBox="1">
            <a:spLocks/>
          </p:cNvSpPr>
          <p:nvPr/>
        </p:nvSpPr>
        <p:spPr>
          <a:xfrm>
            <a:off x="7395109" y="3137063"/>
            <a:ext cx="958619" cy="358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+0.48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A05D77-3511-401A-B1B2-05FD9E896E0F}"/>
              </a:ext>
            </a:extLst>
          </p:cNvPr>
          <p:cNvSpPr/>
          <p:nvPr/>
        </p:nvSpPr>
        <p:spPr>
          <a:xfrm>
            <a:off x="3837975" y="3060834"/>
            <a:ext cx="1010652" cy="434963"/>
          </a:xfrm>
          <a:prstGeom prst="ellips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AB7FC95-C0C0-40AA-AC82-D47898525B93}"/>
              </a:ext>
            </a:extLst>
          </p:cNvPr>
          <p:cNvSpPr txBox="1">
            <a:spLocks/>
          </p:cNvSpPr>
          <p:nvPr/>
        </p:nvSpPr>
        <p:spPr>
          <a:xfrm>
            <a:off x="9068703" y="3221671"/>
            <a:ext cx="905073" cy="358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+0.35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ED6C3E-1DB7-446C-A7B1-230671233144}"/>
              </a:ext>
            </a:extLst>
          </p:cNvPr>
          <p:cNvSpPr/>
          <p:nvPr/>
        </p:nvSpPr>
        <p:spPr>
          <a:xfrm>
            <a:off x="7343076" y="3060833"/>
            <a:ext cx="1010652" cy="434963"/>
          </a:xfrm>
          <a:prstGeom prst="ellips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0C5C27-AF87-421E-9A40-66DA5A7617BB}"/>
              </a:ext>
            </a:extLst>
          </p:cNvPr>
          <p:cNvSpPr/>
          <p:nvPr/>
        </p:nvSpPr>
        <p:spPr>
          <a:xfrm>
            <a:off x="8971803" y="3163147"/>
            <a:ext cx="1010652" cy="434963"/>
          </a:xfrm>
          <a:prstGeom prst="ellips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619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D4820C-906E-4472-A0F7-6BCAF17A6291}"/>
              </a:ext>
            </a:extLst>
          </p:cNvPr>
          <p:cNvSpPr txBox="1">
            <a:spLocks/>
          </p:cNvSpPr>
          <p:nvPr/>
        </p:nvSpPr>
        <p:spPr>
          <a:xfrm>
            <a:off x="324928" y="259722"/>
            <a:ext cx="11754928" cy="706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ผลจากการวิเคราะห์ผลประเมินในตัวชี้วัดที่ 1 – 4 ของ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IQA 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สนม.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026" name="Picture 2" descr="Gap Analysis | Ygen Software">
            <a:extLst>
              <a:ext uri="{FF2B5EF4-FFF2-40B4-BE49-F238E27FC236}">
                <a16:creationId xmlns:a16="http://schemas.microsoft.com/office/drawing/2014/main" id="{A54A9B12-0376-4D05-B1A0-D0D462F40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62" y="1753122"/>
            <a:ext cx="5381550" cy="39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432FC5E-1BF1-45D1-9D3F-A2851FCF5EAB}"/>
              </a:ext>
            </a:extLst>
          </p:cNvPr>
          <p:cNvSpPr txBox="1">
            <a:spLocks/>
          </p:cNvSpPr>
          <p:nvPr/>
        </p:nvSpPr>
        <p:spPr>
          <a:xfrm>
            <a:off x="6290183" y="3969958"/>
            <a:ext cx="5680194" cy="1672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>
                <a:solidFill>
                  <a:srgbClr val="394D5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นำจุดอ่อน / </a:t>
            </a:r>
            <a:r>
              <a:rPr lang="en-US" sz="2800" b="1" dirty="0">
                <a:solidFill>
                  <a:srgbClr val="394D5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work process </a:t>
            </a:r>
            <a:r>
              <a:rPr lang="th-TH" sz="2800" b="1" dirty="0">
                <a:solidFill>
                  <a:srgbClr val="394D5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ที่ต้องการพัฒนาให้ดีมีประสิทธิภาพขึ้น  โดย</a:t>
            </a:r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เรียงลำดับความสำคัญ จำเป็น เร่งด่วน</a:t>
            </a:r>
            <a:r>
              <a:rPr lang="en-US" sz="2800" b="1" dirty="0">
                <a:solidFill>
                  <a:srgbClr val="394D5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b="1" dirty="0">
                <a:solidFill>
                  <a:srgbClr val="394D5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เข้าสู่</a:t>
            </a:r>
            <a:r>
              <a:rPr lang="th-TH" sz="2800" b="1" dirty="0">
                <a:solidFill>
                  <a:srgbClr val="FF003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กระบวนการควบคุมภายในของหน่วยงาน และใช้ประโยชน์ในการประกันคุณภาพ (เขียน </a:t>
            </a:r>
            <a:r>
              <a:rPr lang="en-US" sz="2800" b="1" dirty="0">
                <a:solidFill>
                  <a:srgbClr val="FF003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SAR</a:t>
            </a:r>
            <a:r>
              <a:rPr lang="th-TH" sz="2800" b="1" dirty="0">
                <a:solidFill>
                  <a:srgbClr val="FF003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r>
              <a:rPr lang="en-US" sz="2800" b="1" dirty="0">
                <a:solidFill>
                  <a:srgbClr val="FF003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b="1" dirty="0">
                <a:solidFill>
                  <a:srgbClr val="FF003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ระดับมหาวิทยาลัยแลระดับกอง/ฝ่าย</a:t>
            </a:r>
            <a:endParaRPr lang="en-US" sz="2800" b="1" dirty="0">
              <a:solidFill>
                <a:srgbClr val="FF003C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020D20-8B67-457D-80D1-CBBB4B36E4E5}"/>
              </a:ext>
            </a:extLst>
          </p:cNvPr>
          <p:cNvSpPr txBox="1">
            <a:spLocks/>
          </p:cNvSpPr>
          <p:nvPr/>
        </p:nvSpPr>
        <p:spPr>
          <a:xfrm>
            <a:off x="306267" y="1043205"/>
            <a:ext cx="6471140" cy="706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ทุกตัวชี้วัด 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 </a:t>
            </a:r>
            <a:r>
              <a:rPr lang="th-TH" sz="4000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เครื่องมือที่ใช้ช่วยในการหา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F6EAA9-9DBA-4DCE-B372-68577763A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46122">
            <a:off x="3466081" y="3102233"/>
            <a:ext cx="2791052" cy="79047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57CF675-929B-4027-A546-77A14A018DA6}"/>
              </a:ext>
            </a:extLst>
          </p:cNvPr>
          <p:cNvSpPr txBox="1">
            <a:spLocks/>
          </p:cNvSpPr>
          <p:nvPr/>
        </p:nvSpPr>
        <p:spPr>
          <a:xfrm>
            <a:off x="985108" y="5456017"/>
            <a:ext cx="5647560" cy="1497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วิเคราะห์เฉพาะ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work process </a:t>
            </a:r>
            <a:r>
              <a:rPr lang="th-TH" sz="2800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ที่เลือกในเชิงลึกทุกขั้นตอนโดยปราศจาก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bias </a:t>
            </a:r>
            <a:r>
              <a:rPr lang="th-TH" sz="2800" b="1" dirty="0">
                <a:solidFill>
                  <a:schemeClr val="accent3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เพื่อหาขั้นตอนที่ต้องปรับปรุง/พัฒนา/วางระบบการทำงานใหม่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F555C1-FD22-4302-9548-C35085336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600358">
            <a:off x="4603012" y="3829804"/>
            <a:ext cx="895508" cy="229672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50B38C4-20DD-4388-B12B-8523914E3955}"/>
              </a:ext>
            </a:extLst>
          </p:cNvPr>
          <p:cNvSpPr txBox="1">
            <a:spLocks/>
          </p:cNvSpPr>
          <p:nvPr/>
        </p:nvSpPr>
        <p:spPr>
          <a:xfrm>
            <a:off x="6066134" y="1039102"/>
            <a:ext cx="6128293" cy="2686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3363" indent="-233363"/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1.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SAVQUAL </a:t>
            </a:r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เน้นพัฒนาการให้บริการแก่ผู้รับบริการ (ลูกค้า) เพื่อให้เกิดความพึงพอใจมากที่สุด</a:t>
            </a:r>
          </a:p>
          <a:p>
            <a:pPr marL="233363" indent="-233363"/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CUPT </a:t>
            </a:r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เน้นพัฒนากระบวนการทำงานตาม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keyword </a:t>
            </a:r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ของระบบการประกันคุณภาพที่มหาวิทยาลัยใช้</a:t>
            </a:r>
          </a:p>
          <a:p>
            <a:pPr marL="233363" indent="-233363"/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3.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OKR </a:t>
            </a:r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เน้นพัฒนากระบวนการทำงานตามพันธกิจหลักของกอง/ฝ่าย</a:t>
            </a:r>
          </a:p>
        </p:txBody>
      </p:sp>
      <p:pic>
        <p:nvPicPr>
          <p:cNvPr id="2052" name="Picture 4" descr="Cara de emoticon llorando sufrimiento triste - Iconos gratis de interfaz">
            <a:extLst>
              <a:ext uri="{FF2B5EF4-FFF2-40B4-BE49-F238E27FC236}">
                <a16:creationId xmlns:a16="http://schemas.microsoft.com/office/drawing/2014/main" id="{1838D178-3495-464C-8964-77533B1DF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61" y="3923483"/>
            <a:ext cx="1043205" cy="104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D97175-F3DF-4E1A-B329-0FBF87E2B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011459" y="4967834"/>
            <a:ext cx="1113737" cy="7205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C1C522-8730-486C-92ED-A1F6DEF71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762" y="1769541"/>
            <a:ext cx="5381550" cy="4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DCA - วิกิพีเดีย">
            <a:extLst>
              <a:ext uri="{FF2B5EF4-FFF2-40B4-BE49-F238E27FC236}">
                <a16:creationId xmlns:a16="http://schemas.microsoft.com/office/drawing/2014/main" id="{994873C6-8113-4401-8A22-0BF3FCC12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96" y="774442"/>
            <a:ext cx="4472236" cy="30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งานนำเสนอ PowerPoint">
            <a:extLst>
              <a:ext uri="{FF2B5EF4-FFF2-40B4-BE49-F238E27FC236}">
                <a16:creationId xmlns:a16="http://schemas.microsoft.com/office/drawing/2014/main" id="{80F547F1-E47F-46CF-9321-987D03249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63" y="1838131"/>
            <a:ext cx="5505062" cy="420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167C2D-7DFD-42BD-AF9A-3F05C490C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16618">
            <a:off x="4787964" y="1324948"/>
            <a:ext cx="2616071" cy="134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47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oggang.com : เนยสีฟ้า : 55 - กรอบแบบขอบดอกไม้ | กิจกรรมเด็กก่อนวัยเรียน,  กรอบรูป, สอนวาดรูป">
            <a:extLst>
              <a:ext uri="{FF2B5EF4-FFF2-40B4-BE49-F238E27FC236}">
                <a16:creationId xmlns:a16="http://schemas.microsoft.com/office/drawing/2014/main" id="{69CEC3FA-02A0-4729-9A5C-B6F8F5B0C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621" y="-217488"/>
            <a:ext cx="12627241" cy="729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3ABED-B6EB-48F0-B52A-3EFBFC894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59645"/>
            <a:ext cx="9144000" cy="2387600"/>
          </a:xfrm>
        </p:spPr>
        <p:txBody>
          <a:bodyPr>
            <a:norm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สรุปผลการประเมินคุณภาพภายใน</a:t>
            </a:r>
            <a:b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สำนักงานมหาวิทยาลัย</a:t>
            </a:r>
            <a:b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ปีงบประมาณ 2564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85301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5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0AE8CA-BC2C-42B8-96BF-548E8DD3C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506" y="3058310"/>
            <a:ext cx="2766951" cy="37848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E640BB-D3D9-4299-AB97-8E026B788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944" y="71026"/>
            <a:ext cx="7719671" cy="67721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42342-BD87-4DD8-A91C-916AFFAC0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007" y="1773936"/>
            <a:ext cx="971429" cy="8095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8C01CB-B3A1-4E78-B913-8D9C38730A2A}"/>
              </a:ext>
            </a:extLst>
          </p:cNvPr>
          <p:cNvSpPr/>
          <p:nvPr/>
        </p:nvSpPr>
        <p:spPr>
          <a:xfrm>
            <a:off x="7533436" y="1773936"/>
            <a:ext cx="2304662" cy="809524"/>
          </a:xfrm>
          <a:prstGeom prst="rect">
            <a:avLst/>
          </a:prstGeom>
          <a:solidFill>
            <a:srgbClr val="24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E3CB74"/>
                </a:solidFill>
              </a:rPr>
              <a:t>ในการนำค่าคะแนนไปใช้ใน </a:t>
            </a:r>
            <a:r>
              <a:rPr lang="en-US" sz="2800" b="1" dirty="0">
                <a:solidFill>
                  <a:srgbClr val="E3CB74"/>
                </a:solidFill>
              </a:rPr>
              <a:t>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0C220A-5AED-442E-925E-0F3AC5108BAF}"/>
              </a:ext>
            </a:extLst>
          </p:cNvPr>
          <p:cNvSpPr/>
          <p:nvPr/>
        </p:nvSpPr>
        <p:spPr>
          <a:xfrm>
            <a:off x="6562007" y="2583460"/>
            <a:ext cx="4541423" cy="2751411"/>
          </a:xfrm>
          <a:prstGeom prst="rect">
            <a:avLst/>
          </a:prstGeom>
          <a:solidFill>
            <a:srgbClr val="24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E3CB74"/>
                </a:solidFill>
              </a:rPr>
              <a:t>5 </a:t>
            </a:r>
            <a:r>
              <a:rPr lang="th-TH" sz="2800" b="1" dirty="0">
                <a:solidFill>
                  <a:srgbClr val="E3CB74"/>
                </a:solidFill>
              </a:rPr>
              <a:t>กอง/ฝ่าย ไม่มี </a:t>
            </a:r>
            <a:r>
              <a:rPr lang="en-US" sz="2800" b="1" dirty="0">
                <a:solidFill>
                  <a:srgbClr val="E3CB74"/>
                </a:solidFill>
              </a:rPr>
              <a:t>Cri. </a:t>
            </a:r>
            <a:r>
              <a:rPr lang="th-TH" sz="2800" b="1" dirty="0">
                <a:solidFill>
                  <a:srgbClr val="E3CB74"/>
                </a:solidFill>
              </a:rPr>
              <a:t>ระดับมหาวิทยาลัย</a:t>
            </a:r>
          </a:p>
          <a:p>
            <a:pPr algn="ctr"/>
            <a:r>
              <a:rPr lang="th-TH" sz="2800" b="1" dirty="0">
                <a:solidFill>
                  <a:srgbClr val="E3CB74"/>
                </a:solidFill>
              </a:rPr>
              <a:t>ไม่คิดค่าน้ำหนักใน </a:t>
            </a:r>
            <a:r>
              <a:rPr lang="en-US" sz="2800" b="1" dirty="0" err="1">
                <a:solidFill>
                  <a:srgbClr val="E3CB74"/>
                </a:solidFill>
              </a:rPr>
              <a:t>kpi</a:t>
            </a:r>
            <a:r>
              <a:rPr lang="en-US" sz="2800" b="1" dirty="0">
                <a:solidFill>
                  <a:srgbClr val="E3CB74"/>
                </a:solidFill>
              </a:rPr>
              <a:t> 2 (÷75)</a:t>
            </a:r>
          </a:p>
          <a:p>
            <a:pPr algn="ctr"/>
            <a:r>
              <a:rPr lang="en-US" sz="2800" b="1" dirty="0">
                <a:solidFill>
                  <a:srgbClr val="E3CB74"/>
                </a:solidFill>
              </a:rPr>
              <a:t>10 </a:t>
            </a:r>
            <a:r>
              <a:rPr lang="th-TH" sz="2800" b="1" dirty="0">
                <a:solidFill>
                  <a:srgbClr val="E3CB74"/>
                </a:solidFill>
              </a:rPr>
              <a:t>กอง/ฝ่าย มี </a:t>
            </a:r>
            <a:r>
              <a:rPr lang="en-US" sz="2800" b="1" dirty="0">
                <a:solidFill>
                  <a:srgbClr val="E3CB74"/>
                </a:solidFill>
              </a:rPr>
              <a:t>Cri.</a:t>
            </a:r>
            <a:r>
              <a:rPr lang="th-TH" sz="2800" b="1" dirty="0">
                <a:solidFill>
                  <a:srgbClr val="E3CB74"/>
                </a:solidFill>
              </a:rPr>
              <a:t>ระดับมหาวิทยาลัย</a:t>
            </a:r>
          </a:p>
          <a:p>
            <a:pPr algn="ctr"/>
            <a:r>
              <a:rPr lang="th-TH" sz="2800" b="1" dirty="0">
                <a:solidFill>
                  <a:srgbClr val="E3CB74"/>
                </a:solidFill>
              </a:rPr>
              <a:t>คิดค่าน้ำหนักใน </a:t>
            </a:r>
            <a:r>
              <a:rPr lang="en-US" sz="2800" b="1" dirty="0" err="1">
                <a:solidFill>
                  <a:srgbClr val="E3CB74"/>
                </a:solidFill>
              </a:rPr>
              <a:t>kpi</a:t>
            </a:r>
            <a:r>
              <a:rPr lang="en-US" sz="2800" b="1" dirty="0">
                <a:solidFill>
                  <a:srgbClr val="E3CB74"/>
                </a:solidFill>
              </a:rPr>
              <a:t> 2 (÷100)</a:t>
            </a:r>
            <a:r>
              <a:rPr lang="th-TH" sz="2800" b="1" dirty="0">
                <a:solidFill>
                  <a:srgbClr val="E3CB74"/>
                </a:solidFill>
              </a:rPr>
              <a:t> และ</a:t>
            </a:r>
          </a:p>
          <a:p>
            <a:pPr algn="ctr"/>
            <a:r>
              <a:rPr lang="th-TH" sz="2800" b="1" dirty="0">
                <a:solidFill>
                  <a:srgbClr val="E3CB74"/>
                </a:solidFill>
              </a:rPr>
              <a:t> </a:t>
            </a:r>
            <a:r>
              <a:rPr lang="en-US" sz="2800" b="1" dirty="0" err="1">
                <a:solidFill>
                  <a:srgbClr val="E3CB74"/>
                </a:solidFill>
              </a:rPr>
              <a:t>kpi</a:t>
            </a:r>
            <a:r>
              <a:rPr lang="en-US" sz="2800" b="1" dirty="0">
                <a:solidFill>
                  <a:srgbClr val="E3CB74"/>
                </a:solidFill>
              </a:rPr>
              <a:t> 2 </a:t>
            </a:r>
            <a:r>
              <a:rPr lang="th-TH" sz="2800" b="1" dirty="0">
                <a:solidFill>
                  <a:srgbClr val="E3CB74"/>
                </a:solidFill>
              </a:rPr>
              <a:t>เป็นคะแนนฉุดลง</a:t>
            </a:r>
            <a:r>
              <a:rPr lang="en-US" sz="2800" b="1" dirty="0">
                <a:solidFill>
                  <a:srgbClr val="E3CB7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198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5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0AE8CA-BC2C-42B8-96BF-548E8DD3C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506" y="3058310"/>
            <a:ext cx="2766951" cy="37848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1BA466-6648-4E24-BDEC-2F9E2F7477DD}"/>
              </a:ext>
            </a:extLst>
          </p:cNvPr>
          <p:cNvSpPr txBox="1"/>
          <p:nvPr/>
        </p:nvSpPr>
        <p:spPr>
          <a:xfrm>
            <a:off x="8188340" y="1882692"/>
            <a:ext cx="375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คิดค่าคะแนน </a:t>
            </a:r>
            <a:r>
              <a:rPr lang="en-US" dirty="0"/>
              <a:t>CUPT </a:t>
            </a:r>
            <a:r>
              <a:rPr lang="th-TH" dirty="0"/>
              <a:t>ที่รับในการขับเคลื่อนมหาวิทยาลัย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A8C8F-85DC-47FC-BB45-9D8B35E3181C}"/>
              </a:ext>
            </a:extLst>
          </p:cNvPr>
          <p:cNvSpPr txBox="1"/>
          <p:nvPr/>
        </p:nvSpPr>
        <p:spPr>
          <a:xfrm>
            <a:off x="8188340" y="2688978"/>
            <a:ext cx="375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ไม่มี </a:t>
            </a:r>
            <a:r>
              <a:rPr lang="en-US" dirty="0"/>
              <a:t>CUPT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A93EF6-0457-4D0F-BBD9-C83F60279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14" y="149393"/>
            <a:ext cx="7780952" cy="16380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5563D-2268-410D-80CD-C42545015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41" y="1741059"/>
            <a:ext cx="7780952" cy="5627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AF08EA-EBEB-43AC-8096-111FD99C8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35" y="2281075"/>
            <a:ext cx="7676190" cy="5627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517A58-A678-4B98-8B6E-467CFFDA6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914" y="2797398"/>
            <a:ext cx="7761905" cy="5817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489F70-A9A1-4EEC-A6EC-E6ECCD8DFEC7}"/>
              </a:ext>
            </a:extLst>
          </p:cNvPr>
          <p:cNvSpPr txBox="1"/>
          <p:nvPr/>
        </p:nvSpPr>
        <p:spPr>
          <a:xfrm>
            <a:off x="2314611" y="3551896"/>
            <a:ext cx="60359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/>
              <a:t>ขอพิจารณาทบทวนการนำค่าคะแนนผลการประเมินไปใช้ใน </a:t>
            </a:r>
            <a:r>
              <a:rPr lang="en-US" sz="2800" b="1" dirty="0"/>
              <a:t>TOR </a:t>
            </a:r>
            <a:r>
              <a:rPr lang="th-TH" sz="2800" b="1" dirty="0"/>
              <a:t>ของ ผอ.กองหัวหน้าฝ่าย เพื่อให้เกิดความยุติธรรมในการพิจารณาความดีความชอบแก่ทุกท่าน</a:t>
            </a:r>
          </a:p>
          <a:p>
            <a:endParaRPr lang="th-TH" sz="2800" b="1" dirty="0"/>
          </a:p>
          <a:p>
            <a:r>
              <a:rPr lang="th-TH" sz="2800" b="1" dirty="0"/>
              <a:t>ทั้งนี้ ใน</a:t>
            </a:r>
            <a:r>
              <a:rPr lang="th-TH" sz="2800" b="1" dirty="0" err="1"/>
              <a:t>การทำ</a:t>
            </a:r>
            <a:r>
              <a:rPr lang="th-TH" sz="2800" b="1" dirty="0"/>
              <a:t>คู่มือ </a:t>
            </a:r>
            <a:r>
              <a:rPr lang="en-US" sz="2800" b="1" dirty="0"/>
              <a:t>IQA </a:t>
            </a:r>
            <a:r>
              <a:rPr lang="th-TH" sz="2800" b="1" dirty="0"/>
              <a:t>ปี 2565 ต้องพิจารณาปิด </a:t>
            </a:r>
            <a:r>
              <a:rPr lang="en-US" sz="2800" b="1" dirty="0"/>
              <a:t>GAP </a:t>
            </a:r>
            <a:r>
              <a:rPr lang="th-TH" sz="2800" b="1" dirty="0"/>
              <a:t>การคิดค่าคะแนนนี้ด้วย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965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5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0AE8CA-BC2C-42B8-96BF-548E8DD3C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506" y="3058310"/>
            <a:ext cx="2766951" cy="37848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C504E7-16A4-4B90-BEF1-9C61161A9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753" y="301758"/>
            <a:ext cx="3108498" cy="6254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D2DB8F-5C10-47A4-8632-5A49D282E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250" y="301757"/>
            <a:ext cx="2268185" cy="6254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B622FD-FD65-4C1B-8372-1DB75DB8D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748" y="301755"/>
            <a:ext cx="2534130" cy="58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074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มอนสเตอร์ดุร้ายการ์ตูนภาพเวกเตอร์พื้นหลัง PowerPoint แม่ฟรีดาวน์โหลด">
            <a:extLst>
              <a:ext uri="{FF2B5EF4-FFF2-40B4-BE49-F238E27FC236}">
                <a16:creationId xmlns:a16="http://schemas.microsoft.com/office/drawing/2014/main" id="{E2E79E6D-4AE4-4284-812B-55684095E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47" y="3312368"/>
            <a:ext cx="5493053" cy="342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479FE4-7425-4891-A231-DD9A88AE4480}"/>
              </a:ext>
            </a:extLst>
          </p:cNvPr>
          <p:cNvSpPr/>
          <p:nvPr/>
        </p:nvSpPr>
        <p:spPr>
          <a:xfrm>
            <a:off x="721003" y="122145"/>
            <a:ext cx="9272083" cy="54274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ngsanaUPC" panose="02020603050405020304" pitchFamily="18" charset="-34"/>
              </a:rPr>
              <a:t>กอง/ฝ่ายสามารถนำผลการประเมินที่ต้องปิด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GAPs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 ใ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ea typeface="Calibri" panose="020F0502020204030204" pitchFamily="34" charset="0"/>
              </a:rPr>
              <a:t>นทุกตัวชี้วัดดังกล่าว มาจัดเรียงลำดับความสำคัญ เพื่อหา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GAPs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ea typeface="Calibri" panose="020F0502020204030204" pitchFamily="34" charset="0"/>
              </a:rPr>
              <a:t>ที่ต้องทำการปรับปรุงเร่งด่วนก่อน และใช้เป็นเครื่องมือนำเข้าสู่กระบวนการควบคุมภายในของกอง/ฝ่ายในปีงบประมาณ 2565 ต่อไป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ea typeface="Calibri" panose="020F0502020204030204" pitchFamily="34" charset="0"/>
            </a:endParaRPr>
          </a:p>
          <a:p>
            <a:pPr indent="457200">
              <a:lnSpc>
                <a:spcPct val="107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ea typeface="Calibri" panose="020F0502020204030204" pitchFamily="34" charset="0"/>
              </a:rPr>
              <a:t>	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ea typeface="Calibri" panose="020F0502020204030204" pitchFamily="34" charset="0"/>
              </a:rPr>
              <a:t>ผู้อำนวยการกอง/หัวหน้าฝ่ายสามารถนำผลคะแนนระดับกอง/ฝ่ายไปเป็นคะแนนใน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TOR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ea typeface="Calibri" panose="020F0502020204030204" pitchFamily="34" charset="0"/>
              </a:rPr>
              <a:t>ในปีงบประมาณ 2565 ได้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ea typeface="Calibri" panose="020F0502020204030204" pitchFamily="34" charset="0"/>
            </a:endParaRPr>
          </a:p>
          <a:p>
            <a:pPr indent="457200">
              <a:lnSpc>
                <a:spcPct val="107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ea typeface="Calibri" panose="020F0502020204030204" pitchFamily="34" charset="0"/>
              </a:rPr>
              <a:t>	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ea typeface="Calibri" panose="020F0502020204030204" pitchFamily="34" charset="0"/>
              </a:rPr>
              <a:t>ส่วนผลการประเมินของบุคลากรในสังกัดงานให้อยู่ดุลยพินิจของผู้อำนวยการกอง/หัวหน้าฝ่าย แต่ทั้งนี้มีข้อเสนอแนะให้ใช้ผลการประเมิน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SARVQUL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ea typeface="Calibri" panose="020F0502020204030204" pitchFamily="34" charset="0"/>
              </a:rPr>
              <a:t>ระดับงานของตนเองแทน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05956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07B1578-E2C6-447A-B2BB-43849AC87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30"/>
            <a:ext cx="12192000" cy="681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5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E5C12F-5681-4F6A-AE40-40888B70A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3870732"/>
            <a:ext cx="2228851" cy="2944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5636A-1CE6-4529-8C43-15C88AFD3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04" y="223160"/>
            <a:ext cx="10515600" cy="587776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กองกลาง  (เน้นหัวข้อที่ความคาดหวัง น้อยกว่า การรับรู้จริง)</a:t>
            </a:r>
            <a:endParaRPr lang="en-US" b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F52F94-7CF7-40E4-B106-02C1BA690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30" y="1197923"/>
            <a:ext cx="11438791" cy="542707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4E2FA31-0397-4D96-9664-DFEED3A428FA}"/>
              </a:ext>
            </a:extLst>
          </p:cNvPr>
          <p:cNvSpPr/>
          <p:nvPr/>
        </p:nvSpPr>
        <p:spPr>
          <a:xfrm>
            <a:off x="10172701" y="1968760"/>
            <a:ext cx="1589352" cy="52332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F7E03A-9F2F-413C-A467-960FE8ABD5A9}"/>
              </a:ext>
            </a:extLst>
          </p:cNvPr>
          <p:cNvSpPr/>
          <p:nvPr/>
        </p:nvSpPr>
        <p:spPr>
          <a:xfrm>
            <a:off x="10190563" y="3338110"/>
            <a:ext cx="719503" cy="43961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 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8A7A3B6-6B36-456E-946F-91E3DCAE7ED6}"/>
              </a:ext>
            </a:extLst>
          </p:cNvPr>
          <p:cNvSpPr/>
          <p:nvPr/>
        </p:nvSpPr>
        <p:spPr>
          <a:xfrm>
            <a:off x="10216888" y="4087026"/>
            <a:ext cx="755228" cy="42640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677EF23-946C-444C-88C5-B63047CE133C}"/>
              </a:ext>
            </a:extLst>
          </p:cNvPr>
          <p:cNvSpPr/>
          <p:nvPr/>
        </p:nvSpPr>
        <p:spPr>
          <a:xfrm>
            <a:off x="10896600" y="5404012"/>
            <a:ext cx="877470" cy="43961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366E155-4B1D-40AA-A2BF-B6DE074D47C3}"/>
              </a:ext>
            </a:extLst>
          </p:cNvPr>
          <p:cNvSpPr/>
          <p:nvPr/>
        </p:nvSpPr>
        <p:spPr>
          <a:xfrm>
            <a:off x="10172701" y="5931382"/>
            <a:ext cx="1589352" cy="52559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9BF5E2-3723-4357-8E45-71371B40EA25}"/>
              </a:ext>
            </a:extLst>
          </p:cNvPr>
          <p:cNvSpPr txBox="1"/>
          <p:nvPr/>
        </p:nvSpPr>
        <p:spPr>
          <a:xfrm>
            <a:off x="703293" y="2324286"/>
            <a:ext cx="2968694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GAP 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ที่กอง</a:t>
            </a:r>
            <a:r>
              <a:rPr lang="th-TH" sz="2000" b="1" dirty="0" err="1">
                <a:solidFill>
                  <a:schemeClr val="accent1">
                    <a:lumMod val="50000"/>
                  </a:schemeClr>
                </a:solidFill>
              </a:rPr>
              <a:t>ฯวิ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เคราะห์ - หน่วยงานอื่นเสนองานมาไม่ถูกต้อง ทำให้ต้องทำการตรวจสอบและแก้ไข</a:t>
            </a:r>
          </a:p>
          <a:p>
            <a:r>
              <a:rPr lang="th-TH" sz="2000" b="1" dirty="0">
                <a:solidFill>
                  <a:schemeClr val="accent2">
                    <a:lumMod val="50000"/>
                  </a:schemeClr>
                </a:solidFill>
              </a:rPr>
              <a:t>ข้อเสนอ – วิเคราะห์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GAP </a:t>
            </a:r>
            <a:r>
              <a:rPr lang="th-TH" sz="2000" b="1" dirty="0">
                <a:solidFill>
                  <a:schemeClr val="accent2">
                    <a:lumMod val="50000"/>
                  </a:schemeClr>
                </a:solidFill>
              </a:rPr>
              <a:t>ที่กระบวนการทำงานของกองฯ เอง (ปิดข้อด้อยที่ภายนอก แต่เปิดหาข้อด้อยที่ภายใน)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1AEAC9-60C3-4BED-A929-F08DA8A08E4E}"/>
              </a:ext>
            </a:extLst>
          </p:cNvPr>
          <p:cNvSpPr txBox="1"/>
          <p:nvPr/>
        </p:nvSpPr>
        <p:spPr>
          <a:xfrm>
            <a:off x="674072" y="4549758"/>
            <a:ext cx="296869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GAP 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ที่กอง</a:t>
            </a:r>
            <a:r>
              <a:rPr lang="th-TH" sz="2000" b="1" dirty="0" err="1">
                <a:solidFill>
                  <a:schemeClr val="accent1">
                    <a:lumMod val="50000"/>
                  </a:schemeClr>
                </a:solidFill>
              </a:rPr>
              <a:t>ฯวิ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เคราะห์ – อยู่ระหว่าง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big cleaning day</a:t>
            </a:r>
          </a:p>
          <a:p>
            <a:r>
              <a:rPr lang="th-TH" sz="2000" b="1" dirty="0">
                <a:solidFill>
                  <a:schemeClr val="accent2">
                    <a:lumMod val="50000"/>
                  </a:schemeClr>
                </a:solidFill>
              </a:rPr>
              <a:t>ทำทั้งปีหรือไม่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656D78-F843-444D-833B-E845E2591A26}"/>
              </a:ext>
            </a:extLst>
          </p:cNvPr>
          <p:cNvSpPr txBox="1"/>
          <p:nvPr/>
        </p:nvSpPr>
        <p:spPr>
          <a:xfrm>
            <a:off x="674071" y="5576603"/>
            <a:ext cx="292736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GAP 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ที่กอง</a:t>
            </a:r>
            <a:r>
              <a:rPr lang="th-TH" sz="2000" b="1" dirty="0" err="1">
                <a:solidFill>
                  <a:schemeClr val="accent1">
                    <a:lumMod val="50000"/>
                  </a:schemeClr>
                </a:solidFill>
              </a:rPr>
              <a:t>ฯวิ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</a:rPr>
              <a:t>เคราะห์ –ต้องซื้ออุปกรณ์สำนักงานใหม่และปรับปรุงห้องประชุม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6B8118-D080-40AC-B3B0-A708A9E1E7D2}"/>
              </a:ext>
            </a:extLst>
          </p:cNvPr>
          <p:cNvSpPr/>
          <p:nvPr/>
        </p:nvSpPr>
        <p:spPr>
          <a:xfrm>
            <a:off x="656866" y="3221040"/>
            <a:ext cx="2852845" cy="1328718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5490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4898</TotalTime>
  <Words>6907</Words>
  <Application>Microsoft Office PowerPoint</Application>
  <PresentationFormat>Widescreen</PresentationFormat>
  <Paragraphs>728</Paragraphs>
  <Slides>87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3" baseType="lpstr">
      <vt:lpstr>AngsanaUPC</vt:lpstr>
      <vt:lpstr>Arial</vt:lpstr>
      <vt:lpstr>Calibri</vt:lpstr>
      <vt:lpstr>Calibri Light</vt:lpstr>
      <vt:lpstr>CordiaUPC</vt:lpstr>
      <vt:lpstr>Office Theme</vt:lpstr>
      <vt:lpstr>รายงานผลการประเมินคุณภาพภายใน สำนักงานมหาวิทยาลัย ปีงบประมาณ 2564</vt:lpstr>
      <vt:lpstr>PowerPoint Presentation</vt:lpstr>
      <vt:lpstr>PowerPoint Presentation</vt:lpstr>
      <vt:lpstr>PowerPoint Presentation</vt:lpstr>
      <vt:lpstr>ผลประเมินตัวชี้วัดที่ 1 : คุณภาพการให้บริการตามแนวทาง SERVQUAL</vt:lpstr>
      <vt:lpstr>วิธีการเก็บข้อมูล - เก็บข้อมูลด้วยระบบ online - ใช้แบบสอบภามเหมือนกันทั้งหมด - หัวหน้างานเป็นผู้กำหนด      population &amp; sample  - จำนวน sample กำหนดโดยใช้     Yamane, Quota, Accidental     ตามบริบทของแต่ละงาน    และมีการนับซ้ำ - N =  12,009 คน    n  = 13,047 คน   =108.64% กองส่งสริมศิลปวัฒนธรรมเก็บ  n ได้มากที่สุด 131.92% ฝ่ายพัฒนาทรัพยากรมุนษย์ (n ได้น้อยที่สุด 73.33%)</vt:lpstr>
      <vt:lpstr>ผลการประเมินคุณภาพการให้บริการ (ภาพรวม สนม. ค่าคะแนนเฉลี่ย 4.31)</vt:lpstr>
      <vt:lpstr>ผลการประเมินคุณภาพการให้บริการ (ภาพรวม - ระดับกอง/ฝ่าย)</vt:lpstr>
      <vt:lpstr>กองกลาง  (เน้นหัวข้อที่ความคาดหวัง น้อยกว่า การรับรู้จริง)</vt:lpstr>
      <vt:lpstr>กองพัฒนาคุณภาพ</vt:lpstr>
      <vt:lpstr>กองพัฒนานักศึกษา</vt:lpstr>
      <vt:lpstr>กองพัฒนานักศึกษา</vt:lpstr>
      <vt:lpstr>กองตรวจสอบภายใน</vt:lpstr>
      <vt:lpstr>กองบริหารทรัพยากรบุคคล</vt:lpstr>
      <vt:lpstr>ผลการประเมินคุณภาพการให้บริการ (ภาพรวม - ระดับกอง/ฝ่าย)</vt:lpstr>
      <vt:lpstr>กองแผนงาน</vt:lpstr>
      <vt:lpstr>กองกายภาพและสิ่งแวดล้อม</vt:lpstr>
      <vt:lpstr>กองส่งเสริมศิลปวัฒนธรรม</vt:lpstr>
      <vt:lpstr>กองส่งเสริมศิลปวัฒนธรรม</vt:lpstr>
      <vt:lpstr>กองวิเทศสัมพันธ์</vt:lpstr>
      <vt:lpstr>กองเทคโนโลยีดิจิทัล</vt:lpstr>
      <vt:lpstr>ผลการประเมินคุณภาพการให้บริการ (ภาพรวม - ระดับกอง/ฝ่าย)</vt:lpstr>
      <vt:lpstr>กองคลัง</vt:lpstr>
      <vt:lpstr>กองคลัง</vt:lpstr>
      <vt:lpstr>กองบริหารทรัพย์สินและกิจการพิเศษ</vt:lpstr>
      <vt:lpstr>ฝ่ายกฎหมาย</vt:lpstr>
      <vt:lpstr>ฝ่ายพัฒนาทรัพยากรมนุษย์</vt:lpstr>
      <vt:lpstr>ฝ่ายสื่อสารองค์กร</vt:lpstr>
      <vt:lpstr>ผลประเมินตัวชี้วัดที่ 2 :  ผลการดำเนินงานตามเกณฑ์ CUPT QMS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ผลประเมินตัวชี้วัดที่ 3 : ตัวชี้วัดการดำเนินงานตามเป้าหมายที่ส่วนงานกำหนด </vt:lpstr>
      <vt:lpstr>32 กระบวนการ</vt:lpstr>
      <vt:lpstr>ผลการประเมินตัวชี้วัดการดำเนินงานตามเป้าหมาย (ภาพรวม สนม. ค่าคะแนนเฉลี่ย 3.60)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การวิเคราะห์กระบวนการกำกับ ติดตาม และประเมินผลกระบวนการขับเคลื่อนการประกันคุณภาพการศึกษาภายในระดับหลักสูตรและระดับมหาวิทยาลัย และนำผลการประเมินมาพัฒนาปรับปรุงฯ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กองแผนงาน</vt:lpstr>
      <vt:lpstr>กองแผนงาน</vt:lpstr>
      <vt:lpstr>PowerPoint Presentation</vt:lpstr>
      <vt:lpstr>กองส่งเสริมศิลปวัฒนธรรม</vt:lpstr>
      <vt:lpstr>กองส่งเสริมศิลปวัฒนธรรม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ผลประเมินตัวชี้วัดที่ 4 : แผนปฏิบัติงานประจำปีงบประมาณ 2564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สรุปผลการประเมินคุณภาพภายใน สำนักงานมหาวิทยาลัย ปีงบประมาณ 2564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ผลประเมินคุณภาพการให้บริการตามแนวทาง SERVQUAL</dc:title>
  <dc:creator>Waraporn Fookul</dc:creator>
  <cp:lastModifiedBy>admin</cp:lastModifiedBy>
  <cp:revision>341</cp:revision>
  <dcterms:created xsi:type="dcterms:W3CDTF">2021-12-21T04:19:45Z</dcterms:created>
  <dcterms:modified xsi:type="dcterms:W3CDTF">2022-02-03T10:59:09Z</dcterms:modified>
</cp:coreProperties>
</file>