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7C80"/>
    <a:srgbClr val="FFCC66"/>
    <a:srgbClr val="FFFFCC"/>
    <a:srgbClr val="00FF99"/>
    <a:srgbClr val="FF66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สไตล์สีอ่อน 2 - เน้น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สไตล์สีเข้ม 2 - เน้น 3/เน้น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สไตล์สีเข้ม 2 - เน้น 1/เน้น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สไตล์สีปานกลาง 1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กราฟแสดงการเปรียบเทียบจำนวนแหล่งทุน</a:t>
            </a:r>
            <a:endParaRPr lang="en-US" sz="2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defRPr/>
            </a:pPr>
            <a:r>
              <a:rPr lang="th-TH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และจำนวนนักศึกษาที่ได้รับทุนการศึกษา</a:t>
            </a:r>
            <a:endParaRPr lang="th-TH" sz="2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c:rich>
      </c:tx>
      <c:layout>
        <c:manualLayout>
          <c:xMode val="edge"/>
          <c:yMode val="edge"/>
          <c:x val="0.24737341144831967"/>
          <c:y val="2.40271583852568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เอกชน/บริษัท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12-44AE-85AB-AFAB339D6E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กองทุนต่าง ๆ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12-44AE-85AB-AFAB339D6E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หน่วยงานรัฐ/วิสาหกิจ</c:v>
                </c:pt>
              </c:strCache>
            </c:strRef>
          </c:tx>
          <c:spPr>
            <a:solidFill>
              <a:srgbClr val="FF66CC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16</c:v>
                </c:pt>
                <c:pt idx="1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12-44AE-85AB-AFAB339D6E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มูลนิธิต่าง ๆ /ชมรม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21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12-44AE-85AB-AFAB339D6E1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ศิษย์เก่าแม่โจ้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12-44AE-85AB-AFAB339D6E1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ส่วนบุคคล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จำนวนแหล่งทุน</c:v>
                </c:pt>
                <c:pt idx="1">
                  <c:v>จำนวนนักศึกษา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24</c:v>
                </c:pt>
                <c:pt idx="1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12-44AE-85AB-AFAB339D6E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66172352"/>
        <c:axId val="1866162784"/>
      </c:barChart>
      <c:catAx>
        <c:axId val="1866172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pPr>
            <a:endParaRPr lang="en-US"/>
          </a:p>
        </c:txPr>
        <c:crossAx val="1866162784"/>
        <c:crosses val="autoZero"/>
        <c:auto val="1"/>
        <c:lblAlgn val="ctr"/>
        <c:lblOffset val="100"/>
        <c:noMultiLvlLbl val="0"/>
      </c:catAx>
      <c:valAx>
        <c:axId val="186616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pPr>
            <a:endParaRPr lang="en-US"/>
          </a:p>
        </c:txPr>
        <c:crossAx val="186617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H SarabunPSK" panose="020B0500040200020003" pitchFamily="34" charset="-34"/>
              <a:ea typeface="+mn-ea"/>
              <a:cs typeface="TH SarabunPSK" panose="020B0500040200020003" pitchFamily="34" charset="-34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795979682717187E-2"/>
          <c:y val="0.10138576071037932"/>
          <c:w val="0.82332619997843537"/>
          <c:h val="0.7974894733542284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คอลัมน์1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46AB-47AA-A7F1-8DFA6B466686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6AB-47AA-A7F1-8DFA6B466686}"/>
              </c:ext>
            </c:extLst>
          </c:dPt>
          <c:dPt>
            <c:idx val="2"/>
            <c:bubble3D val="0"/>
            <c:spPr>
              <a:solidFill>
                <a:srgbClr val="FFCC6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6AB-47AA-A7F1-8DFA6B466686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6AB-47AA-A7F1-8DFA6B466686}"/>
              </c:ext>
            </c:extLst>
          </c:dPt>
          <c:dPt>
            <c:idx val="4"/>
            <c:bubble3D val="0"/>
            <c:spPr>
              <a:solidFill>
                <a:srgbClr val="00FF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6AB-47AA-A7F1-8DFA6B4666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6AB-47AA-A7F1-8DFA6B466686}"/>
              </c:ext>
            </c:extLst>
          </c:dPt>
          <c:dLbls>
            <c:dLbl>
              <c:idx val="0"/>
              <c:layout>
                <c:manualLayout>
                  <c:x val="-2.7398281438086907E-2"/>
                  <c:y val="5.108691075924812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6AB-47AA-A7F1-8DFA6B466686}"/>
                </c:ext>
              </c:extLst>
            </c:dLbl>
            <c:dLbl>
              <c:idx val="1"/>
              <c:layout>
                <c:manualLayout>
                  <c:x val="9.8995797437884905E-2"/>
                  <c:y val="1.6685188497420284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6AB-47AA-A7F1-8DFA6B466686}"/>
                </c:ext>
              </c:extLst>
            </c:dLbl>
            <c:dLbl>
              <c:idx val="2"/>
              <c:layout>
                <c:manualLayout>
                  <c:x val="-2.5772273054542515E-2"/>
                  <c:y val="0.155142146475869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6AB-47AA-A7F1-8DFA6B466686}"/>
                </c:ext>
              </c:extLst>
            </c:dLbl>
            <c:dLbl>
              <c:idx val="3"/>
              <c:layout>
                <c:manualLayout>
                  <c:x val="2.9964991632132683E-2"/>
                  <c:y val="0.3013666746008363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6AB-47AA-A7F1-8DFA6B466686}"/>
                </c:ext>
              </c:extLst>
            </c:dLbl>
            <c:dLbl>
              <c:idx val="4"/>
              <c:layout>
                <c:manualLayout>
                  <c:x val="-8.5499833271468997E-2"/>
                  <c:y val="3.125951892299472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6AB-47AA-A7F1-8DFA6B466686}"/>
                </c:ext>
              </c:extLst>
            </c:dLbl>
            <c:dLbl>
              <c:idx val="5"/>
              <c:layout>
                <c:manualLayout>
                  <c:x val="1.7019877564226266E-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6AB-47AA-A7F1-8DFA6B4666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SarabunPSK" panose="020B0500040200020003" pitchFamily="34" charset="-34"/>
                    <a:ea typeface="+mn-ea"/>
                    <a:cs typeface="TH SarabunPSK" panose="020B0500040200020003" pitchFamily="34" charset="-34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เอกชน/บริษัท</c:v>
                </c:pt>
                <c:pt idx="1">
                  <c:v>กองทุนต่าง ๆ </c:v>
                </c:pt>
                <c:pt idx="2">
                  <c:v>หน่วยงานรัฐ/วิสาหกิจ</c:v>
                </c:pt>
                <c:pt idx="3">
                  <c:v>มูลนิธิต่าง ๆ /ชมรม</c:v>
                </c:pt>
                <c:pt idx="4">
                  <c:v>ศิษย์เก่าแม่โจ้</c:v>
                </c:pt>
                <c:pt idx="5">
                  <c:v>ส่วนบุคคล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725000</c:v>
                </c:pt>
                <c:pt idx="1">
                  <c:v>68000</c:v>
                </c:pt>
                <c:pt idx="2">
                  <c:v>3540000</c:v>
                </c:pt>
                <c:pt idx="3">
                  <c:v>2254000</c:v>
                </c:pt>
                <c:pt idx="4">
                  <c:v>272000</c:v>
                </c:pt>
                <c:pt idx="5">
                  <c:v>642125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AB-47AA-A7F1-8DFA6B46668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439056389978251"/>
          <c:y val="5.0551181102362203E-2"/>
          <c:w val="0.86485472220253723"/>
          <c:h val="0.751903403806807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ลักษณะที่ 1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0188677731588511"/>
                  <c:y val="-4.7215500868953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58A-4322-AFF3-B05E090D6F7C}"/>
                </c:ext>
              </c:extLst>
            </c:dLbl>
            <c:dLbl>
              <c:idx val="1"/>
              <c:layout>
                <c:manualLayout>
                  <c:x val="4.5283012140393313E-2"/>
                  <c:y val="-5.811138568486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58A-4322-AFF3-B05E090D6F7C}"/>
                </c:ext>
              </c:extLst>
            </c:dLbl>
            <c:dLbl>
              <c:idx val="2"/>
              <c:layout>
                <c:manualLayout>
                  <c:x val="2.6415090415229475E-2"/>
                  <c:y val="-6.1743347290170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58A-4322-AFF3-B05E090D6F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SarabunPSK" panose="020B0500040200020003" pitchFamily="34" charset="-34"/>
                    <a:ea typeface="+mn-ea"/>
                    <a:cs typeface="TH SarabunPSK" panose="020B0500040200020003" pitchFamily="34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เชียงใหม่</c:v>
                </c:pt>
                <c:pt idx="1">
                  <c:v>แพร่</c:v>
                </c:pt>
                <c:pt idx="2">
                  <c:v>ชุมพร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147280935</c:v>
                </c:pt>
                <c:pt idx="1">
                  <c:v>10677225</c:v>
                </c:pt>
                <c:pt idx="2">
                  <c:v>2587275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8A-4322-AFF3-B05E090D6F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ลักษณะที่ 2</c:v>
                </c:pt>
              </c:strCache>
            </c:strRef>
          </c:tx>
          <c:spPr>
            <a:solidFill>
              <a:srgbClr val="0099FF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056603616609179"/>
                  <c:y val="-6.5375308895474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58A-4322-AFF3-B05E090D6F7C}"/>
                </c:ext>
              </c:extLst>
            </c:dLbl>
            <c:dLbl>
              <c:idx val="1"/>
              <c:layout>
                <c:manualLayout>
                  <c:x val="6.6037726038073688E-2"/>
                  <c:y val="-6.5375308895474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58A-4322-AFF3-B05E090D6F7C}"/>
                </c:ext>
              </c:extLst>
            </c:dLbl>
            <c:dLbl>
              <c:idx val="2"/>
              <c:layout>
                <c:manualLayout>
                  <c:x val="5.8490557348008121E-2"/>
                  <c:y val="-6.5375308895474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58A-4322-AFF3-B05E090D6F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H SarabunPSK" panose="020B0500040200020003" pitchFamily="34" charset="-34"/>
                    <a:ea typeface="+mn-ea"/>
                    <a:cs typeface="TH SarabunPSK" panose="020B0500040200020003" pitchFamily="34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เชียงใหม่</c:v>
                </c:pt>
                <c:pt idx="1">
                  <c:v>แพร่</c:v>
                </c:pt>
                <c:pt idx="2">
                  <c:v>ชุมพร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44142300</c:v>
                </c:pt>
                <c:pt idx="1">
                  <c:v>5276175</c:v>
                </c:pt>
                <c:pt idx="2">
                  <c:v>650775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8A-4322-AFF3-B05E090D6F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929643967"/>
        <c:axId val="929641471"/>
        <c:axId val="0"/>
      </c:bar3DChart>
      <c:catAx>
        <c:axId val="929643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pPr>
            <a:endParaRPr lang="en-US"/>
          </a:p>
        </c:txPr>
        <c:crossAx val="929641471"/>
        <c:crosses val="autoZero"/>
        <c:auto val="1"/>
        <c:lblAlgn val="ctr"/>
        <c:lblOffset val="100"/>
        <c:noMultiLvlLbl val="0"/>
      </c:catAx>
      <c:valAx>
        <c:axId val="929641471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pPr>
            <a:endParaRPr lang="en-US"/>
          </a:p>
        </c:txPr>
        <c:crossAx val="929643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H SarabunPSK" panose="020B0500040200020003" pitchFamily="34" charset="-34"/>
              <a:ea typeface="+mn-ea"/>
              <a:cs typeface="TH SarabunPSK" panose="020B0500040200020003" pitchFamily="34" charset="-34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0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3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498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87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3301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73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54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8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4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1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5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2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3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0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8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5B177-4D01-4E85-915F-6F45596124B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934EB4-4E31-41CA-8B88-AA024A64E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7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04001" y="517973"/>
            <a:ext cx="8634732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88"/>
              </a:spcBef>
              <a:spcAft>
                <a:spcPts val="488"/>
              </a:spcAft>
            </a:pPr>
            <a:r>
              <a:rPr lang="th-TH" sz="2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สรุปทุนการศึกษามหาวิทยาลัยแม่โจ้ จำแนกตามประเภทแหล่งทุนการศึกษา จำนวนนักศึกษาที่ได้รับทุนการศึกษา </a:t>
            </a:r>
          </a:p>
          <a:p>
            <a:pPr algn="ctr">
              <a:spcBef>
                <a:spcPts val="488"/>
              </a:spcBef>
              <a:spcAft>
                <a:spcPts val="488"/>
              </a:spcAft>
            </a:pPr>
            <a:r>
              <a:rPr lang="th-TH" sz="2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และจำนวนเงินทุนการศึกษา ดำเนินการโดย งานทุนการศึกษาและให้คำปรึกษา กองพัฒนา</a:t>
            </a:r>
            <a:r>
              <a:rPr lang="th-TH" sz="2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นักศึกษา</a:t>
            </a:r>
            <a:endParaRPr lang="en-US" sz="22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16" name="ตาราง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389806"/>
              </p:ext>
            </p:extLst>
          </p:nvPr>
        </p:nvGraphicFramePr>
        <p:xfrm>
          <a:off x="719667" y="1698672"/>
          <a:ext cx="8619066" cy="357444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444">
                  <a:extLst>
                    <a:ext uri="{9D8B030D-6E8A-4147-A177-3AD203B41FA5}">
                      <a16:colId xmlns:a16="http://schemas.microsoft.com/office/drawing/2014/main" val="3073828333"/>
                    </a:ext>
                  </a:extLst>
                </a:gridCol>
                <a:gridCol w="1640943">
                  <a:extLst>
                    <a:ext uri="{9D8B030D-6E8A-4147-A177-3AD203B41FA5}">
                      <a16:colId xmlns:a16="http://schemas.microsoft.com/office/drawing/2014/main" val="2460824178"/>
                    </a:ext>
                  </a:extLst>
                </a:gridCol>
                <a:gridCol w="2285450">
                  <a:extLst>
                    <a:ext uri="{9D8B030D-6E8A-4147-A177-3AD203B41FA5}">
                      <a16:colId xmlns:a16="http://schemas.microsoft.com/office/drawing/2014/main" val="4134839795"/>
                    </a:ext>
                  </a:extLst>
                </a:gridCol>
                <a:gridCol w="2058229">
                  <a:extLst>
                    <a:ext uri="{9D8B030D-6E8A-4147-A177-3AD203B41FA5}">
                      <a16:colId xmlns:a16="http://schemas.microsoft.com/office/drawing/2014/main" val="530411441"/>
                    </a:ext>
                  </a:extLst>
                </a:gridCol>
              </a:tblGrid>
              <a:tr h="73721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ประเภทแหล่งทุนการศึกษา</a:t>
                      </a:r>
                    </a:p>
                  </a:txBody>
                  <a:tcPr marL="93256" marR="93256" marT="46628" marB="466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จำนวนแหล่งทุน </a:t>
                      </a:r>
                    </a:p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(แหล่ง)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จำนวนนักศึกษาที่ได้รับทุน (คน) 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จำนวนเงินทุนการศึกษา </a:t>
                      </a:r>
                    </a:p>
                    <a:p>
                      <a:pPr algn="ctr"/>
                      <a:r>
                        <a:rPr lang="th-TH" sz="2000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(บาท)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 anchor="ctr"/>
                </a:tc>
                <a:extLst>
                  <a:ext uri="{0D108BD9-81ED-4DB2-BD59-A6C34878D82A}">
                    <a16:rowId xmlns:a16="http://schemas.microsoft.com/office/drawing/2014/main" val="2100713850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1. เอกชน / บริษัท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43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725</a:t>
                      </a:r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,000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3100109879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2. กองทุนต่าง ๆ 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68</a:t>
                      </a:r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,000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435049755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3. หน่วยงานรัฐ / วิสาหกิจ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16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145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3,540,000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2119058587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4. </a:t>
                      </a:r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มูลนิธิต่าง ๆ / ชมรม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21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84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2,254,000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499831541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5. </a:t>
                      </a:r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ศิษย์เก่าแม่โจ้</a:t>
                      </a:r>
                      <a:r>
                        <a:rPr lang="th-TH" sz="1900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8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28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272,000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3617420191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r>
                        <a:rPr lang="th-TH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6. ส่วนบุคคล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24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54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642,125</a:t>
                      </a:r>
                      <a:endParaRPr lang="en-US" sz="19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3832923519"/>
                  </a:ext>
                </a:extLst>
              </a:tr>
              <a:tr h="405319">
                <a:tc>
                  <a:txBody>
                    <a:bodyPr/>
                    <a:lstStyle/>
                    <a:p>
                      <a:pPr algn="ctr"/>
                      <a:r>
                        <a:rPr lang="th-TH" sz="19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รวม</a:t>
                      </a:r>
                      <a:endParaRPr lang="en-US" sz="19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81</a:t>
                      </a:r>
                      <a:endParaRPr lang="en-US" sz="19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358</a:t>
                      </a:r>
                      <a:endParaRPr lang="en-US" sz="19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7,501,125</a:t>
                      </a:r>
                      <a:endParaRPr lang="en-US" sz="19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 marL="93256" marR="93256" marT="46628" marB="46628"/>
                </a:tc>
                <a:extLst>
                  <a:ext uri="{0D108BD9-81ED-4DB2-BD59-A6C34878D82A}">
                    <a16:rowId xmlns:a16="http://schemas.microsoft.com/office/drawing/2014/main" val="2440303459"/>
                  </a:ext>
                </a:extLst>
              </a:tr>
            </a:tbl>
          </a:graphicData>
        </a:graphic>
      </p:graphicFrame>
      <p:sp>
        <p:nvSpPr>
          <p:cNvPr id="17" name="กล่องข้อความ 16"/>
          <p:cNvSpPr txBox="1"/>
          <p:nvPr/>
        </p:nvSpPr>
        <p:spPr>
          <a:xfrm>
            <a:off x="472704" y="5556132"/>
            <a:ext cx="9094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88"/>
              </a:spcBef>
              <a:spcAft>
                <a:spcPts val="488"/>
              </a:spcAft>
            </a:pP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หมายเหตุ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ข้อมูลในตารางเป็นข้อมูลทุนการศึกษาแบบต่อเนื่องจากปีการศึกษา 2563 และทุนการศึกษาปีการศึกษา 2564 กำลังดำเนินการจัดสรร</a:t>
            </a:r>
          </a:p>
        </p:txBody>
      </p:sp>
    </p:spTree>
    <p:extLst>
      <p:ext uri="{BB962C8B-B14F-4D97-AF65-F5344CB8AC3E}">
        <p14:creationId xmlns:p14="http://schemas.microsoft.com/office/powerpoint/2010/main" val="63987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แผนภูมิ 3"/>
          <p:cNvGraphicFramePr/>
          <p:nvPr>
            <p:extLst>
              <p:ext uri="{D42A27DB-BD31-4B8C-83A1-F6EECF244321}">
                <p14:modId xmlns:p14="http://schemas.microsoft.com/office/powerpoint/2010/main" val="4169400339"/>
              </p:ext>
            </p:extLst>
          </p:nvPr>
        </p:nvGraphicFramePr>
        <p:xfrm>
          <a:off x="397933" y="303178"/>
          <a:ext cx="5554134" cy="3456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แผนภูมิ 4"/>
          <p:cNvGraphicFramePr/>
          <p:nvPr>
            <p:extLst>
              <p:ext uri="{D42A27DB-BD31-4B8C-83A1-F6EECF244321}">
                <p14:modId xmlns:p14="http://schemas.microsoft.com/office/powerpoint/2010/main" val="6354605"/>
              </p:ext>
            </p:extLst>
          </p:nvPr>
        </p:nvGraphicFramePr>
        <p:xfrm>
          <a:off x="4936423" y="3335866"/>
          <a:ext cx="4707466" cy="3285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กล่องข้อความ 6"/>
          <p:cNvSpPr txBox="1"/>
          <p:nvPr/>
        </p:nvSpPr>
        <p:spPr>
          <a:xfrm>
            <a:off x="5850467" y="2881918"/>
            <a:ext cx="3065646" cy="342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25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กราฟแสดงการเปรียบเทียบจำนวนเงินทุนการศึกษา</a:t>
            </a:r>
            <a:endParaRPr lang="en-US" sz="1625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699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1685" y="516017"/>
            <a:ext cx="8310033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88"/>
              </a:spcBef>
              <a:spcAft>
                <a:spcPts val="488"/>
              </a:spcAft>
            </a:pPr>
            <a:r>
              <a:rPr lang="th-TH" sz="2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สรุปจำนวนนักศึกษาที่ได้รับอนุมัติให้กู้ยืมเงินกองทุนเงินให้กู้ยืมเพื่อการศึกษา ปีภาคการศึกษา 2564</a:t>
            </a:r>
            <a:endParaRPr lang="en-US" sz="2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spcBef>
                <a:spcPts val="488"/>
              </a:spcBef>
              <a:spcAft>
                <a:spcPts val="488"/>
              </a:spcAft>
            </a:pPr>
            <a:r>
              <a:rPr lang="th-TH" sz="2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ดำเนินการโดย งานทุนการศึกษาและให้คำปรึกษา กองพัฒนา</a:t>
            </a:r>
            <a:r>
              <a:rPr lang="th-TH" sz="22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นักศึกษา</a:t>
            </a:r>
            <a:endParaRPr lang="en-US" sz="22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389132" y="1581197"/>
            <a:ext cx="91016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1463" dirty="0">
                <a:ea typeface="Times New Roman" panose="02020603050405020304" pitchFamily="18" charset="0"/>
                <a:cs typeface="TH NiramitIT๙" panose="02000506000000020004" pitchFamily="2" charset="-34"/>
              </a:rPr>
              <a:t>	</a:t>
            </a:r>
            <a:r>
              <a:rPr lang="th-TH" sz="20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งานทุนการศึกษาฯ ได้ให้นักศึกษายื่นกู้ยืมเงิน </a:t>
            </a:r>
            <a:r>
              <a:rPr lang="th-TH" sz="2000" dirty="0" err="1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กย</a:t>
            </a:r>
            <a:r>
              <a:rPr lang="th-TH" sz="20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ศ. ปีการศึกษา 2564 มีนักศึกษาที่ได้รับอนุมัติให้กู้ยืม จำนวน 4,246 ราย รวมเป็นเงินกู้ยืมทั้งสิ้น </a:t>
            </a:r>
            <a:r>
              <a:rPr lang="en-US" sz="20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210,614,6</a:t>
            </a:r>
            <a:r>
              <a:rPr lang="th-TH" sz="20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85 (สองร้อยสิบล้านหกแสนหนึ่งหมื่นสี่พันหกร้อยแปดสิบห้าบาทถ้วน) โดยจำแนกจำนวนผู้กู้ยืมตามประเภทการกู้ยืมและวิทยาเขต </a:t>
            </a:r>
            <a:r>
              <a:rPr lang="th-TH" sz="2000" dirty="0" smtClean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ดัง</a:t>
            </a:r>
            <a:r>
              <a:rPr lang="th-TH" sz="2000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ตาราง</a:t>
            </a:r>
            <a:endParaRPr lang="en-US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657113"/>
              </p:ext>
            </p:extLst>
          </p:nvPr>
        </p:nvGraphicFramePr>
        <p:xfrm>
          <a:off x="731685" y="2899824"/>
          <a:ext cx="8416562" cy="230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0275">
                  <a:extLst>
                    <a:ext uri="{9D8B030D-6E8A-4147-A177-3AD203B41FA5}">
                      <a16:colId xmlns:a16="http://schemas.microsoft.com/office/drawing/2014/main" val="2680726771"/>
                    </a:ext>
                  </a:extLst>
                </a:gridCol>
                <a:gridCol w="1485080">
                  <a:extLst>
                    <a:ext uri="{9D8B030D-6E8A-4147-A177-3AD203B41FA5}">
                      <a16:colId xmlns:a16="http://schemas.microsoft.com/office/drawing/2014/main" val="1017794241"/>
                    </a:ext>
                  </a:extLst>
                </a:gridCol>
                <a:gridCol w="1514981">
                  <a:extLst>
                    <a:ext uri="{9D8B030D-6E8A-4147-A177-3AD203B41FA5}">
                      <a16:colId xmlns:a16="http://schemas.microsoft.com/office/drawing/2014/main" val="1792125993"/>
                    </a:ext>
                  </a:extLst>
                </a:gridCol>
                <a:gridCol w="1485080">
                  <a:extLst>
                    <a:ext uri="{9D8B030D-6E8A-4147-A177-3AD203B41FA5}">
                      <a16:colId xmlns:a16="http://schemas.microsoft.com/office/drawing/2014/main" val="3915262829"/>
                    </a:ext>
                  </a:extLst>
                </a:gridCol>
                <a:gridCol w="1331146">
                  <a:extLst>
                    <a:ext uri="{9D8B030D-6E8A-4147-A177-3AD203B41FA5}">
                      <a16:colId xmlns:a16="http://schemas.microsoft.com/office/drawing/2014/main" val="1521382240"/>
                    </a:ext>
                  </a:extLst>
                </a:gridCol>
              </a:tblGrid>
              <a:tr h="441869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ประเภทการกู้ยืม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วิทยาเขต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772932"/>
                  </a:ext>
                </a:extLst>
              </a:tr>
              <a:tr h="441869">
                <a:tc vMerge="1">
                  <a:txBody>
                    <a:bodyPr/>
                    <a:lstStyle/>
                    <a:p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เชียงใหม่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แพร่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ชุมพร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2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6764756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ลักษณะที่ 1 (</a:t>
                      </a:r>
                      <a:r>
                        <a:rPr lang="th-TH" sz="2400" dirty="0" err="1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กย</a:t>
                      </a: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ศ. เดิม)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2,971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3,238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219351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ลักษณะที่ 2 (กรอ. เดิม)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892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1,008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8986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3,863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317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4,246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648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52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7000" y="409650"/>
            <a:ext cx="6096000" cy="413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295" tIns="37148" rIns="74295" bIns="37148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595908" defTabSz="742950"/>
            <a:r>
              <a:rPr lang="th-TH" altLang="en-US" sz="22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จำแนกจำนวนเงินที่กู้ยืมตามประเภทการกู้ยืมและวิทยาเขต ดัง</a:t>
            </a:r>
            <a:r>
              <a:rPr lang="th-TH" altLang="en-US" sz="2200" b="1" dirty="0" smtClean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ตาราง</a:t>
            </a:r>
            <a:endParaRPr lang="en-US" altLang="en-US" sz="2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450696"/>
              </p:ext>
            </p:extLst>
          </p:nvPr>
        </p:nvGraphicFramePr>
        <p:xfrm>
          <a:off x="550332" y="941126"/>
          <a:ext cx="8991601" cy="230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2192">
                  <a:extLst>
                    <a:ext uri="{9D8B030D-6E8A-4147-A177-3AD203B41FA5}">
                      <a16:colId xmlns:a16="http://schemas.microsoft.com/office/drawing/2014/main" val="2680726771"/>
                    </a:ext>
                  </a:extLst>
                </a:gridCol>
                <a:gridCol w="1742285">
                  <a:extLst>
                    <a:ext uri="{9D8B030D-6E8A-4147-A177-3AD203B41FA5}">
                      <a16:colId xmlns:a16="http://schemas.microsoft.com/office/drawing/2014/main" val="1017794241"/>
                    </a:ext>
                  </a:extLst>
                </a:gridCol>
                <a:gridCol w="1618487">
                  <a:extLst>
                    <a:ext uri="{9D8B030D-6E8A-4147-A177-3AD203B41FA5}">
                      <a16:colId xmlns:a16="http://schemas.microsoft.com/office/drawing/2014/main" val="1792125993"/>
                    </a:ext>
                  </a:extLst>
                </a:gridCol>
                <a:gridCol w="1476864">
                  <a:extLst>
                    <a:ext uri="{9D8B030D-6E8A-4147-A177-3AD203B41FA5}">
                      <a16:colId xmlns:a16="http://schemas.microsoft.com/office/drawing/2014/main" val="3915262829"/>
                    </a:ext>
                  </a:extLst>
                </a:gridCol>
                <a:gridCol w="1531773">
                  <a:extLst>
                    <a:ext uri="{9D8B030D-6E8A-4147-A177-3AD203B41FA5}">
                      <a16:colId xmlns:a16="http://schemas.microsoft.com/office/drawing/2014/main" val="1521382240"/>
                    </a:ext>
                  </a:extLst>
                </a:gridCol>
              </a:tblGrid>
              <a:tr h="441869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ประเภทการกู้ยืม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วิทยาเขต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772932"/>
                  </a:ext>
                </a:extLst>
              </a:tr>
              <a:tr h="441869">
                <a:tc vMerge="1">
                  <a:txBody>
                    <a:bodyPr/>
                    <a:lstStyle/>
                    <a:p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เชียงใหม่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แพร่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ชุมพร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 anchor="ctr">
                    <a:solidFill>
                      <a:srgbClr val="FFCC6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2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6764756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ลักษณะที่ 1 (</a:t>
                      </a:r>
                      <a:r>
                        <a:rPr lang="th-TH" sz="2400" dirty="0" err="1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กย</a:t>
                      </a: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ศ. เดิม)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280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935</a:t>
                      </a:r>
                      <a:r>
                        <a:rPr lang="th-TH" sz="200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aseline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บาท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677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225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587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275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160,545,435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219351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ลักษณะที่ 2 (กรอ. เดิม)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142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300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276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175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650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775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50,069,250</a:t>
                      </a:r>
                      <a:r>
                        <a:rPr lang="th-TH" sz="200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8986"/>
                  </a:ext>
                </a:extLst>
              </a:tr>
              <a:tr h="44186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4686" marR="94686" marT="47344" marB="47344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191,423,235</a:t>
                      </a:r>
                      <a:r>
                        <a:rPr lang="th-TH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 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7804" marR="97804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15,953,400</a:t>
                      </a:r>
                      <a:r>
                        <a:rPr lang="th-TH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3,238,050</a:t>
                      </a:r>
                      <a:r>
                        <a:rPr lang="th-TH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210,614,685</a:t>
                      </a:r>
                      <a:r>
                        <a:rPr lang="th-TH" sz="2000" b="1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บาท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93251" marR="93251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648994"/>
                  </a:ext>
                </a:extLst>
              </a:tr>
            </a:tbl>
          </a:graphicData>
        </a:graphic>
      </p:graphicFrame>
      <p:graphicFrame>
        <p:nvGraphicFramePr>
          <p:cNvPr id="10" name="แผนภูมิ 9"/>
          <p:cNvGraphicFramePr/>
          <p:nvPr>
            <p:extLst>
              <p:ext uri="{D42A27DB-BD31-4B8C-83A1-F6EECF244321}">
                <p14:modId xmlns:p14="http://schemas.microsoft.com/office/powerpoint/2010/main" val="3804087652"/>
              </p:ext>
            </p:extLst>
          </p:nvPr>
        </p:nvGraphicFramePr>
        <p:xfrm>
          <a:off x="1566333" y="3361268"/>
          <a:ext cx="6883400" cy="322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9689989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334</Words>
  <Application>Microsoft Office PowerPoint</Application>
  <PresentationFormat>กระดาษ A4 (210x297 มม.)</PresentationFormat>
  <Paragraphs>98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9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4" baseType="lpstr">
      <vt:lpstr>Arial</vt:lpstr>
      <vt:lpstr>Cordia New</vt:lpstr>
      <vt:lpstr>IrisUPC</vt:lpstr>
      <vt:lpstr>TH NiramitIT๙</vt:lpstr>
      <vt:lpstr>TH Sarabun New</vt:lpstr>
      <vt:lpstr>TH SarabunPSK</vt:lpstr>
      <vt:lpstr>Times New Roman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Chompu</dc:creator>
  <cp:lastModifiedBy>Chompu</cp:lastModifiedBy>
  <cp:revision>17</cp:revision>
  <dcterms:created xsi:type="dcterms:W3CDTF">2021-10-19T06:20:31Z</dcterms:created>
  <dcterms:modified xsi:type="dcterms:W3CDTF">2021-10-19T07:55:00Z</dcterms:modified>
</cp:coreProperties>
</file>