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Anantason Bold" charset="1" panose="00000000000000000000"/>
      <p:regular r:id="rId19"/>
    </p:embeddedFont>
    <p:embeddedFont>
      <p:font typeface="Anantason Expanded" charset="1" panose="00000000000000000000"/>
      <p:regular r:id="rId20"/>
    </p:embeddedFont>
    <p:embeddedFont>
      <p:font typeface="Anantason Expanded Bold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11653" r="-19654" b="-9917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-2986886" y="-1561828"/>
            <a:ext cx="5973772" cy="5181056"/>
            <a:chOff x="0" y="0"/>
            <a:chExt cx="1041889" cy="9036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41889" cy="903631"/>
            </a:xfrm>
            <a:custGeom>
              <a:avLst/>
              <a:gdLst/>
              <a:ahLst/>
              <a:cxnLst/>
              <a:rect r="r" b="b" t="t" l="l"/>
              <a:pathLst>
                <a:path h="903631" w="1041889">
                  <a:moveTo>
                    <a:pt x="520944" y="0"/>
                  </a:moveTo>
                  <a:lnTo>
                    <a:pt x="1041889" y="903631"/>
                  </a:lnTo>
                  <a:lnTo>
                    <a:pt x="0" y="903631"/>
                  </a:lnTo>
                  <a:lnTo>
                    <a:pt x="520944" y="0"/>
                  </a:lnTo>
                  <a:close/>
                </a:path>
              </a:pathLst>
            </a:custGeom>
            <a:blipFill>
              <a:blip r:embed="rId3"/>
              <a:stretch>
                <a:fillRect l="-33250" t="0" r="-3325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5307620" y="3477860"/>
            <a:ext cx="10577139" cy="6337792"/>
            <a:chOff x="0" y="0"/>
            <a:chExt cx="1614594" cy="9674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14594" cy="967460"/>
            </a:xfrm>
            <a:custGeom>
              <a:avLst/>
              <a:gdLst/>
              <a:ahLst/>
              <a:cxnLst/>
              <a:rect r="r" b="b" t="t" l="l"/>
              <a:pathLst>
                <a:path h="967460" w="1614594">
                  <a:moveTo>
                    <a:pt x="807297" y="0"/>
                  </a:moveTo>
                  <a:lnTo>
                    <a:pt x="1614594" y="483730"/>
                  </a:lnTo>
                  <a:lnTo>
                    <a:pt x="807297" y="967460"/>
                  </a:lnTo>
                  <a:lnTo>
                    <a:pt x="0" y="483730"/>
                  </a:lnTo>
                  <a:lnTo>
                    <a:pt x="807297" y="0"/>
                  </a:lnTo>
                  <a:close/>
                </a:path>
              </a:pathLst>
            </a:custGeom>
            <a:blipFill>
              <a:blip r:embed="rId4"/>
              <a:stretch>
                <a:fillRect l="-3261" t="0" r="-3261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4536415" y="1733550"/>
            <a:ext cx="14063732" cy="681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73"/>
              </a:lnSpc>
            </a:pPr>
            <a:r>
              <a:rPr lang="en-US" b="true" sz="11227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แผนการเตรียมเป็น</a:t>
            </a:r>
          </a:p>
          <a:p>
            <a:pPr algn="ctr">
              <a:lnSpc>
                <a:spcPts val="13473"/>
              </a:lnSpc>
            </a:pPr>
            <a:r>
              <a:rPr lang="en-US" b="true" sz="11227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เจ้าภาพ</a:t>
            </a:r>
          </a:p>
          <a:p>
            <a:pPr algn="ctr">
              <a:lnSpc>
                <a:spcPts val="13473"/>
              </a:lnSpc>
            </a:pPr>
            <a:r>
              <a:rPr lang="en-US" b="true" sz="11227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การแข่งขันกีฬามหาวิทยาลัย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76" t="-23102" r="-17129" b="-918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46026" y="2421724"/>
            <a:ext cx="17455834" cy="5319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11230" indent="-655615" lvl="1">
              <a:lnSpc>
                <a:spcPts val="8502"/>
              </a:lnSpc>
              <a:buAutoNum type="arabicPeriod" startAt="1"/>
            </a:pPr>
            <a:r>
              <a:rPr lang="en-US" b="true" sz="6073">
                <a:solidFill>
                  <a:srgbClr val="FFFFFF"/>
                </a:solidFill>
                <a:latin typeface="Anantason Expanded Bold"/>
                <a:ea typeface="Anantason Expanded Bold"/>
                <a:cs typeface="Anantason Expanded Bold"/>
                <a:sym typeface="Anantason Expanded Bold"/>
              </a:rPr>
              <a:t>เตรียมทีมงานเข้าศึกษางาน</a:t>
            </a:r>
            <a:r>
              <a:rPr lang="en-US" b="true" sz="6073">
                <a:solidFill>
                  <a:srgbClr val="FFFFFF"/>
                </a:solidFill>
                <a:latin typeface="Anantason Expanded Bold"/>
                <a:ea typeface="Anantason Expanded Bold"/>
                <a:cs typeface="Anantason Expanded Bold"/>
                <a:sym typeface="Anantason Expanded Bold"/>
              </a:rPr>
              <a:t> ในทุกฝ่าย ณ ธรรมศาสตร์ (9-12 มค. 68)</a:t>
            </a:r>
          </a:p>
          <a:p>
            <a:pPr algn="l" marL="1311230" indent="-655615" lvl="1">
              <a:lnSpc>
                <a:spcPts val="8502"/>
              </a:lnSpc>
              <a:buAutoNum type="arabicPeriod" startAt="1"/>
            </a:pPr>
            <a:r>
              <a:rPr lang="en-US" b="true" sz="6073">
                <a:solidFill>
                  <a:srgbClr val="FFFFFF"/>
                </a:solidFill>
                <a:latin typeface="Anantason Expanded Bold"/>
                <a:ea typeface="Anantason Expanded Bold"/>
                <a:cs typeface="Anantason Expanded Bold"/>
                <a:sym typeface="Anantason Expanded Bold"/>
              </a:rPr>
              <a:t>เตรียมมาสคอต  พร้อมความหมาย เพื่อแสดงในวันพิธีปิด</a:t>
            </a:r>
          </a:p>
          <a:p>
            <a:pPr algn="l" marL="1311230" indent="-655615" lvl="1">
              <a:lnSpc>
                <a:spcPts val="8502"/>
              </a:lnSpc>
              <a:buAutoNum type="arabicPeriod" startAt="1"/>
            </a:pPr>
            <a:r>
              <a:rPr lang="en-US" b="true" sz="6073">
                <a:solidFill>
                  <a:srgbClr val="FFFFFF"/>
                </a:solidFill>
                <a:latin typeface="Anantason Expanded Bold"/>
                <a:ea typeface="Anantason Expanded Bold"/>
                <a:cs typeface="Anantason Expanded Bold"/>
                <a:sym typeface="Anantason Expanded Bold"/>
              </a:rPr>
              <a:t>เตรียมการแสดงในพิธีปิด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84166"/>
            <a:ext cx="14858849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0"/>
              </a:lnSpc>
            </a:pPr>
            <a:r>
              <a:rPr lang="en-US" b="true" sz="6391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การเตรียมเป็น</a:t>
            </a:r>
            <a:r>
              <a:rPr lang="en-US" sz="6391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เจ้าภาพ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76" t="-23102" r="-17129" b="-918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542925"/>
            <a:ext cx="18056769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3"/>
              </a:lnSpc>
            </a:pPr>
            <a:r>
              <a:rPr lang="en-US" b="true" sz="6277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งบประมาณรายรับที่คาดว่าจะได้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41966" y="2181225"/>
            <a:ext cx="16314803" cy="7077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16"/>
              </a:lnSpc>
            </a:pPr>
            <a:r>
              <a:rPr lang="en-US" sz="5847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</a:t>
            </a:r>
            <a:r>
              <a:rPr lang="en-US" sz="5847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</a:t>
            </a:r>
          </a:p>
          <a:p>
            <a:pPr algn="l">
              <a:lnSpc>
                <a:spcPts val="7016"/>
              </a:lnSpc>
            </a:pPr>
            <a:r>
              <a:rPr lang="en-US" sz="5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1. เงินสนับสนุนของ สปอว. 15 ล้านบาท</a:t>
            </a:r>
          </a:p>
          <a:p>
            <a:pPr algn="l">
              <a:lnSpc>
                <a:spcPts val="7016"/>
              </a:lnSpc>
            </a:pPr>
            <a:r>
              <a:rPr lang="en-US" sz="5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2. ค่ารายหัวประมาณ 800,000 บาท</a:t>
            </a:r>
          </a:p>
          <a:p>
            <a:pPr algn="l">
              <a:lnSpc>
                <a:spcPts val="7016"/>
              </a:lnSpc>
            </a:pPr>
            <a:r>
              <a:rPr lang="en-US" sz="5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3. สปอนเซอร์หรือสิทธิประโยชน์ต่างๆ ประมาณ 5 ล้านบาท</a:t>
            </a:r>
          </a:p>
          <a:p>
            <a:pPr algn="l">
              <a:lnSpc>
                <a:spcPts val="7136"/>
              </a:lnSpc>
            </a:pPr>
            <a:r>
              <a:rPr lang="en-US" sz="59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4. เงินสมทบ มหาวิทยาลัย 5 ล้านบาท</a:t>
            </a:r>
          </a:p>
          <a:p>
            <a:pPr algn="l">
              <a:lnSpc>
                <a:spcPts val="7016"/>
              </a:lnSpc>
            </a:pPr>
            <a:r>
              <a:rPr lang="en-US" sz="5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รวมงบประมาณรายรับ 25.8 ล้าน</a:t>
            </a:r>
          </a:p>
          <a:p>
            <a:pPr algn="l">
              <a:lnSpc>
                <a:spcPts val="6770"/>
              </a:lnSpc>
            </a:pPr>
            <a:r>
              <a:rPr lang="en-US" sz="5642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    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76" t="-23102" r="-17129" b="-918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1231" y="542925"/>
            <a:ext cx="18056769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3"/>
              </a:lnSpc>
            </a:pPr>
            <a:r>
              <a:rPr lang="en-US" b="true" sz="6277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งบประมาณที่คาดว่าจะใช้ไม่น้อยกว่า 26 ล้านบาท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704375"/>
            <a:ext cx="18288000" cy="810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6"/>
              </a:lnSpc>
            </a:pPr>
            <a:r>
              <a:rPr lang="en-US" sz="3847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</a:t>
            </a:r>
            <a:r>
              <a:rPr lang="en-US" sz="3847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</a:t>
            </a:r>
            <a:r>
              <a:rPr lang="en-US" sz="3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1. การศึกษาดุูงาน และทีมพิธีปิด                             ประมาณ 1 ล้านบาท</a:t>
            </a:r>
          </a:p>
          <a:p>
            <a:pPr algn="l">
              <a:lnSpc>
                <a:spcPts val="4616"/>
              </a:lnSpc>
            </a:pPr>
            <a:r>
              <a:rPr lang="en-US" sz="3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2. พิธีเปิด   - ปิด                                                        ประมาณ 2 ล้านบาท</a:t>
            </a:r>
          </a:p>
          <a:p>
            <a:pPr algn="l">
              <a:lnSpc>
                <a:spcPts val="4616"/>
              </a:lnSpc>
            </a:pPr>
            <a:r>
              <a:rPr lang="en-US" sz="3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3. งานเลี้ยงรับรอง                                                 ประมาร   1.2 ล้านบาท  </a:t>
            </a:r>
          </a:p>
          <a:p>
            <a:pPr algn="l">
              <a:lnSpc>
                <a:spcPts val="4616"/>
              </a:lnSpc>
            </a:pPr>
            <a:r>
              <a:rPr lang="en-US" sz="3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4. ค่ากรรมการตัดสินชนิดกีฬา                               ประมาณ 8 ล้านบาท </a:t>
            </a:r>
          </a:p>
          <a:p>
            <a:pPr algn="l">
              <a:lnSpc>
                <a:spcPts val="4616"/>
              </a:lnSpc>
            </a:pPr>
            <a:r>
              <a:rPr lang="en-US" sz="3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5. ค่าเหรียญรางวัล                                                ประมาณ   1.5 ล้านบาท</a:t>
            </a:r>
          </a:p>
          <a:p>
            <a:pPr algn="l">
              <a:lnSpc>
                <a:spcPts val="4616"/>
              </a:lnSpc>
            </a:pPr>
            <a:r>
              <a:rPr lang="en-US" sz="3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6. ค่าจัดทำบัตร ACCREDITATION CARD         ประมาณ 1 ล้านบาท</a:t>
            </a:r>
          </a:p>
          <a:p>
            <a:pPr algn="l">
              <a:lnSpc>
                <a:spcPts val="4616"/>
              </a:lnSpc>
            </a:pPr>
            <a:r>
              <a:rPr lang="en-US" sz="3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6. ค่าเบี้ยเลี้ยง อาหาร                                             ประมาณ 2.5 ล้านบาท</a:t>
            </a:r>
          </a:p>
          <a:p>
            <a:pPr algn="l">
              <a:lnSpc>
                <a:spcPts val="4616"/>
              </a:lnSpc>
            </a:pPr>
            <a:r>
              <a:rPr lang="en-US" sz="3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7. ค่าอุปกรณ์การแข่งขัน                                        ประมาณ 2.5 ล้านบาท</a:t>
            </a:r>
          </a:p>
          <a:p>
            <a:pPr algn="l">
              <a:lnSpc>
                <a:spcPts val="4616"/>
              </a:lnSpc>
            </a:pPr>
            <a:r>
              <a:rPr lang="en-US" sz="3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8. ค่าปรับปรุงสนาม                                                 ประมาณ 1 ล้านบาท </a:t>
            </a:r>
          </a:p>
          <a:p>
            <a:pPr algn="l">
              <a:lnSpc>
                <a:spcPts val="4616"/>
              </a:lnSpc>
            </a:pPr>
            <a:r>
              <a:rPr lang="en-US" sz="3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9. ค่าใช้จ่ายอื่นๆ และสำรองฉุกเฉิน                       ประมาณ 5 ล้านบาท</a:t>
            </a:r>
          </a:p>
          <a:p>
            <a:pPr algn="l">
              <a:lnSpc>
                <a:spcPts val="4616"/>
              </a:lnSpc>
            </a:pPr>
            <a:r>
              <a:rPr lang="en-US" sz="3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                                                                         รวมเป็นเงิน 26 ล้านบาท</a:t>
            </a:r>
          </a:p>
          <a:p>
            <a:pPr algn="l">
              <a:lnSpc>
                <a:spcPts val="4616"/>
              </a:lnSpc>
            </a:pPr>
            <a:r>
              <a:rPr lang="en-US" sz="3847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</a:t>
            </a:r>
            <a:r>
              <a:rPr lang="en-US" sz="3847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** ยังไม่รวมด้าน IT ถ่ายทอดสด (ทุกสนาม)  ประชาสัมพันธ์ การประเมินผล ค่าเช่าสนามการแข่งขันอืีื่น ๆ </a:t>
            </a:r>
          </a:p>
          <a:p>
            <a:pPr algn="l">
              <a:lnSpc>
                <a:spcPts val="4370"/>
              </a:lnSpc>
            </a:pPr>
            <a:r>
              <a:rPr lang="en-US" sz="3642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   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14" r="-8617" b="-957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92102" y="3966587"/>
            <a:ext cx="7703795" cy="2353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44"/>
              </a:lnSpc>
            </a:pPr>
            <a:r>
              <a:rPr lang="en-US" sz="15453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ขอบคุณ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11653" r="-19654" b="-991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337126" y="442987"/>
            <a:ext cx="15193657" cy="240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4"/>
              </a:lnSpc>
            </a:pPr>
            <a:r>
              <a:rPr lang="en-US" b="true" sz="7928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ชื่อ MOSCOT และคำขวัญ </a:t>
            </a:r>
          </a:p>
          <a:p>
            <a:pPr algn="ctr">
              <a:lnSpc>
                <a:spcPts val="9514"/>
              </a:lnSpc>
            </a:pPr>
            <a:r>
              <a:rPr lang="en-US" b="true" sz="7928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ประจำการแข่งขัน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467050" y="3581400"/>
            <a:ext cx="14063732" cy="313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0328" b="true">
                <a:solidFill>
                  <a:srgbClr val="1C9B6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แม่</a:t>
            </a:r>
            <a:r>
              <a:rPr lang="en-US" sz="10328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โจ้</a:t>
            </a:r>
            <a:r>
              <a:rPr lang="en-US" sz="10328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เกมส์</a:t>
            </a:r>
            <a:r>
              <a:rPr lang="en-US" sz="10328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</a:t>
            </a:r>
          </a:p>
          <a:p>
            <a:pPr algn="ctr">
              <a:lnSpc>
                <a:spcPts val="12393"/>
              </a:lnSpc>
            </a:pPr>
            <a:r>
              <a:rPr lang="en-US" b="true" sz="10328">
                <a:solidFill>
                  <a:srgbClr val="1C9B6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MAE</a:t>
            </a:r>
            <a:r>
              <a:rPr lang="en-US" b="true" sz="10328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JO</a:t>
            </a:r>
            <a:r>
              <a:rPr lang="en-US" b="true" sz="10328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GAME</a:t>
            </a:r>
          </a:p>
        </p:txBody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595703" y="0"/>
            <a:ext cx="5693917" cy="5693894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29707" y="7092314"/>
            <a:ext cx="17641826" cy="313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b="true" sz="10328">
                <a:solidFill>
                  <a:srgbClr val="BBCA4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THE SPIRIT 0F SPORT</a:t>
            </a:r>
          </a:p>
          <a:p>
            <a:pPr algn="ctr">
              <a:lnSpc>
                <a:spcPts val="12393"/>
              </a:lnSpc>
            </a:pPr>
            <a:r>
              <a:rPr lang="en-US" b="true" sz="10328">
                <a:solidFill>
                  <a:srgbClr val="BBCA4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น้ำใจนักกีฬา ณ แดนแม่โจ้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14" r="-8617" b="-957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37864" y="333375"/>
            <a:ext cx="17350136" cy="139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003"/>
              </a:lnSpc>
              <a:spcBef>
                <a:spcPct val="0"/>
              </a:spcBef>
            </a:pPr>
            <a:r>
              <a:rPr lang="en-US" b="true" sz="9169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ระยะเวลาในการจัดการแข่งขัน 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87529" y="1465084"/>
            <a:ext cx="17700471" cy="697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9"/>
              </a:lnSpc>
            </a:pPr>
            <a:r>
              <a:rPr lang="en-US" sz="390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  <a:p>
            <a:pPr algn="l">
              <a:lnSpc>
                <a:spcPts val="5662"/>
              </a:lnSpc>
            </a:pPr>
          </a:p>
          <a:p>
            <a:pPr algn="l">
              <a:lnSpc>
                <a:spcPts val="5662"/>
              </a:lnSpc>
            </a:pP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</a:t>
            </a: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1.  </a:t>
            </a: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ระเบียบคณะกรรมการบริหารกีฬามหาวิทยาลัยแห่ง</a:t>
            </a:r>
          </a:p>
          <a:p>
            <a:pPr algn="l">
              <a:lnSpc>
                <a:spcPts val="5662"/>
              </a:lnSpc>
            </a:pP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  </a:t>
            </a: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ประเทศไทย  ว่าด้วย การจัดการแข่งขันกีฬามหาวิทยาลัย  </a:t>
            </a:r>
          </a:p>
          <a:p>
            <a:pPr algn="l">
              <a:lnSpc>
                <a:spcPts val="5662"/>
              </a:lnSpc>
            </a:pP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  </a:t>
            </a: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แห่งประเทศไทย  พ.ศ. 2567 </a:t>
            </a: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กำหนดให้   </a:t>
            </a:r>
          </a:p>
          <a:p>
            <a:pPr algn="l">
              <a:lnSpc>
                <a:spcPts val="5662"/>
              </a:lnSpc>
            </a:pP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       </a:t>
            </a: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1. จัดรอบคัดเลือก ระหว่าง เดือน  ตค. - พย. </a:t>
            </a:r>
          </a:p>
          <a:p>
            <a:pPr algn="just">
              <a:lnSpc>
                <a:spcPts val="5662"/>
              </a:lnSpc>
            </a:pP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      2. </a:t>
            </a: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รอบมหกรรม กำหนด เดือนมกราคม</a:t>
            </a:r>
          </a:p>
          <a:p>
            <a:pPr algn="l">
              <a:lnSpc>
                <a:spcPts val="5662"/>
              </a:lnSpc>
            </a:pP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</a:t>
            </a:r>
          </a:p>
          <a:p>
            <a:pPr algn="l">
              <a:lnSpc>
                <a:spcPts val="5662"/>
              </a:lnSpc>
            </a:pPr>
            <a:r>
              <a:rPr lang="en-US" sz="4718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2.  ปฏิทินการศึกษา 2568 กำหนดให้สอบกลางภาคเรียนที่ 2 /2568    </a:t>
            </a:r>
          </a:p>
          <a:p>
            <a:pPr algn="just" marL="0" indent="0" lvl="0">
              <a:lnSpc>
                <a:spcPts val="5302"/>
              </a:lnSpc>
              <a:spcBef>
                <a:spcPct val="0"/>
              </a:spcBef>
            </a:pPr>
            <a:r>
              <a:rPr lang="en-US" b="true" sz="4418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วันที่  12-18 มกราคม 2569</a:t>
            </a:r>
          </a:p>
        </p:txBody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14" r="-8617" b="-957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63281" y="499723"/>
            <a:ext cx="16561438" cy="1057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0"/>
              </a:lnSpc>
            </a:pPr>
            <a:r>
              <a:rPr lang="en-US" b="true" sz="6991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กีฬาที่จะจัดการแข่งขัน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7862" y="1683595"/>
            <a:ext cx="16561438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0"/>
              </a:lnSpc>
            </a:pPr>
            <a:r>
              <a:rPr lang="en-US" b="true" sz="4692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เจ้าภาพต้องจัดการแขงขันไม่น้อยกว่า 25 ชนิดกีฬา และต้องเสนอขอความเห็นชอบไม่น้อยกว่า 300 วัน ประกอบด้วย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97862" y="3388570"/>
            <a:ext cx="16561438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</a:pP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1.  กีฬาบังคับ </a:t>
            </a:r>
            <a:r>
              <a:rPr lang="en-US" sz="4692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7 ชนิดกีฬา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5399" y="8382052"/>
            <a:ext cx="17079320" cy="215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</a:pP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5. กีฬาสาธิต คือ </a:t>
            </a:r>
            <a:r>
              <a:rPr lang="en-US" sz="4692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กีฬาที่มหาวิทยาลัยเสนอให้มีการแข่งขัน ซึ่งต้องไม่มีการจัดการแข่งขันมาก่อน</a:t>
            </a: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  <a:p>
            <a:pPr algn="l">
              <a:lnSpc>
                <a:spcPts val="563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56622" y="4638727"/>
            <a:ext cx="17385341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</a:pP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2. กีฬาเลือกสากล </a:t>
            </a:r>
            <a:r>
              <a:rPr lang="en-US" sz="4692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อย่างน้อย 16 ชนิดกีฬา</a:t>
            </a: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3281" y="7134277"/>
            <a:ext cx="16561438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</a:pP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4.  กีฬาไทย </a:t>
            </a:r>
            <a:r>
              <a:rPr lang="en-US" sz="4692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อย่างน้อย 1 ชนิดกีฬา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4340" y="5886502"/>
            <a:ext cx="16561438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</a:pP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3.  กีฬาเลือกทั่วไป</a:t>
            </a:r>
            <a:r>
              <a:rPr lang="en-US" sz="4692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อย่างน้อย 1 ชนิดกีฬา</a:t>
            </a: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14" r="-8617" b="-957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63281" y="377992"/>
            <a:ext cx="16561438" cy="1057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0"/>
              </a:lnSpc>
            </a:pPr>
            <a:r>
              <a:rPr lang="en-US" b="true" sz="6991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ระยะเวลา และกีฬาที่จะจัดการแข่งขัน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56622" y="1631208"/>
            <a:ext cx="17385341" cy="215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</a:pP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1. ต้องอยู่ระหว่างวันที่ 19-31 มกราคา 2569  ไม่เกิน 10 วัน เช่น 22-31 มกราคม 2569 </a:t>
            </a:r>
          </a:p>
          <a:p>
            <a:pPr algn="ctr">
              <a:lnSpc>
                <a:spcPts val="563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97862" y="4652821"/>
            <a:ext cx="16561438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</a:pP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2.1  กีฬาบังคับ </a:t>
            </a:r>
            <a:r>
              <a:rPr lang="en-US" sz="4692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       7 ชนิดกีฬา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7681" y="8891587"/>
            <a:ext cx="17079320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</a:pP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  2.5 กีฬาสาธิต  ไม่มี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56622" y="5776771"/>
            <a:ext cx="17385341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</a:pP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 2.2 กีฬาเลือกสากล    </a:t>
            </a:r>
            <a:r>
              <a:rPr lang="en-US" sz="4692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19 ชนิดกีฬา</a:t>
            </a: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5563" y="7944253"/>
            <a:ext cx="16561438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</a:pP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2.4  กีฬาไทย                  </a:t>
            </a:r>
            <a:r>
              <a:rPr lang="en-US" sz="4692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 ชนิดกีฬา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56622" y="6920114"/>
            <a:ext cx="16561438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</a:pP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 2.3  กีฬาเลือกทั่วไป     </a:t>
            </a:r>
            <a:r>
              <a:rPr lang="en-US" sz="4692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1 ชนิดกีฬา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7862" y="3500296"/>
            <a:ext cx="16561438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</a:pPr>
            <a:r>
              <a:rPr lang="en-US" sz="469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2.  กีฬา 28 ชนิดกีฬา ประกอบด้วย </a:t>
            </a: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76" t="-23102" r="-17129" b="-918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8341" y="3197619"/>
            <a:ext cx="17825539" cy="640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60"/>
              </a:lnSpc>
            </a:pPr>
            <a:r>
              <a:rPr lang="en-US" sz="60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</a:t>
            </a:r>
            <a:r>
              <a:rPr lang="en-US" sz="6050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</a:t>
            </a:r>
            <a:r>
              <a:rPr lang="en-US" sz="6050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1.</a:t>
            </a:r>
            <a:r>
              <a:rPr lang="en-US" sz="6050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60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กรีฑา </a:t>
            </a:r>
          </a:p>
          <a:p>
            <a:pPr algn="l">
              <a:lnSpc>
                <a:spcPts val="7260"/>
              </a:lnSpc>
            </a:pPr>
            <a:r>
              <a:rPr lang="en-US" sz="60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2. ว่ายน้ำ </a:t>
            </a:r>
          </a:p>
          <a:p>
            <a:pPr algn="l">
              <a:lnSpc>
                <a:spcPts val="7260"/>
              </a:lnSpc>
            </a:pPr>
            <a:r>
              <a:rPr lang="en-US" sz="60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3. บาลเกตบอล (5 คน และ 3 คน ) </a:t>
            </a:r>
          </a:p>
          <a:p>
            <a:pPr algn="l">
              <a:lnSpc>
                <a:spcPts val="7260"/>
              </a:lnSpc>
            </a:pPr>
            <a:r>
              <a:rPr lang="en-US" sz="60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4. ฟุตบอล </a:t>
            </a:r>
          </a:p>
          <a:p>
            <a:pPr algn="l">
              <a:lnSpc>
                <a:spcPts val="7260"/>
              </a:lnSpc>
            </a:pPr>
            <a:r>
              <a:rPr lang="en-US" sz="60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5. วอลเลย์บอล </a:t>
            </a:r>
          </a:p>
          <a:p>
            <a:pPr algn="l">
              <a:lnSpc>
                <a:spcPts val="7260"/>
              </a:lnSpc>
            </a:pPr>
            <a:r>
              <a:rPr lang="en-US" sz="60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6. เทควันโด</a:t>
            </a:r>
          </a:p>
          <a:p>
            <a:pPr algn="l">
              <a:lnSpc>
                <a:spcPts val="7260"/>
              </a:lnSpc>
            </a:pPr>
            <a:r>
              <a:rPr lang="en-US" sz="60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7. มวยไทยสมัครเล่น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26562" y="376188"/>
            <a:ext cx="16561438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0"/>
              </a:lnSpc>
            </a:pPr>
            <a:r>
              <a:rPr lang="en-US" b="true" sz="6991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กีฬาที่จะจัดการแข่งขัน  </a:t>
            </a:r>
          </a:p>
          <a:p>
            <a:pPr algn="ctr">
              <a:lnSpc>
                <a:spcPts val="8390"/>
              </a:lnSpc>
            </a:pPr>
            <a:r>
              <a:rPr lang="en-US" b="true" sz="6991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กีฬาเลือกสากล  </a:t>
            </a:r>
            <a:r>
              <a:rPr lang="en-US" b="true" sz="6991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7 ชนิดกีฬา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76" t="-23102" r="-17129" b="-918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2461" y="2247298"/>
            <a:ext cx="17825539" cy="792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00"/>
              </a:lnSpc>
            </a:pPr>
            <a:r>
              <a:rPr lang="en-US" sz="57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</a:t>
            </a:r>
            <a:r>
              <a:rPr lang="en-US" sz="5750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</a:t>
            </a:r>
            <a:r>
              <a:rPr lang="en-US" sz="5750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1. เปตอง </a:t>
            </a:r>
            <a:r>
              <a:rPr lang="en-US" sz="5750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</a:t>
            </a:r>
            <a:r>
              <a:rPr lang="en-US" sz="57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 2.  เซปัคตะกร้อ  3. เทเบิลเทนนิส </a:t>
            </a:r>
          </a:p>
          <a:p>
            <a:pPr algn="l">
              <a:lnSpc>
                <a:spcPts val="6900"/>
              </a:lnSpc>
            </a:pPr>
            <a:r>
              <a:rPr lang="en-US" sz="57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4. แบดมินตัน     5. ฟุตซอล          6. อีสปอต</a:t>
            </a:r>
          </a:p>
          <a:p>
            <a:pPr algn="l">
              <a:lnSpc>
                <a:spcPts val="6900"/>
              </a:lnSpc>
            </a:pPr>
            <a:r>
              <a:rPr lang="en-US" sz="57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7. รักบี้ฟุตบอล  8. จานร่อน        9. วอลเลย์บอล       </a:t>
            </a:r>
          </a:p>
          <a:p>
            <a:pPr algn="l">
              <a:lnSpc>
                <a:spcPts val="6900"/>
              </a:lnSpc>
            </a:pPr>
            <a:r>
              <a:rPr lang="en-US" sz="57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                                                             ชายหาด </a:t>
            </a:r>
          </a:p>
          <a:p>
            <a:pPr algn="l">
              <a:lnSpc>
                <a:spcPts val="6900"/>
              </a:lnSpc>
            </a:pPr>
            <a:r>
              <a:rPr lang="en-US" sz="57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10. กอล์ฟ            11. ยิงปืน          12.  เรือพาย </a:t>
            </a:r>
          </a:p>
          <a:p>
            <a:pPr algn="l">
              <a:lnSpc>
                <a:spcPts val="6900"/>
              </a:lnSpc>
            </a:pPr>
            <a:r>
              <a:rPr lang="en-US" sz="57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13. แฮนด์บอล    14. โอเรียบเทียริ่ง 15. ซอร์ฟบอล</a:t>
            </a:r>
          </a:p>
          <a:p>
            <a:pPr algn="l">
              <a:lnSpc>
                <a:spcPts val="6900"/>
              </a:lnSpc>
            </a:pPr>
            <a:r>
              <a:rPr lang="en-US" sz="57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16. ยูโอ                17. ยูยิตสู          18. ฮับกิโด</a:t>
            </a:r>
          </a:p>
          <a:p>
            <a:pPr algn="l">
              <a:lnSpc>
                <a:spcPts val="6900"/>
              </a:lnSpc>
            </a:pPr>
            <a:r>
              <a:rPr lang="en-US" sz="57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 19. คาราเต้โด้</a:t>
            </a:r>
          </a:p>
          <a:p>
            <a:pPr algn="l">
              <a:lnSpc>
                <a:spcPts val="7260"/>
              </a:lnSpc>
            </a:pPr>
            <a:r>
              <a:rPr lang="en-US" sz="6050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** เปลี่ยนแปลงได้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205066" y="468529"/>
            <a:ext cx="12653783" cy="174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0"/>
              </a:lnSpc>
            </a:pPr>
            <a:r>
              <a:rPr lang="en-US" b="true" sz="5691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กีฬาที่จะจัดการแข่งขัน </a:t>
            </a:r>
          </a:p>
          <a:p>
            <a:pPr algn="ctr">
              <a:lnSpc>
                <a:spcPts val="6830"/>
              </a:lnSpc>
            </a:pPr>
            <a:r>
              <a:rPr lang="en-US" b="true" sz="5691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กีฬาเลือกสากล </a:t>
            </a:r>
            <a:r>
              <a:rPr lang="en-US" b="true" sz="5691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อย่างน้อย 19 ชนิดกีฬา</a:t>
            </a:r>
            <a:r>
              <a:rPr lang="en-US" b="true" sz="5691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</p:txBody>
      </p:sp>
    </p:spTree>
  </p:cSld>
  <p:clrMapOvr>
    <a:masterClrMapping/>
  </p:clrMapOvr>
  <p:transition spd="slow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76" t="-23102" r="-17129" b="-918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5615" y="612869"/>
            <a:ext cx="18056769" cy="391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3"/>
              </a:lnSpc>
            </a:pPr>
            <a:r>
              <a:rPr lang="en-US" b="true" sz="6277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กีฬาที่จะจัดการแข่งขัน </a:t>
            </a:r>
          </a:p>
          <a:p>
            <a:pPr algn="ctr">
              <a:lnSpc>
                <a:spcPts val="7533"/>
              </a:lnSpc>
            </a:pPr>
          </a:p>
          <a:p>
            <a:pPr algn="ctr">
              <a:lnSpc>
                <a:spcPts val="5253"/>
              </a:lnSpc>
            </a:pPr>
            <a:r>
              <a:rPr lang="en-US" b="true" sz="4377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กีฬาเลือกทั่วไป </a:t>
            </a:r>
            <a:r>
              <a:rPr lang="en-US" b="true" sz="4377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 ชนิดกีฬา  </a:t>
            </a:r>
            <a:r>
              <a:rPr lang="en-US" b="true" sz="4377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ครอสเวอร์ด บริดจ์ หมากกระดาน (หมากรุกไทย หมากรุกสากล หมากฮอร์ส หมากล้อมโกะ เลือประเภทใดประเภทหนึ่งหรือหลายประเภทก็ได้) 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53329" y="5065717"/>
            <a:ext cx="17825539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60"/>
              </a:lnSpc>
            </a:pPr>
            <a:r>
              <a:rPr lang="en-US" sz="6050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</a:t>
            </a:r>
            <a:r>
              <a:rPr lang="en-US" sz="6050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 </a:t>
            </a:r>
            <a:r>
              <a:rPr lang="en-US" sz="6050" b="true">
                <a:solidFill>
                  <a:srgbClr val="FEFEFE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1.</a:t>
            </a:r>
            <a:r>
              <a:rPr lang="en-US" sz="6050" b="true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หมากล้อม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615" y="6774961"/>
            <a:ext cx="18056769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70"/>
              </a:lnSpc>
            </a:pPr>
            <a:r>
              <a:rPr lang="en-US" b="true" sz="4392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</a:t>
            </a:r>
            <a:r>
              <a:rPr lang="en-US" b="true" sz="4392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กีฬาไทย </a:t>
            </a:r>
            <a:r>
              <a:rPr lang="en-US" b="true" sz="4392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 ชนิดกีฬา</a:t>
            </a:r>
            <a:r>
              <a:rPr lang="en-US" b="true" sz="4392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กกมท. กำหนด ดาบไทย และตะกร้อรอดห่วง</a:t>
            </a:r>
          </a:p>
          <a:p>
            <a:pPr algn="just">
              <a:lnSpc>
                <a:spcPts val="527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3992490" y="8334375"/>
            <a:ext cx="654665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315257" indent="-657628" lvl="1">
              <a:lnSpc>
                <a:spcPts val="7310"/>
              </a:lnSpc>
              <a:spcBef>
                <a:spcPct val="0"/>
              </a:spcBef>
              <a:buAutoNum type="arabicPeriod" startAt="1"/>
            </a:pPr>
            <a:r>
              <a:rPr lang="en-US" b="true" sz="6091">
                <a:solidFill>
                  <a:srgbClr val="F78709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ตะกร้อรอดห่วง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1833" t="-45523" r="-36213" b="-489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361563"/>
            <a:ext cx="17047439" cy="6896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09024" indent="-604512" lvl="1">
              <a:lnSpc>
                <a:spcPts val="7839"/>
              </a:lnSpc>
              <a:buAutoNum type="arabicPeriod" startAt="1"/>
            </a:pPr>
            <a:r>
              <a:rPr lang="en-US" sz="5599">
                <a:solidFill>
                  <a:srgbClr val="FFFFFF"/>
                </a:solidFill>
                <a:latin typeface="Anantason Expanded"/>
                <a:ea typeface="Anantason Expanded"/>
                <a:cs typeface="Anantason Expanded"/>
                <a:sym typeface="Anantason Expanded"/>
              </a:rPr>
              <a:t>จั</a:t>
            </a:r>
            <a:r>
              <a:rPr lang="en-US" b="true" sz="5599">
                <a:solidFill>
                  <a:srgbClr val="FFFFFF"/>
                </a:solidFill>
                <a:latin typeface="Anantason Expanded Bold"/>
                <a:ea typeface="Anantason Expanded Bold"/>
                <a:cs typeface="Anantason Expanded Bold"/>
                <a:sym typeface="Anantason Expanded Bold"/>
              </a:rPr>
              <a:t>ดเตรียมทีมศึกษาดูงาน และเตรียมการรับเป็นเจ้าภาพ </a:t>
            </a:r>
          </a:p>
          <a:p>
            <a:pPr algn="l" marL="1209024" indent="-604512" lvl="1">
              <a:lnSpc>
                <a:spcPts val="7839"/>
              </a:lnSpc>
              <a:buAutoNum type="arabicPeriod" startAt="1"/>
            </a:pPr>
            <a:r>
              <a:rPr lang="en-US" b="true" sz="5599">
                <a:solidFill>
                  <a:srgbClr val="FFFFFF"/>
                </a:solidFill>
                <a:latin typeface="Anantason Expanded Bold"/>
                <a:ea typeface="Anantason Expanded Bold"/>
                <a:cs typeface="Anantason Expanded Bold"/>
                <a:sym typeface="Anantason Expanded Bold"/>
              </a:rPr>
              <a:t>แต่งตั้งคณะกรรมการฝ่ายต่าง ๆ เพื่อดำเนินการในฝ่ายต่าง ๆ </a:t>
            </a:r>
          </a:p>
          <a:p>
            <a:pPr algn="l" marL="1209024" indent="-604512" lvl="1">
              <a:lnSpc>
                <a:spcPts val="7839"/>
              </a:lnSpc>
              <a:buAutoNum type="arabicPeriod" startAt="1"/>
            </a:pPr>
            <a:r>
              <a:rPr lang="en-US" b="true" sz="5599">
                <a:solidFill>
                  <a:srgbClr val="FFFFFF"/>
                </a:solidFill>
                <a:latin typeface="Anantason Expanded Bold"/>
                <a:ea typeface="Anantason Expanded Bold"/>
                <a:cs typeface="Anantason Expanded Bold"/>
                <a:sym typeface="Anantason Expanded Bold"/>
              </a:rPr>
              <a:t>จัดทำแผนงานและงบประมาณ </a:t>
            </a:r>
          </a:p>
          <a:p>
            <a:pPr algn="l" marL="1209024" indent="-604512" lvl="1">
              <a:lnSpc>
                <a:spcPts val="7839"/>
              </a:lnSpc>
              <a:buAutoNum type="arabicPeriod" startAt="1"/>
            </a:pPr>
            <a:r>
              <a:rPr lang="en-US" b="true" sz="5599">
                <a:solidFill>
                  <a:srgbClr val="FFFFFF"/>
                </a:solidFill>
                <a:latin typeface="Anantason Expanded Bold"/>
                <a:ea typeface="Anantason Expanded Bold"/>
                <a:cs typeface="Anantason Expanded Bold"/>
                <a:sym typeface="Anantason Expanded Bold"/>
              </a:rPr>
              <a:t>จัดตั้งศูนย์เลขาการแข่งขัน</a:t>
            </a:r>
          </a:p>
          <a:p>
            <a:pPr algn="l">
              <a:lnSpc>
                <a:spcPts val="7839"/>
              </a:lnSpc>
            </a:pPr>
            <a:r>
              <a:rPr lang="en-US" sz="5599" b="true">
                <a:solidFill>
                  <a:srgbClr val="FFFFFF"/>
                </a:solidFill>
                <a:latin typeface="Anantason Expanded Bold"/>
                <a:ea typeface="Anantason Expanded Bold"/>
                <a:cs typeface="Anantason Expanded Bold"/>
                <a:sym typeface="Anantason Expanded Bold"/>
              </a:rPr>
              <a:t>   5.ดำเนินการปรับปรุงสนาม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55626" y="381061"/>
            <a:ext cx="15234979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3"/>
              </a:lnSpc>
            </a:pPr>
            <a:r>
              <a:rPr lang="en-US" sz="8552" b="true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แผนงานที่ต้องดำเนินการ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DAGXL067CFU</dc:identifier>
  <dcterms:modified xsi:type="dcterms:W3CDTF">2011-08-01T06:04:30Z</dcterms:modified>
  <cp:revision>1</cp:revision>
  <dc:title>สีน้ำเงิน ทางการ เรียบง่าย งานนำเสนอ Presentation</dc:title>
</cp:coreProperties>
</file>