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02" r:id="rId2"/>
    <p:sldId id="525" r:id="rId3"/>
    <p:sldId id="555" r:id="rId4"/>
    <p:sldId id="541" r:id="rId5"/>
    <p:sldId id="547" r:id="rId6"/>
    <p:sldId id="556" r:id="rId7"/>
    <p:sldId id="540" r:id="rId8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H Niramit AS" panose="02000506000000020004" pitchFamily="2" charset="-34"/>
      <p:regular r:id="rId15"/>
      <p:bold r:id="rId16"/>
      <p:italic r:id="rId17"/>
      <p:boldItalic r:id="rId18"/>
    </p:embeddedFont>
  </p:embeddedFontLst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007C00"/>
    <a:srgbClr val="008000"/>
    <a:srgbClr val="009900"/>
    <a:srgbClr val="006600"/>
    <a:srgbClr val="7FBF17"/>
    <a:srgbClr val="000000"/>
    <a:srgbClr val="B94E4A"/>
    <a:srgbClr val="7C6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 varScale="1">
        <p:scale>
          <a:sx n="109" d="100"/>
          <a:sy n="109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862" cy="495793"/>
          </a:xfrm>
          <a:prstGeom prst="rect">
            <a:avLst/>
          </a:prstGeom>
        </p:spPr>
        <p:txBody>
          <a:bodyPr vert="horz" lIns="95541" tIns="47770" rIns="95541" bIns="47770" rtlCol="0"/>
          <a:lstStyle>
            <a:lvl1pPr algn="l">
              <a:defRPr sz="13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50296" y="3"/>
            <a:ext cx="2945862" cy="495793"/>
          </a:xfrm>
          <a:prstGeom prst="rect">
            <a:avLst/>
          </a:prstGeom>
        </p:spPr>
        <p:txBody>
          <a:bodyPr vert="horz" lIns="95541" tIns="47770" rIns="95541" bIns="47770" rtlCol="0"/>
          <a:lstStyle>
            <a:lvl1pPr algn="r">
              <a:defRPr sz="1300"/>
            </a:lvl1pPr>
          </a:lstStyle>
          <a:p>
            <a:pPr>
              <a:defRPr/>
            </a:pPr>
            <a:fld id="{0FB9B0D8-5F35-4A81-8517-E6C3EE0F9D8B}" type="datetime1">
              <a:rPr lang="th-TH" smtClean="0"/>
              <a:t>29/05/66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2" y="9429307"/>
            <a:ext cx="2945862" cy="495793"/>
          </a:xfrm>
          <a:prstGeom prst="rect">
            <a:avLst/>
          </a:prstGeom>
        </p:spPr>
        <p:txBody>
          <a:bodyPr vert="horz" lIns="95541" tIns="47770" rIns="95541" bIns="47770" rtlCol="0" anchor="b"/>
          <a:lstStyle>
            <a:lvl1pPr algn="l">
              <a:defRPr sz="1300"/>
            </a:lvl1pPr>
          </a:lstStyle>
          <a:p>
            <a:pPr>
              <a:defRPr/>
            </a:pPr>
            <a:r>
              <a:rPr lang="th-TH"/>
              <a:t>ปัญญวัจน์ ชลวิชิต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296" y="9429307"/>
            <a:ext cx="2945862" cy="495793"/>
          </a:xfrm>
          <a:prstGeom prst="rect">
            <a:avLst/>
          </a:prstGeom>
        </p:spPr>
        <p:txBody>
          <a:bodyPr vert="horz" lIns="95541" tIns="47770" rIns="95541" bIns="47770" rtlCol="0" anchor="b"/>
          <a:lstStyle>
            <a:lvl1pPr algn="r">
              <a:defRPr sz="1300"/>
            </a:lvl1pPr>
          </a:lstStyle>
          <a:p>
            <a:pPr>
              <a:defRPr/>
            </a:pPr>
            <a:fld id="{CA495561-BB7F-44C5-9DCC-8B86C35DC2B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789039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862" cy="495793"/>
          </a:xfrm>
          <a:prstGeom prst="rect">
            <a:avLst/>
          </a:prstGeom>
        </p:spPr>
        <p:txBody>
          <a:bodyPr vert="horz" lIns="88202" tIns="44101" rIns="88202" bIns="44101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296" y="3"/>
            <a:ext cx="2945862" cy="495793"/>
          </a:xfrm>
          <a:prstGeom prst="rect">
            <a:avLst/>
          </a:prstGeom>
        </p:spPr>
        <p:txBody>
          <a:bodyPr vert="horz" lIns="88202" tIns="44101" rIns="88202" bIns="44101" rtlCol="0"/>
          <a:lstStyle>
            <a:lvl1pPr algn="r">
              <a:defRPr sz="1200"/>
            </a:lvl1pPr>
          </a:lstStyle>
          <a:p>
            <a:fld id="{550E4F73-AD56-452C-B782-311085A7D507}" type="datetime1">
              <a:rPr lang="th-TH" smtClean="0"/>
              <a:t>29/05/66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02" tIns="44101" rIns="88202" bIns="44101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466" y="4714652"/>
            <a:ext cx="5438748" cy="4466756"/>
          </a:xfrm>
          <a:prstGeom prst="rect">
            <a:avLst/>
          </a:prstGeom>
        </p:spPr>
        <p:txBody>
          <a:bodyPr vert="horz" lIns="88202" tIns="44101" rIns="88202" bIns="44101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2" y="9429307"/>
            <a:ext cx="2945862" cy="495793"/>
          </a:xfrm>
          <a:prstGeom prst="rect">
            <a:avLst/>
          </a:prstGeom>
        </p:spPr>
        <p:txBody>
          <a:bodyPr vert="horz" lIns="88202" tIns="44101" rIns="88202" bIns="44101" rtlCol="0" anchor="b"/>
          <a:lstStyle>
            <a:lvl1pPr algn="l">
              <a:defRPr sz="1200"/>
            </a:lvl1pPr>
          </a:lstStyle>
          <a:p>
            <a:r>
              <a:rPr lang="th-TH"/>
              <a:t>ปัญญวัจน์ ชลวิชิต</a:t>
            </a: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296" y="9429307"/>
            <a:ext cx="2945862" cy="495793"/>
          </a:xfrm>
          <a:prstGeom prst="rect">
            <a:avLst/>
          </a:prstGeom>
        </p:spPr>
        <p:txBody>
          <a:bodyPr vert="horz" lIns="88202" tIns="44101" rIns="88202" bIns="44101" rtlCol="0" anchor="b"/>
          <a:lstStyle>
            <a:lvl1pPr algn="r">
              <a:defRPr sz="1200"/>
            </a:lvl1pPr>
          </a:lstStyle>
          <a:p>
            <a:fld id="{269A63A7-ADB9-430D-859C-52B2179AB2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502193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จัดทำโดย : นายปัญญวัจน์ ชลวิชิต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PowerPoint </a:t>
            </a:r>
            <a:r>
              <a:rPr lang="th-TH"/>
              <a:t>อธิการบดีบรรยายที่แพร่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9D46794B-7E2C-4084-ACCE-1F45BF753A4D}" type="datetime1">
              <a:rPr lang="th-TH" smtClean="0"/>
              <a:t>29/05/66</a:t>
            </a:fld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0706D2B-1D19-4202-AEA8-ED59A9603852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246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ppt mju\ppt2011\mjuppt_1Abg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757370" y="4659327"/>
            <a:ext cx="6672282" cy="727071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014674" y="5457836"/>
            <a:ext cx="5414978" cy="61437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970562967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492ED-723A-496C-B573-154E13809488}" type="datetimeFigureOut">
              <a:rPr lang="th-TH"/>
              <a:pPr>
                <a:defRPr/>
              </a:pPr>
              <a:t>29/05/66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CABE5-35C2-413A-A67C-C74020ED7CF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0056021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9ADF4-3B99-4D08-AE13-31A1DF469829}" type="datetimeFigureOut">
              <a:rPr lang="th-TH"/>
              <a:pPr>
                <a:defRPr/>
              </a:pPr>
              <a:t>29/05/66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C70E3-4379-4A66-A3C4-8DD86138AD8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9885342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ppt mju\ppt2011\mjuppt_1Abg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8"/>
          <p:cNvSpPr/>
          <p:nvPr userDrawn="1"/>
        </p:nvSpPr>
        <p:spPr>
          <a:xfrm>
            <a:off x="-32" y="6383358"/>
            <a:ext cx="9144000" cy="142876"/>
          </a:xfrm>
          <a:prstGeom prst="rect">
            <a:avLst/>
          </a:prstGeom>
          <a:solidFill>
            <a:srgbClr val="7EC234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757758"/>
          </a:xfrm>
        </p:spPr>
        <p:txBody>
          <a:bodyPr/>
          <a:lstStyle/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1166134461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14EB1-5363-49C1-8366-9B9202D1D144}" type="datetimeFigureOut">
              <a:rPr lang="th-TH"/>
              <a:pPr>
                <a:defRPr/>
              </a:pPr>
              <a:t>29/05/66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D8E8F-97C2-4D11-B9D1-2BBB1451930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1298771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FF266-7CBC-470A-94C2-0D375FFA5C07}" type="datetimeFigureOut">
              <a:rPr lang="th-TH"/>
              <a:pPr>
                <a:defRPr/>
              </a:pPr>
              <a:t>29/05/66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83F44-0DBA-478D-9E00-77025246357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6793975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808C2-6942-48FE-8C8B-9E0F24C474A4}" type="datetimeFigureOut">
              <a:rPr lang="th-TH"/>
              <a:pPr>
                <a:defRPr/>
              </a:pPr>
              <a:t>29/05/66</a:t>
            </a:fld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0BD54-ED58-40F9-A1A5-F9B296A17D7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1824693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989EE-3688-4E8F-A04F-B2CDD906BF11}" type="datetimeFigureOut">
              <a:rPr lang="th-TH"/>
              <a:pPr>
                <a:defRPr/>
              </a:pPr>
              <a:t>29/05/66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0A6A2-AF7F-4276-815F-BAD463CCC85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0778723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46EA3-4544-4200-A9F6-7005E89A8F82}" type="datetimeFigureOut">
              <a:rPr lang="th-TH"/>
              <a:pPr>
                <a:defRPr/>
              </a:pPr>
              <a:t>29/05/66</a:t>
            </a:fld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1C552-7C0F-4FCD-8396-D618D5E6FC8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375336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421F6-3EC3-4A55-AA85-6259336BEDD6}" type="datetimeFigureOut">
              <a:rPr lang="th-TH"/>
              <a:pPr>
                <a:defRPr/>
              </a:pPr>
              <a:t>29/05/66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F1A13-84FC-4447-B97D-880F6FE04B0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4400970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A0DDD-F480-441F-93E4-54DF7C27D46D}" type="datetimeFigureOut">
              <a:rPr lang="th-TH"/>
              <a:pPr>
                <a:defRPr/>
              </a:pPr>
              <a:t>29/05/66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91268-D6E1-431E-BA8D-D43516E1A18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089870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3CD394-A5DC-48E7-A6F6-86EF14188A4E}" type="datetimeFigureOut">
              <a:rPr lang="th-TH"/>
              <a:pPr>
                <a:defRPr/>
              </a:pPr>
              <a:t>29/05/66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59124B-AD62-4DF8-B3DD-71FBEF06634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 spd="slow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ctrTitle"/>
          </p:nvPr>
        </p:nvSpPr>
        <p:spPr>
          <a:xfrm>
            <a:off x="5508104" y="5589240"/>
            <a:ext cx="3635896" cy="115212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th-TH" sz="6000" b="1" cap="all" dirty="0">
                <a:ln w="0"/>
                <a:solidFill>
                  <a:srgbClr val="FF0066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63500" stA="20000" endPos="45000" dist="12700" dir="5400000" sy="-100000" rotWithShape="0"/>
                </a:effectLst>
                <a:latin typeface="TH Niramit AS" pitchFamily="2" charset="-34"/>
                <a:cs typeface="TH Niramit AS" pitchFamily="2" charset="-34"/>
              </a:rPr>
              <a:t>“งานหอพัก”</a:t>
            </a:r>
          </a:p>
        </p:txBody>
      </p:sp>
    </p:spTree>
    <p:extLst>
      <p:ext uri="{BB962C8B-B14F-4D97-AF65-F5344CB8AC3E}">
        <p14:creationId xmlns:p14="http://schemas.microsoft.com/office/powerpoint/2010/main" val="351515203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945"/>
            <a:ext cx="914400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528" y="570746"/>
            <a:ext cx="86409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th-TH" sz="3000" b="1" dirty="0">
                <a:ln/>
                <a:solidFill>
                  <a:schemeClr val="accent4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๑. จัดทำระบบการขออนุญาตออกไปพักภายนอกหอพักของมหาวิทยาลัย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" r="2257"/>
          <a:stretch/>
        </p:blipFill>
        <p:spPr>
          <a:xfrm>
            <a:off x="1043608" y="1117345"/>
            <a:ext cx="3384376" cy="4623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" r="5752"/>
          <a:stretch/>
        </p:blipFill>
        <p:spPr>
          <a:xfrm rot="237255">
            <a:off x="4943492" y="1202109"/>
            <a:ext cx="3312367" cy="4623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C3D01453-E5C0-91C9-07C1-D1906D155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6" y="5076104"/>
            <a:ext cx="475252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>
              <a:spcBef>
                <a:spcPct val="50000"/>
              </a:spcBef>
              <a:defRPr/>
            </a:pPr>
            <a:r>
              <a:rPr lang="th-TH" sz="1400" b="1" dirty="0">
                <a:ln/>
                <a:solidFill>
                  <a:schemeClr val="accent4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ได้รับการสนับสนุนจาก คุณอำนาจ ชิดทอง นักวิชาการคอมพิวเตอร์</a:t>
            </a:r>
          </a:p>
          <a:p>
            <a:pPr algn="r">
              <a:spcBef>
                <a:spcPct val="50000"/>
              </a:spcBef>
              <a:defRPr/>
            </a:pPr>
            <a:r>
              <a:rPr lang="th-TH" sz="1400" b="1" dirty="0">
                <a:ln/>
                <a:solidFill>
                  <a:schemeClr val="accent4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คณะสถาปัตยกรรมศาสตร์และการออกแบบสิ่งแวดล้อม</a:t>
            </a:r>
          </a:p>
        </p:txBody>
      </p:sp>
    </p:spTree>
    <p:extLst>
      <p:ext uri="{BB962C8B-B14F-4D97-AF65-F5344CB8AC3E}">
        <p14:creationId xmlns:p14="http://schemas.microsoft.com/office/powerpoint/2010/main" val="3093041990"/>
      </p:ext>
    </p:extLst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945"/>
            <a:ext cx="914400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528" y="620688"/>
            <a:ext cx="84969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61950" indent="-361950">
              <a:spcBef>
                <a:spcPct val="50000"/>
              </a:spcBef>
              <a:defRPr/>
            </a:pPr>
            <a:r>
              <a:rPr lang="th-TH" sz="3000" b="1" dirty="0">
                <a:ln/>
                <a:solidFill>
                  <a:schemeClr val="accent4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๒. จัดทำแบบแจ้งความประสงค์ </a:t>
            </a:r>
            <a:r>
              <a:rPr lang="en-GB" sz="3000" b="1" dirty="0">
                <a:ln/>
                <a:solidFill>
                  <a:schemeClr val="accent4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Online</a:t>
            </a:r>
            <a:r>
              <a:rPr lang="th-TH" sz="3000" b="1" dirty="0">
                <a:ln/>
                <a:solidFill>
                  <a:schemeClr val="accent4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 สำหรับนักศึกษาชั้นปีที่ ๒ ขึ้นไปในการขอเข้าพักภายในหอพักของมหาวิทยาลัย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98623">
            <a:off x="1275226" y="1696922"/>
            <a:ext cx="3137272" cy="417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97060">
            <a:off x="5186896" y="1743973"/>
            <a:ext cx="3302124" cy="3850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038891"/>
      </p:ext>
    </p:extLst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945"/>
            <a:ext cx="914400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528" y="620688"/>
            <a:ext cx="849694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th-TH" sz="3000" b="1" dirty="0">
                <a:ln/>
                <a:solidFill>
                  <a:schemeClr val="accent4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๓. วางแผนการรับนักศึกษาเข้าหอพัก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9604">
            <a:off x="1151619" y="1181909"/>
            <a:ext cx="6840760" cy="4494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7506390"/>
      </p:ext>
    </p:extLst>
  </p:cSld>
  <p:clrMapOvr>
    <a:masterClrMapping/>
  </p:clrMapOvr>
  <p:transition spd="slow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945"/>
            <a:ext cx="914400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528" y="620688"/>
            <a:ext cx="86409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61950" indent="-361950" algn="thaiDist">
              <a:spcBef>
                <a:spcPct val="50000"/>
              </a:spcBef>
              <a:defRPr/>
            </a:pPr>
            <a:r>
              <a:rPr lang="th-TH" sz="3000" b="1" dirty="0">
                <a:ln/>
                <a:solidFill>
                  <a:schemeClr val="accent4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๔. ประสานความร่วมมือกับกองแผนงาน และกองกายภาพและสิ่งแวดล้อมเพื่อวางแผนการซ่อมบำรุงหอพัก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06550">
            <a:off x="470762" y="1978221"/>
            <a:ext cx="4779001" cy="318600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854">
            <a:off x="5577398" y="3659186"/>
            <a:ext cx="3173361" cy="2115574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0D1F9A1-552F-4DA0-3B1C-BD0C880935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2866" y="1323382"/>
            <a:ext cx="3016186" cy="201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72148"/>
      </p:ext>
    </p:extLst>
  </p:cSld>
  <p:clrMapOvr>
    <a:masterClrMapping/>
  </p:clrMapOvr>
  <p:transition spd="slow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945"/>
            <a:ext cx="914400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528" y="620688"/>
            <a:ext cx="86409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61950" indent="-361950" algn="thaiDist">
              <a:spcBef>
                <a:spcPct val="50000"/>
              </a:spcBef>
              <a:defRPr/>
            </a:pPr>
            <a:r>
              <a:rPr lang="th-TH" sz="3000" b="1" dirty="0">
                <a:ln/>
                <a:solidFill>
                  <a:schemeClr val="accent4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๕. ประสานความร่วมมือกับเอกชน ในการออกแบบร่างงานปรับปรุงหอพักศรีเกษตร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9" b="8203"/>
          <a:stretch/>
        </p:blipFill>
        <p:spPr>
          <a:xfrm rot="21406550">
            <a:off x="465198" y="1670750"/>
            <a:ext cx="4117239" cy="2305380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0D1F9A1-552F-4DA0-3B1C-BD0C880935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2120" y="1182171"/>
            <a:ext cx="2894364" cy="2170773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6" b="2911"/>
          <a:stretch/>
        </p:blipFill>
        <p:spPr>
          <a:xfrm rot="209854">
            <a:off x="5150439" y="3455008"/>
            <a:ext cx="3412758" cy="2186717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95539CF-83D2-7FCA-C1AA-F85CBF0FC6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5" b="11348"/>
          <a:stretch/>
        </p:blipFill>
        <p:spPr>
          <a:xfrm>
            <a:off x="920805" y="4149080"/>
            <a:ext cx="3507179" cy="16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79152"/>
      </p:ext>
    </p:extLst>
  </p:cSld>
  <p:clrMapOvr>
    <a:masterClrMapping/>
  </p:clrMapOvr>
  <p:transition spd="slow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945"/>
            <a:ext cx="914400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528" y="620688"/>
            <a:ext cx="86409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th-TH" sz="3000" b="1" dirty="0">
                <a:ln/>
                <a:solidFill>
                  <a:schemeClr val="accent4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๖. รายได้พิเศษจากโครงการค่ายคุณธรรมเยาวชนคริสเตียน</a:t>
            </a: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9CFF96D8-2318-6099-297D-D79DDB609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051229"/>
              </p:ext>
            </p:extLst>
          </p:nvPr>
        </p:nvGraphicFramePr>
        <p:xfrm>
          <a:off x="827585" y="1133797"/>
          <a:ext cx="7488832" cy="4674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9033">
                  <a:extLst>
                    <a:ext uri="{9D8B030D-6E8A-4147-A177-3AD203B41FA5}">
                      <a16:colId xmlns:a16="http://schemas.microsoft.com/office/drawing/2014/main" val="2697686323"/>
                    </a:ext>
                  </a:extLst>
                </a:gridCol>
                <a:gridCol w="1689033">
                  <a:extLst>
                    <a:ext uri="{9D8B030D-6E8A-4147-A177-3AD203B41FA5}">
                      <a16:colId xmlns:a16="http://schemas.microsoft.com/office/drawing/2014/main" val="2827956705"/>
                    </a:ext>
                  </a:extLst>
                </a:gridCol>
                <a:gridCol w="1689846">
                  <a:extLst>
                    <a:ext uri="{9D8B030D-6E8A-4147-A177-3AD203B41FA5}">
                      <a16:colId xmlns:a16="http://schemas.microsoft.com/office/drawing/2014/main" val="3624545681"/>
                    </a:ext>
                  </a:extLst>
                </a:gridCol>
                <a:gridCol w="2420920">
                  <a:extLst>
                    <a:ext uri="{9D8B030D-6E8A-4147-A177-3AD203B41FA5}">
                      <a16:colId xmlns:a16="http://schemas.microsoft.com/office/drawing/2014/main" val="2436708071"/>
                    </a:ext>
                  </a:extLst>
                </a:gridCol>
              </a:tblGrid>
              <a:tr h="398935">
                <a:tc gridSpan="4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หอพักชาย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Cordia New" panose="020B0304020202020204" pitchFamily="34" charset="-34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951384"/>
                  </a:ext>
                </a:extLst>
              </a:tr>
              <a:tr h="345025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จำนวนผู้เข้าพัก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ordia New" panose="020B0304020202020204" pitchFamily="34" charset="-34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จำนวนวันที่เข้าพัก</a:t>
                      </a:r>
                      <a:endParaRPr lang="en-US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H Niramit AS" panose="02000506000000020004" pitchFamily="2" charset="-34"/>
                        <a:ea typeface="+mn-ea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ค่าบำรุงหอพักต่อวัน</a:t>
                      </a:r>
                      <a:endParaRPr lang="en-US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H Niramit AS" panose="02000506000000020004" pitchFamily="2" charset="-34"/>
                        <a:ea typeface="+mn-ea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คิดเป็นค่าบำรุงหอพักชาย</a:t>
                      </a:r>
                      <a:endParaRPr lang="en-US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H Niramit AS" panose="02000506000000020004" pitchFamily="2" charset="-34"/>
                        <a:ea typeface="+mn-ea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248540"/>
                  </a:ext>
                </a:extLst>
              </a:tr>
              <a:tr h="345025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๔๖๕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ordia New" panose="020B0304020202020204" pitchFamily="34" charset="-34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๓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H Niramit AS" panose="02000506000000020004" pitchFamily="2" charset="-34"/>
                        <a:ea typeface="Cordia New" panose="020B0304020202020204" pitchFamily="34" charset="-34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๘๐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H Niramit AS" panose="02000506000000020004" pitchFamily="2" charset="-34"/>
                        <a:ea typeface="Cordia New" panose="020B0304020202020204" pitchFamily="34" charset="-34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h-TH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๑๑๑</a:t>
                      </a:r>
                      <a:r>
                        <a:rPr lang="en-US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,</a:t>
                      </a:r>
                      <a:r>
                        <a:rPr lang="th-TH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๖๐๐ 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H Niramit AS" panose="02000506000000020004" pitchFamily="2" charset="-34"/>
                        <a:ea typeface="+mn-ea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564109"/>
                  </a:ext>
                </a:extLst>
              </a:tr>
              <a:tr h="345025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๒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ordia New" panose="020B0304020202020204" pitchFamily="34" charset="-34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๒</a:t>
                      </a:r>
                      <a:endParaRPr lang="en-US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H Niramit AS" panose="02000506000000020004" pitchFamily="2" charset="-34"/>
                        <a:ea typeface="Cordia New" panose="020B0304020202020204" pitchFamily="34" charset="-34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๘๐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H Niramit AS" panose="02000506000000020004" pitchFamily="2" charset="-34"/>
                        <a:ea typeface="Cordia New" panose="020B0304020202020204" pitchFamily="34" charset="-34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h-TH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๓๒๐ 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H Niramit AS" panose="02000506000000020004" pitchFamily="2" charset="-34"/>
                        <a:ea typeface="+mn-ea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1575334"/>
                  </a:ext>
                </a:extLst>
              </a:tr>
              <a:tr h="345025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๑</a:t>
                      </a:r>
                      <a:endParaRPr lang="en-US" sz="1600" dirty="0">
                        <a:effectLst/>
                        <a:latin typeface="TH Niramit AS" panose="02000506000000020004" pitchFamily="2" charset="-34"/>
                        <a:ea typeface="Cordia New" panose="020B0304020202020204" pitchFamily="34" charset="-34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๑</a:t>
                      </a:r>
                      <a:endParaRPr lang="en-US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H Niramit AS" panose="02000506000000020004" pitchFamily="2" charset="-34"/>
                        <a:ea typeface="Cordia New" panose="020B0304020202020204" pitchFamily="34" charset="-34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๘๐</a:t>
                      </a:r>
                      <a:endParaRPr lang="en-US" sz="18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H Niramit AS" panose="02000506000000020004" pitchFamily="2" charset="-34"/>
                        <a:ea typeface="Cordia New" panose="020B0304020202020204" pitchFamily="34" charset="-34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h-TH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๘๐ 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H Niramit AS" panose="02000506000000020004" pitchFamily="2" charset="-34"/>
                        <a:ea typeface="+mn-ea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8181376"/>
                  </a:ext>
                </a:extLst>
              </a:tr>
              <a:tr h="345025">
                <a:tc gridSpan="3"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รวม</a:t>
                      </a:r>
                      <a:endParaRPr lang="en-US" sz="1800" dirty="0">
                        <a:effectLst/>
                        <a:latin typeface="TH Niramit AS" panose="02000506000000020004" pitchFamily="2" charset="-34"/>
                        <a:ea typeface="Cordia New" panose="020B0304020202020204" pitchFamily="34" charset="-34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th-TH" sz="20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๑๑๒</a:t>
                      </a:r>
                      <a:r>
                        <a:rPr lang="en-US" sz="20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,</a:t>
                      </a:r>
                      <a:r>
                        <a:rPr lang="th-TH" sz="20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๐๐๐</a:t>
                      </a:r>
                      <a:r>
                        <a:rPr lang="th-TH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 </a:t>
                      </a:r>
                      <a:endParaRPr lang="en-US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H Niramit AS" panose="02000506000000020004" pitchFamily="2" charset="-34"/>
                        <a:ea typeface="+mn-ea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3860912"/>
                  </a:ext>
                </a:extLst>
              </a:tr>
              <a:tr h="398935">
                <a:tc gridSpan="4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หอพักหญิง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H Niramit AS" panose="02000506000000020004" pitchFamily="2" charset="-34"/>
                        <a:ea typeface="Cordia New" panose="020B0304020202020204" pitchFamily="34" charset="-34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550296"/>
                  </a:ext>
                </a:extLst>
              </a:tr>
              <a:tr h="34502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ea typeface="+mn-ea"/>
                          <a:cs typeface="TH Niramit AS" panose="02000506000000020004" pitchFamily="2" charset="-34"/>
                        </a:rPr>
                        <a:t>จำนวนผู้เข้าพัก</a:t>
                      </a:r>
                      <a:endParaRPr lang="en-US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H Niramit AS" panose="02000506000000020004" pitchFamily="2" charset="-34"/>
                        <a:ea typeface="+mn-ea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จำนวนวันที่เข้าพัก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H Niramit AS" panose="02000506000000020004" pitchFamily="2" charset="-34"/>
                        <a:ea typeface="Cordia New" panose="020B0304020202020204" pitchFamily="34" charset="-34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ค่าบำรุงหอพักต่อวัน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H Niramit AS" panose="02000506000000020004" pitchFamily="2" charset="-34"/>
                        <a:ea typeface="Cordia New" panose="020B0304020202020204" pitchFamily="34" charset="-34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คิดเป็นค่าบำรุงหอพักหญิง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H Niramit AS" panose="02000506000000020004" pitchFamily="2" charset="-34"/>
                        <a:ea typeface="Cordia New" panose="020B0304020202020204" pitchFamily="34" charset="-34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0432960"/>
                  </a:ext>
                </a:extLst>
              </a:tr>
              <a:tr h="345025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๖๗๔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H Niramit AS" panose="02000506000000020004" pitchFamily="2" charset="-34"/>
                        <a:ea typeface="Cordia New" panose="020B0304020202020204" pitchFamily="34" charset="-34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๓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H Niramit AS" panose="02000506000000020004" pitchFamily="2" charset="-34"/>
                        <a:ea typeface="Cordia New" panose="020B0304020202020204" pitchFamily="34" charset="-34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๘๐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H Niramit AS" panose="02000506000000020004" pitchFamily="2" charset="-34"/>
                        <a:ea typeface="Cordia New" panose="020B0304020202020204" pitchFamily="34" charset="-34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๑๖๑</a:t>
                      </a: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,</a:t>
                      </a:r>
                      <a:r>
                        <a:rPr lang="th-TH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๗๖๐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H Niramit AS" panose="02000506000000020004" pitchFamily="2" charset="-34"/>
                        <a:ea typeface="Cordia New" panose="020B0304020202020204" pitchFamily="34" charset="-34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8562723"/>
                  </a:ext>
                </a:extLst>
              </a:tr>
              <a:tr h="345025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๐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H Niramit AS" panose="02000506000000020004" pitchFamily="2" charset="-34"/>
                        <a:ea typeface="Cordia New" panose="020B0304020202020204" pitchFamily="34" charset="-34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๒</a:t>
                      </a:r>
                      <a:endParaRPr lang="en-US" sz="20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H Niramit AS" panose="02000506000000020004" pitchFamily="2" charset="-34"/>
                        <a:ea typeface="Cordia New" panose="020B0304020202020204" pitchFamily="34" charset="-34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๘๐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H Niramit AS" panose="02000506000000020004" pitchFamily="2" charset="-34"/>
                        <a:ea typeface="Cordia New" panose="020B0304020202020204" pitchFamily="34" charset="-34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-   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H Niramit AS" panose="02000506000000020004" pitchFamily="2" charset="-34"/>
                        <a:ea typeface="Cordia New" panose="020B0304020202020204" pitchFamily="34" charset="-34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9355046"/>
                  </a:ext>
                </a:extLst>
              </a:tr>
              <a:tr h="345025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๑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H Niramit AS" panose="02000506000000020004" pitchFamily="2" charset="-34"/>
                        <a:ea typeface="Cordia New" panose="020B0304020202020204" pitchFamily="34" charset="-34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๑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H Niramit AS" panose="02000506000000020004" pitchFamily="2" charset="-34"/>
                        <a:ea typeface="Cordia New" panose="020B0304020202020204" pitchFamily="34" charset="-34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๘๐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H Niramit AS" panose="02000506000000020004" pitchFamily="2" charset="-34"/>
                        <a:ea typeface="Cordia New" panose="020B0304020202020204" pitchFamily="34" charset="-34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๘๐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H Niramit AS" panose="02000506000000020004" pitchFamily="2" charset="-34"/>
                        <a:ea typeface="Cordia New" panose="020B0304020202020204" pitchFamily="34" charset="-34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4711702"/>
                  </a:ext>
                </a:extLst>
              </a:tr>
              <a:tr h="345025">
                <a:tc gridSpan="3"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รวม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H Niramit AS" panose="02000506000000020004" pitchFamily="2" charset="-34"/>
                        <a:ea typeface="Cordia New" panose="020B0304020202020204" pitchFamily="34" charset="-34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๑๖๑</a:t>
                      </a: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,</a:t>
                      </a:r>
                      <a:r>
                        <a:rPr lang="th-TH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๘๔๐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H Niramit AS" panose="02000506000000020004" pitchFamily="2" charset="-34"/>
                        <a:ea typeface="Cordia New" panose="020B0304020202020204" pitchFamily="34" charset="-34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0779458"/>
                  </a:ext>
                </a:extLst>
              </a:tr>
              <a:tr h="398935">
                <a:tc gridSpan="3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รวมค่าบำรุงหอพักชายและหอพักหญิง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H Niramit AS" panose="02000506000000020004" pitchFamily="2" charset="-34"/>
                        <a:ea typeface="Cordia New" panose="020B0304020202020204" pitchFamily="34" charset="-34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u="sng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๒๗๓</a:t>
                      </a:r>
                      <a:r>
                        <a:rPr lang="en-US" sz="2800" b="1" u="sng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,</a:t>
                      </a:r>
                      <a:r>
                        <a:rPr lang="th-TH" sz="2800" b="1" u="sng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๘๔๐</a:t>
                      </a:r>
                      <a:endParaRPr lang="en-US" sz="2400" b="1" u="sng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H Niramit AS" panose="02000506000000020004" pitchFamily="2" charset="-34"/>
                        <a:ea typeface="Cordia New" panose="020B0304020202020204" pitchFamily="34" charset="-34"/>
                        <a:cs typeface="TH Niramit AS" panose="02000506000000020004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9972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862218"/>
      </p:ext>
    </p:extLst>
  </p:cSld>
  <p:clrMapOvr>
    <a:masterClrMapping/>
  </p:clrMapOvr>
  <p:transition spd="slow">
    <p:strips dir="rd"/>
  </p:transition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604A7B">
            <a:alpha val="74902"/>
          </a:srgbClr>
        </a:solidFill>
        <a:ln>
          <a:noFill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indent="0" algn="r" eaLnBrk="1" fontAlgn="auto" hangingPunct="1">
          <a:spcAft>
            <a:spcPts val="0"/>
          </a:spcAft>
          <a:buNone/>
          <a:defRPr sz="2400" b="1" dirty="0" smtClean="0">
            <a:solidFill>
              <a:srgbClr val="FFFF99"/>
            </a:solidFill>
            <a:latin typeface="TH Niramit AS" pitchFamily="2" charset="-34"/>
            <a:cs typeface="TH Niramit AS" pitchFamily="2" charset="-34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4433</TotalTime>
  <Words>211</Words>
  <Application>Microsoft Office PowerPoint</Application>
  <PresentationFormat>นำเสนอทางหน้าจอ (4:3)</PresentationFormat>
  <Paragraphs>53</Paragraphs>
  <Slides>7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1" baseType="lpstr">
      <vt:lpstr>Calibri</vt:lpstr>
      <vt:lpstr>TH Niramit AS</vt:lpstr>
      <vt:lpstr>Arial</vt:lpstr>
      <vt:lpstr>ชุดรูปแบบของ Office</vt:lpstr>
      <vt:lpstr>“งานหอพัก”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CMRU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Panyawat</cp:lastModifiedBy>
  <cp:revision>283</cp:revision>
  <cp:lastPrinted>2017-03-21T02:08:43Z</cp:lastPrinted>
  <dcterms:created xsi:type="dcterms:W3CDTF">2010-02-05T02:07:16Z</dcterms:created>
  <dcterms:modified xsi:type="dcterms:W3CDTF">2023-05-29T05:20:11Z</dcterms:modified>
</cp:coreProperties>
</file>