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68" r:id="rId5"/>
    <p:sldId id="278" r:id="rId6"/>
    <p:sldId id="280" r:id="rId7"/>
    <p:sldId id="282" r:id="rId8"/>
    <p:sldId id="283" r:id="rId9"/>
    <p:sldId id="285" r:id="rId10"/>
    <p:sldId id="286" r:id="rId11"/>
    <p:sldId id="288" r:id="rId12"/>
    <p:sldId id="289" r:id="rId13"/>
    <p:sldId id="323" r:id="rId14"/>
    <p:sldId id="324" r:id="rId15"/>
    <p:sldId id="260" r:id="rId16"/>
    <p:sldId id="326" r:id="rId17"/>
    <p:sldId id="340" r:id="rId18"/>
    <p:sldId id="330" r:id="rId19"/>
    <p:sldId id="338" r:id="rId20"/>
    <p:sldId id="327" r:id="rId21"/>
    <p:sldId id="328" r:id="rId22"/>
    <p:sldId id="334" r:id="rId23"/>
    <p:sldId id="331" r:id="rId24"/>
    <p:sldId id="332" r:id="rId25"/>
    <p:sldId id="329" r:id="rId26"/>
    <p:sldId id="333" r:id="rId27"/>
    <p:sldId id="335" r:id="rId28"/>
    <p:sldId id="336" r:id="rId29"/>
    <p:sldId id="337" r:id="rId30"/>
    <p:sldId id="258" r:id="rId31"/>
    <p:sldId id="271" r:id="rId32"/>
    <p:sldId id="257" r:id="rId33"/>
    <p:sldId id="269" r:id="rId34"/>
    <p:sldId id="279" r:id="rId35"/>
    <p:sldId id="274" r:id="rId36"/>
    <p:sldId id="275" r:id="rId37"/>
    <p:sldId id="276" r:id="rId38"/>
    <p:sldId id="281" r:id="rId39"/>
    <p:sldId id="284" r:id="rId40"/>
    <p:sldId id="287" r:id="rId41"/>
    <p:sldId id="290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4B"/>
    <a:srgbClr val="C55A11"/>
    <a:srgbClr val="FEF4DB"/>
    <a:srgbClr val="E7C8A9"/>
    <a:srgbClr val="EBE5D2"/>
    <a:srgbClr val="93AAB6"/>
    <a:srgbClr val="1B7D80"/>
    <a:srgbClr val="E1D1B8"/>
    <a:srgbClr val="5B707E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A2981-F103-4910-B60B-933A761B66D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3EA5F1-3B0E-45B5-9B3E-F72D0146C05D}">
      <dgm:prSet phldrT="[Text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1.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4BD9F1B6-AD05-4676-B9E4-98C88734291A}" type="parTrans" cxnId="{73AFEAD2-266B-41E5-B850-37DBA0B3372C}">
      <dgm:prSet/>
      <dgm:spPr/>
      <dgm:t>
        <a:bodyPr/>
        <a:lstStyle/>
        <a:p>
          <a:endParaRPr lang="en-US"/>
        </a:p>
      </dgm:t>
    </dgm:pt>
    <dgm:pt modelId="{AF94F746-21D0-4603-A1AD-C7AA956EB078}" type="sibTrans" cxnId="{73AFEAD2-266B-41E5-B850-37DBA0B3372C}">
      <dgm:prSet/>
      <dgm:spPr/>
      <dgm:t>
        <a:bodyPr/>
        <a:lstStyle/>
        <a:p>
          <a:endParaRPr lang="en-US"/>
        </a:p>
      </dgm:t>
    </dgm:pt>
    <dgm:pt modelId="{ECFBAE0C-F0FE-4B5C-B5EA-5BCB81387BD3}">
      <dgm:prSet phldrT="[Text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เพื่อให้มีการเผ้าระวัง ป้องกัน และบริหารจัดการ เพื่อลดโอกาสที่จะเกิด และลดความรุนแรงของผลกระทบจากปัญหาและอุปสรรค</a:t>
          </a:r>
          <a:r>
            <a:rPr lang="th-T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ต่างๆ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 อันนำไปสู่ความสูญเสีย ความล้มเหลว และเป็นอุปสรรคต่อการบรรลุวิสัยทัศน์และพันธกิจของ สนม.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25866414-21D4-4BD6-89BE-24535C7552B2}" type="parTrans" cxnId="{9B648E95-DC5F-40DD-84A1-0572BA52856C}">
      <dgm:prSet/>
      <dgm:spPr/>
      <dgm:t>
        <a:bodyPr/>
        <a:lstStyle/>
        <a:p>
          <a:endParaRPr lang="en-US"/>
        </a:p>
      </dgm:t>
    </dgm:pt>
    <dgm:pt modelId="{33366928-6925-4352-8B53-7874D629FC27}" type="sibTrans" cxnId="{9B648E95-DC5F-40DD-84A1-0572BA52856C}">
      <dgm:prSet/>
      <dgm:spPr/>
      <dgm:t>
        <a:bodyPr/>
        <a:lstStyle/>
        <a:p>
          <a:endParaRPr lang="en-US"/>
        </a:p>
      </dgm:t>
    </dgm:pt>
    <dgm:pt modelId="{80CB0800-FBEB-4E68-8CCD-CEE917802033}">
      <dgm:prSet phldrT="[Text]"/>
      <dgm:spPr/>
      <dgm:t>
        <a:bodyPr/>
        <a:lstStyle/>
        <a:p>
          <a:r>
            <a:rPr lang="th-TH" dirty="0"/>
            <a:t>2.</a:t>
          </a:r>
          <a:endParaRPr lang="en-US" dirty="0"/>
        </a:p>
      </dgm:t>
    </dgm:pt>
    <dgm:pt modelId="{3B8C665E-1BF6-4779-A83B-C06961133F20}" type="parTrans" cxnId="{E724AD3C-36EF-4447-B042-AE6A9D46D85B}">
      <dgm:prSet/>
      <dgm:spPr/>
      <dgm:t>
        <a:bodyPr/>
        <a:lstStyle/>
        <a:p>
          <a:endParaRPr lang="en-US"/>
        </a:p>
      </dgm:t>
    </dgm:pt>
    <dgm:pt modelId="{2F6225AE-2417-43F0-A4EE-4B98DBC77DAB}" type="sibTrans" cxnId="{E724AD3C-36EF-4447-B042-AE6A9D46D85B}">
      <dgm:prSet/>
      <dgm:spPr/>
      <dgm:t>
        <a:bodyPr/>
        <a:lstStyle/>
        <a:p>
          <a:endParaRPr lang="en-US"/>
        </a:p>
      </dgm:t>
    </dgm:pt>
    <dgm:pt modelId="{BCC13E04-EEA1-4E4B-AEF9-2B13DEC0E60F}">
      <dgm:prSet phldrT="[Text]"/>
      <dgm:spPr/>
      <dgm:t>
        <a:bodyPr/>
        <a:lstStyle/>
        <a:p>
          <a:r>
            <a:rPr lang="th-TH" b="1" dirty="0">
              <a:solidFill>
                <a:srgbClr val="2F5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เพื่อให้มีการติดตาม ตรวจสอบ และประเมินผลอย่างเป็นระบบ</a:t>
          </a:r>
          <a:endParaRPr lang="en-US" b="1" dirty="0">
            <a:solidFill>
              <a:srgbClr val="2F559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8E7B7C88-530A-4A2C-B214-6E31A0C3E438}" type="parTrans" cxnId="{709E7603-AD14-42A5-AFBC-6E719B5CF1CD}">
      <dgm:prSet/>
      <dgm:spPr/>
      <dgm:t>
        <a:bodyPr/>
        <a:lstStyle/>
        <a:p>
          <a:endParaRPr lang="en-US"/>
        </a:p>
      </dgm:t>
    </dgm:pt>
    <dgm:pt modelId="{AEB94567-59EC-4BD9-814C-5B7BC260DBE4}" type="sibTrans" cxnId="{709E7603-AD14-42A5-AFBC-6E719B5CF1CD}">
      <dgm:prSet/>
      <dgm:spPr/>
      <dgm:t>
        <a:bodyPr/>
        <a:lstStyle/>
        <a:p>
          <a:endParaRPr lang="en-US"/>
        </a:p>
      </dgm:t>
    </dgm:pt>
    <dgm:pt modelId="{6EFC962D-0508-4BC6-8D1D-B1727FB73FB3}" type="pres">
      <dgm:prSet presAssocID="{EB3A2981-F103-4910-B60B-933A761B66D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6697FCB7-E9D5-444F-9688-041878C54C47}" type="pres">
      <dgm:prSet presAssocID="{80CB0800-FBEB-4E68-8CCD-CEE917802033}" presName="ChildAccent2" presStyleCnt="0"/>
      <dgm:spPr/>
    </dgm:pt>
    <dgm:pt modelId="{05339367-7F60-41F3-BEDC-906015FDD0CC}" type="pres">
      <dgm:prSet presAssocID="{80CB0800-FBEB-4E68-8CCD-CEE917802033}" presName="ChildAccent" presStyleLbl="alignImgPlace1" presStyleIdx="0" presStyleCnt="2" custScaleX="147185" custLinFactNeighborX="39931" custLinFactNeighborY="-927"/>
      <dgm:spPr/>
      <dgm:t>
        <a:bodyPr/>
        <a:lstStyle/>
        <a:p>
          <a:endParaRPr lang="th-TH"/>
        </a:p>
      </dgm:t>
    </dgm:pt>
    <dgm:pt modelId="{DC0B9256-AD14-4268-A934-F7646D2FB658}" type="pres">
      <dgm:prSet presAssocID="{80CB0800-FBEB-4E68-8CCD-CEE91780203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126CA0-EC85-4DC0-B3A7-AB2F3FFD7782}" type="pres">
      <dgm:prSet presAssocID="{80CB0800-FBEB-4E68-8CCD-CEE917802033}" presName="Parent2" presStyleLbl="node1" presStyleIdx="0" presStyleCnt="2" custScaleX="124774" custLinFactNeighborX="50193" custLinFactNeighborY="-104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F2274A-7D17-4482-92B9-46B7B2553275}" type="pres">
      <dgm:prSet presAssocID="{F93EA5F1-3B0E-45B5-9B3E-F72D0146C05D}" presName="ChildAccent1" presStyleCnt="0"/>
      <dgm:spPr/>
    </dgm:pt>
    <dgm:pt modelId="{E03CD3D3-9FF9-4096-8347-D296C4654C1A}" type="pres">
      <dgm:prSet presAssocID="{F93EA5F1-3B0E-45B5-9B3E-F72D0146C05D}" presName="ChildAccent" presStyleLbl="alignImgPlace1" presStyleIdx="1" presStyleCnt="2" custScaleX="186039"/>
      <dgm:spPr/>
      <dgm:t>
        <a:bodyPr/>
        <a:lstStyle/>
        <a:p>
          <a:endParaRPr lang="th-TH"/>
        </a:p>
      </dgm:t>
    </dgm:pt>
    <dgm:pt modelId="{149A29ED-3286-43A1-84A1-E0BBC6D08F14}" type="pres">
      <dgm:prSet presAssocID="{F93EA5F1-3B0E-45B5-9B3E-F72D0146C05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E22C82-640A-40E3-89DD-E145E03B28AB}" type="pres">
      <dgm:prSet presAssocID="{F93EA5F1-3B0E-45B5-9B3E-F72D0146C05D}" presName="Parent1" presStyleLbl="node1" presStyleIdx="1" presStyleCnt="2" custScaleX="18699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F0FB694-1F20-4127-B1CF-40B89EC0F9D6}" type="presOf" srcId="{ECFBAE0C-F0FE-4B5C-B5EA-5BCB81387BD3}" destId="{149A29ED-3286-43A1-84A1-E0BBC6D08F14}" srcOrd="1" destOrd="0" presId="urn:microsoft.com/office/officeart/2011/layout/InterconnectedBlockProcess"/>
    <dgm:cxn modelId="{73AFEAD2-266B-41E5-B850-37DBA0B3372C}" srcId="{EB3A2981-F103-4910-B60B-933A761B66D3}" destId="{F93EA5F1-3B0E-45B5-9B3E-F72D0146C05D}" srcOrd="0" destOrd="0" parTransId="{4BD9F1B6-AD05-4676-B9E4-98C88734291A}" sibTransId="{AF94F746-21D0-4603-A1AD-C7AA956EB078}"/>
    <dgm:cxn modelId="{958152F0-1503-45BB-9C7D-3BD4F7745FFB}" type="presOf" srcId="{ECFBAE0C-F0FE-4B5C-B5EA-5BCB81387BD3}" destId="{E03CD3D3-9FF9-4096-8347-D296C4654C1A}" srcOrd="0" destOrd="0" presId="urn:microsoft.com/office/officeart/2011/layout/InterconnectedBlockProcess"/>
    <dgm:cxn modelId="{709E7603-AD14-42A5-AFBC-6E719B5CF1CD}" srcId="{80CB0800-FBEB-4E68-8CCD-CEE917802033}" destId="{BCC13E04-EEA1-4E4B-AEF9-2B13DEC0E60F}" srcOrd="0" destOrd="0" parTransId="{8E7B7C88-530A-4A2C-B214-6E31A0C3E438}" sibTransId="{AEB94567-59EC-4BD9-814C-5B7BC260DBE4}"/>
    <dgm:cxn modelId="{D248823C-7353-4947-BA91-3475FC71DA33}" type="presOf" srcId="{EB3A2981-F103-4910-B60B-933A761B66D3}" destId="{6EFC962D-0508-4BC6-8D1D-B1727FB73FB3}" srcOrd="0" destOrd="0" presId="urn:microsoft.com/office/officeart/2011/layout/InterconnectedBlockProcess"/>
    <dgm:cxn modelId="{E724AD3C-36EF-4447-B042-AE6A9D46D85B}" srcId="{EB3A2981-F103-4910-B60B-933A761B66D3}" destId="{80CB0800-FBEB-4E68-8CCD-CEE917802033}" srcOrd="1" destOrd="0" parTransId="{3B8C665E-1BF6-4779-A83B-C06961133F20}" sibTransId="{2F6225AE-2417-43F0-A4EE-4B98DBC77DAB}"/>
    <dgm:cxn modelId="{0DCA831F-2E18-4ACA-A587-F88DDCE04654}" type="presOf" srcId="{80CB0800-FBEB-4E68-8CCD-CEE917802033}" destId="{E3126CA0-EC85-4DC0-B3A7-AB2F3FFD7782}" srcOrd="0" destOrd="0" presId="urn:microsoft.com/office/officeart/2011/layout/InterconnectedBlockProcess"/>
    <dgm:cxn modelId="{5E8648FC-9A8E-4454-8422-3DC4C94481B9}" type="presOf" srcId="{BCC13E04-EEA1-4E4B-AEF9-2B13DEC0E60F}" destId="{DC0B9256-AD14-4268-A934-F7646D2FB658}" srcOrd="1" destOrd="0" presId="urn:microsoft.com/office/officeart/2011/layout/InterconnectedBlockProcess"/>
    <dgm:cxn modelId="{9B648E95-DC5F-40DD-84A1-0572BA52856C}" srcId="{F93EA5F1-3B0E-45B5-9B3E-F72D0146C05D}" destId="{ECFBAE0C-F0FE-4B5C-B5EA-5BCB81387BD3}" srcOrd="0" destOrd="0" parTransId="{25866414-21D4-4BD6-89BE-24535C7552B2}" sibTransId="{33366928-6925-4352-8B53-7874D629FC27}"/>
    <dgm:cxn modelId="{FA9A34F9-9BEA-49B1-A156-595B76F122E2}" type="presOf" srcId="{BCC13E04-EEA1-4E4B-AEF9-2B13DEC0E60F}" destId="{05339367-7F60-41F3-BEDC-906015FDD0CC}" srcOrd="0" destOrd="0" presId="urn:microsoft.com/office/officeart/2011/layout/InterconnectedBlockProcess"/>
    <dgm:cxn modelId="{487D474D-037B-464F-9A00-001CBDEE89EC}" type="presOf" srcId="{F93EA5F1-3B0E-45B5-9B3E-F72D0146C05D}" destId="{DEE22C82-640A-40E3-89DD-E145E03B28AB}" srcOrd="0" destOrd="0" presId="urn:microsoft.com/office/officeart/2011/layout/InterconnectedBlockProcess"/>
    <dgm:cxn modelId="{967C66D5-D1DC-4866-8E74-56C2CDBB2F7C}" type="presParOf" srcId="{6EFC962D-0508-4BC6-8D1D-B1727FB73FB3}" destId="{6697FCB7-E9D5-444F-9688-041878C54C47}" srcOrd="0" destOrd="0" presId="urn:microsoft.com/office/officeart/2011/layout/InterconnectedBlockProcess"/>
    <dgm:cxn modelId="{F786E905-BEC5-476E-9315-FDC2D05AB21B}" type="presParOf" srcId="{6697FCB7-E9D5-444F-9688-041878C54C47}" destId="{05339367-7F60-41F3-BEDC-906015FDD0CC}" srcOrd="0" destOrd="0" presId="urn:microsoft.com/office/officeart/2011/layout/InterconnectedBlockProcess"/>
    <dgm:cxn modelId="{61F21A80-9F68-47EA-B815-A8102F5662E7}" type="presParOf" srcId="{6EFC962D-0508-4BC6-8D1D-B1727FB73FB3}" destId="{DC0B9256-AD14-4268-A934-F7646D2FB658}" srcOrd="1" destOrd="0" presId="urn:microsoft.com/office/officeart/2011/layout/InterconnectedBlockProcess"/>
    <dgm:cxn modelId="{233AC4F1-C9F0-4DF7-97CD-FE26A1B6BC4F}" type="presParOf" srcId="{6EFC962D-0508-4BC6-8D1D-B1727FB73FB3}" destId="{E3126CA0-EC85-4DC0-B3A7-AB2F3FFD7782}" srcOrd="2" destOrd="0" presId="urn:microsoft.com/office/officeart/2011/layout/InterconnectedBlockProcess"/>
    <dgm:cxn modelId="{DBCD347E-5197-45A9-9117-7ED4B8D7F817}" type="presParOf" srcId="{6EFC962D-0508-4BC6-8D1D-B1727FB73FB3}" destId="{C4F2274A-7D17-4482-92B9-46B7B2553275}" srcOrd="3" destOrd="0" presId="urn:microsoft.com/office/officeart/2011/layout/InterconnectedBlockProcess"/>
    <dgm:cxn modelId="{DE69EDB4-2BFC-47A9-9B2B-775190548CF8}" type="presParOf" srcId="{C4F2274A-7D17-4482-92B9-46B7B2553275}" destId="{E03CD3D3-9FF9-4096-8347-D296C4654C1A}" srcOrd="0" destOrd="0" presId="urn:microsoft.com/office/officeart/2011/layout/InterconnectedBlockProcess"/>
    <dgm:cxn modelId="{819FC8F9-7DF5-4FDC-B085-81F691DBDEDF}" type="presParOf" srcId="{6EFC962D-0508-4BC6-8D1D-B1727FB73FB3}" destId="{149A29ED-3286-43A1-84A1-E0BBC6D08F14}" srcOrd="4" destOrd="0" presId="urn:microsoft.com/office/officeart/2011/layout/InterconnectedBlockProcess"/>
    <dgm:cxn modelId="{D357D4B7-0C73-4B9D-9060-CBBF8065A202}" type="presParOf" srcId="{6EFC962D-0508-4BC6-8D1D-B1727FB73FB3}" destId="{DEE22C82-640A-40E3-89DD-E145E03B28AB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9367-7F60-41F3-BEDC-906015FDD0CC}">
      <dsp:nvSpPr>
        <dsp:cNvPr id="0" name=""/>
        <dsp:cNvSpPr/>
      </dsp:nvSpPr>
      <dsp:spPr>
        <a:xfrm>
          <a:off x="6357507" y="867326"/>
          <a:ext cx="3379661" cy="4738154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2F5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เพื่อให้มีการติดตาม ตรวจสอบ และประเมินผลอย่างเป็นระบบ</a:t>
          </a:r>
          <a:endParaRPr lang="en-US" sz="3200" b="1" kern="1200" dirty="0">
            <a:solidFill>
              <a:srgbClr val="2F559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6786724" y="867326"/>
        <a:ext cx="2950444" cy="4738154"/>
      </dsp:txXfrm>
    </dsp:sp>
    <dsp:sp modelId="{E3126CA0-EC85-4DC0-B3A7-AB2F3FFD7782}">
      <dsp:nvSpPr>
        <dsp:cNvPr id="0" name=""/>
        <dsp:cNvSpPr/>
      </dsp:nvSpPr>
      <dsp:spPr>
        <a:xfrm>
          <a:off x="6850443" y="0"/>
          <a:ext cx="2865060" cy="9112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/>
            <a:t>2.</a:t>
          </a:r>
          <a:endParaRPr lang="en-US" sz="3200" kern="1200" dirty="0"/>
        </a:p>
      </dsp:txBody>
      <dsp:txXfrm>
        <a:off x="6850443" y="0"/>
        <a:ext cx="2865060" cy="911248"/>
      </dsp:txXfrm>
    </dsp:sp>
    <dsp:sp modelId="{E03CD3D3-9FF9-4096-8347-D296C4654C1A}">
      <dsp:nvSpPr>
        <dsp:cNvPr id="0" name=""/>
        <dsp:cNvSpPr/>
      </dsp:nvSpPr>
      <dsp:spPr>
        <a:xfrm>
          <a:off x="2698329" y="911248"/>
          <a:ext cx="4271827" cy="437376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เพื่อให้มีการเผ้าระวัง ป้องกัน และบริหารจัดการ เพื่อลดโอกาสที่จะเกิด และลดความรุนแรงของผลกระทบจากปัญหาและอุปสรรค</a:t>
          </a:r>
          <a:r>
            <a:rPr lang="th-TH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ต่างๆ</a:t>
          </a: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 อันนำไปสู่ความสูญเสีย ความล้มเหลว และเป็นอุปสรรคต่อการบรรลุวิสัยทัศน์และพันธกิจของ สนม.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240851" y="911248"/>
        <a:ext cx="3729305" cy="4373767"/>
      </dsp:txXfrm>
    </dsp:sp>
    <dsp:sp modelId="{DEE22C82-640A-40E3-89DD-E145E03B28AB}">
      <dsp:nvSpPr>
        <dsp:cNvPr id="0" name=""/>
        <dsp:cNvSpPr/>
      </dsp:nvSpPr>
      <dsp:spPr>
        <a:xfrm>
          <a:off x="2687364" y="182475"/>
          <a:ext cx="4293755" cy="7287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rPr>
            <a:t>1.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2687364" y="182475"/>
        <a:ext cx="4293755" cy="72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5F9B-AB13-4737-BDEB-47BB2DAC9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E978D-DF02-41B1-949A-B436DC740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B5E80-363F-41E6-8BD4-09BFD1A3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D810-1235-4BBF-8C94-6671804A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394A-AB18-4A52-9D3D-89B0A1AF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A089-8E2D-4D0D-A8CC-37B786F4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98500-C5C4-49C2-9C0A-FAC3A6C8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42FBB-7AE4-40A0-A88F-E88F2EFF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9897-BF0A-4678-8182-66010234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704D0-29DF-457A-BEF4-8C95D9E1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8FA3D-7F5F-4028-A876-22256D3DD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5095C-3215-44F9-BA94-3AF591F5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D56A3-A548-4B10-B57A-3EF5D8F1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AE39-E231-46D3-8F13-C37F271D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9A96-4896-4316-A062-70633D87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B4DA-F090-40B6-989A-E079CA16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7F1D-6679-4FD7-AD12-DCF8D0C5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1A53-E89B-4C3E-BADB-329C50E7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F1DA-84AB-4127-B3CB-D34DBA71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5A3D9-F474-4FFD-A61C-F089A18A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508-F14D-4A7B-B4DF-2378F15D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16D3E-5415-4DA3-851E-CE97A2A7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E3CB-4C2D-4BD3-A70B-FE9A84FB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1584-00AB-4B96-B40A-EA859ACD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0AEA-5873-4719-AFA8-66C7F096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D88B-A83E-4445-B813-AAA2FE64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81F0-B619-439B-89EF-2EB7D3B1C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B58D4-F56B-44B1-B96A-6B397AD92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10E8F-7BF7-483C-A045-707B6884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9269-5848-4F16-9A7A-4F415EC9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B117-D960-45EF-AE57-1AD16AEF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36E1-C9F5-4CF2-B8CA-76831794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DEE02-218A-4C09-9645-B22D7E34A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4E5EE-CD5D-4F5F-938B-5E9BFA3D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29EC6-A04B-40B5-88FE-18AEAFF56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14286-3A70-475E-97D8-87856AAF6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7E714-B4F9-4BC0-A8E4-3B73853C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5681F-FCE6-41DC-8347-66DA9702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0C4FF-668E-42BB-A848-15CB95AF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63CA-18FE-428F-A026-F62AB2F8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EC74D-EB13-47FB-9D0C-2355533B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9D20F-5DD9-4162-BF6B-C2AE1D43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7F3F3-0640-4AC1-96E9-18E404DC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D1A9C-B68E-4E58-8B4A-2F5ABBF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0E9A5-70EB-44C1-B8DF-42FBE807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41B7-4DA3-409E-A927-D4C05BDF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FC02-CF5A-4530-B7CB-DC710C2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EFD70-25C3-4BA9-9717-5A4015A1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462EB-A0EC-4320-A56C-7ED7C0A5C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B86CE-4550-4C04-988C-460C9878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042CB-7AAD-4DB1-918F-040DE618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7E50-1AD2-47A1-8DA1-F5F06DBE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C84-D79B-468E-BD6D-3BC89B6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1C43D-2911-406C-A4D7-512F8F0CE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94244-F935-4DC9-B4F9-3ADE7DC54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D818F-BAC0-421D-B4FE-AA3DEA9F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94E42-F54B-4F79-BDC4-10B1293A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64D9D-7CD3-4505-879D-BA7A3E44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43A9C-E19B-450A-8C89-F03D50FA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D21EC-7E73-41BB-BDCB-1AA9E4BC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23104-99FA-41B0-8792-CBB2D5746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1E70-5558-4542-8140-5C6E6A10AFB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5B98F-19A4-4875-8A2F-728057AC4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8CA3-5B72-45E2-8EF3-46DF57F9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ABCE-2C5E-4F62-B72A-F02D40A6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0000+ พื้นหลังการ์ตูน รูปภาพ_ภาพพื้นหลัง_th.lovepik.com รูปดาวน์โหลด">
            <a:extLst>
              <a:ext uri="{FF2B5EF4-FFF2-40B4-BE49-F238E27FC236}">
                <a16:creationId xmlns:a16="http://schemas.microsoft.com/office/drawing/2014/main" id="{84DE69D1-91B8-4827-B871-A4F72E7D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70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4FC06-FEC1-4C21-809D-51908FE8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29" y="869576"/>
            <a:ext cx="9144000" cy="4625789"/>
          </a:xfrm>
          <a:solidFill>
            <a:srgbClr val="FDEEF5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พิจารณา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-ร่าง-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แผนบริหารความเสี่ยง สำนักงานมหาวิทยาลัย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ปีงบประมาณ 2565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นำเสนอกรรมการขับเคลื่อน สนม. 14 มีค.65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นำเสนอกรรมการ สนม. 16 มีค.65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75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21490" y="1155940"/>
            <a:ext cx="11956210" cy="5572664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10437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กิจกรรมการควบคุม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(Control Activities)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 สนม. มีผลประเมินสมรรถนะต่ำกว่าระดับมาตรฐานของตำแหน่ง</a:t>
            </a:r>
            <a:endParaRPr lang="en-US" sz="32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92706"/>
              </p:ext>
            </p:extLst>
          </p:nvPr>
        </p:nvGraphicFramePr>
        <p:xfrm>
          <a:off x="276045" y="1265082"/>
          <a:ext cx="11666268" cy="2103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03891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3062377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มาตรการ/กิจกรรมควบคุม/ลดความเสี่ยง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ผู้รับผิดชอบ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th-TH" sz="2400" b="1" u="sng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กิจกรรมลดความเสี่ยง </a:t>
                      </a:r>
                      <a:r>
                        <a:rPr lang="en-US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endParaRPr lang="th-TH" sz="2400" b="1" u="none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อบรมหลักสูตรตาม </a:t>
                      </a:r>
                      <a:r>
                        <a:rPr lang="en-US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Training Program </a:t>
                      </a:r>
                    </a:p>
                    <a:p>
                      <a:pPr algn="l"/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โครงการส่งเสริมการยื่นขอตำแหน่งที่สูงขึ้น ประเภทสนับสนุน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หัวหน้าฝ่ายพัฒนาทรัพยากรมนุษย์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หัวหน้าฝ่าย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HRD/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ผอ.กอง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HRM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9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 ส่งเสริมความรู้ด้านภาษาต่างประเทศ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/>
                        <a:t>ผอ.กองวิเทศสัมพันธ์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6038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20828F-E5E7-4428-8FCE-7340672C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2718">
            <a:off x="9834282" y="4850074"/>
            <a:ext cx="2545459" cy="1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61" y="5948183"/>
            <a:ext cx="3346757" cy="895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92989" y="1237946"/>
            <a:ext cx="11906250" cy="545734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32" y="5929062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71" y="591660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3" y="5916604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-14171"/>
            <a:ext cx="12192000" cy="11747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การประเมินความเสี่ยง (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Risks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Assessments)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ด้านการดำเนินงาน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: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ผลการประเมินคุณภาพการให้บริการจากผู้รับบริการไม่เป็นไปตามเป้าหมาย</a:t>
            </a:r>
            <a:endParaRPr lang="th-TH" sz="36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A0C525-B500-467C-B404-B8A1808D0B50}"/>
              </a:ext>
            </a:extLst>
          </p:cNvPr>
          <p:cNvGraphicFramePr>
            <a:graphicFrameLocks noGrp="1"/>
          </p:cNvGraphicFramePr>
          <p:nvPr/>
        </p:nvGraphicFramePr>
        <p:xfrm>
          <a:off x="4559332" y="3679107"/>
          <a:ext cx="3198489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9477">
                  <a:extLst>
                    <a:ext uri="{9D8B030D-6E8A-4147-A177-3AD203B41FA5}">
                      <a16:colId xmlns:a16="http://schemas.microsoft.com/office/drawing/2014/main" val="3517423603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1352352934"/>
                    </a:ext>
                  </a:extLst>
                </a:gridCol>
                <a:gridCol w="666592">
                  <a:extLst>
                    <a:ext uri="{9D8B030D-6E8A-4147-A177-3AD203B41FA5}">
                      <a16:colId xmlns:a16="http://schemas.microsoft.com/office/drawing/2014/main" val="2914292584"/>
                    </a:ext>
                  </a:extLst>
                </a:gridCol>
                <a:gridCol w="640953">
                  <a:extLst>
                    <a:ext uri="{9D8B030D-6E8A-4147-A177-3AD203B41FA5}">
                      <a16:colId xmlns:a16="http://schemas.microsoft.com/office/drawing/2014/main" val="306038800"/>
                    </a:ext>
                  </a:extLst>
                </a:gridCol>
                <a:gridCol w="647784">
                  <a:extLst>
                    <a:ext uri="{9D8B030D-6E8A-4147-A177-3AD203B41FA5}">
                      <a16:colId xmlns:a16="http://schemas.microsoft.com/office/drawing/2014/main" val="1768494025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8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590"/>
                  </a:ext>
                </a:extLst>
              </a:tr>
              <a:tr h="36302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9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77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9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8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9A564-EC9C-42FF-BE79-C304E2CD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19" y="4517629"/>
            <a:ext cx="1247619" cy="19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62805-096F-4DFF-8DE0-E98F1343A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210" y="3101514"/>
            <a:ext cx="3323809" cy="590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41192-578D-44FF-90B2-7894BC85DB98}"/>
              </a:ext>
            </a:extLst>
          </p:cNvPr>
          <p:cNvCxnSpPr>
            <a:cxnSpLocks/>
          </p:cNvCxnSpPr>
          <p:nvPr/>
        </p:nvCxnSpPr>
        <p:spPr>
          <a:xfrm flipV="1">
            <a:off x="4819650" y="1923683"/>
            <a:ext cx="0" cy="1177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FCD446-DDE2-4674-A998-C4A3D40EA266}"/>
              </a:ext>
            </a:extLst>
          </p:cNvPr>
          <p:cNvCxnSpPr>
            <a:cxnSpLocks/>
          </p:cNvCxnSpPr>
          <p:nvPr/>
        </p:nvCxnSpPr>
        <p:spPr>
          <a:xfrm flipV="1">
            <a:off x="5481009" y="2212313"/>
            <a:ext cx="0" cy="8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448D7D-BCC0-49D8-A994-B5CE015B06ED}"/>
              </a:ext>
            </a:extLst>
          </p:cNvPr>
          <p:cNvCxnSpPr>
            <a:cxnSpLocks/>
          </p:cNvCxnSpPr>
          <p:nvPr/>
        </p:nvCxnSpPr>
        <p:spPr>
          <a:xfrm flipV="1">
            <a:off x="6124575" y="2581645"/>
            <a:ext cx="0" cy="51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00C4-DAC5-4A01-A560-E39AFF483BB9}"/>
              </a:ext>
            </a:extLst>
          </p:cNvPr>
          <p:cNvCxnSpPr>
            <a:cxnSpLocks/>
          </p:cNvCxnSpPr>
          <p:nvPr/>
        </p:nvCxnSpPr>
        <p:spPr>
          <a:xfrm flipV="1">
            <a:off x="6792223" y="2841580"/>
            <a:ext cx="0" cy="259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5FD035-C813-4279-B6AD-3A9814847CD9}"/>
              </a:ext>
            </a:extLst>
          </p:cNvPr>
          <p:cNvCxnSpPr>
            <a:cxnSpLocks/>
          </p:cNvCxnSpPr>
          <p:nvPr/>
        </p:nvCxnSpPr>
        <p:spPr>
          <a:xfrm flipV="1">
            <a:off x="7456457" y="2971547"/>
            <a:ext cx="0" cy="129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2DBC05-DA48-4B10-B5E5-57317DC70A8D}"/>
              </a:ext>
            </a:extLst>
          </p:cNvPr>
          <p:cNvSpPr txBox="1"/>
          <p:nvPr/>
        </p:nvSpPr>
        <p:spPr>
          <a:xfrm>
            <a:off x="604333" y="5446593"/>
            <a:ext cx="313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ไม่เกิดผลกระทบ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และไม่ต้องทำกิจกรรม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เพื่อปรับปรุงคุณภาพการให้บริการ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F6904-F616-4644-8A85-FC2CBCA72095}"/>
              </a:ext>
            </a:extLst>
          </p:cNvPr>
          <p:cNvSpPr txBox="1"/>
          <p:nvPr/>
        </p:nvSpPr>
        <p:spPr>
          <a:xfrm>
            <a:off x="806990" y="4921653"/>
            <a:ext cx="30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พัฒนากระบวนการเก็บข้อมูลการให้บริการใหม่ ให้เกิดการยอมรับทางสถิติ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188680-A5E4-42BE-868A-004DB64FA609}"/>
              </a:ext>
            </a:extLst>
          </p:cNvPr>
          <p:cNvCxnSpPr>
            <a:cxnSpLocks/>
          </p:cNvCxnSpPr>
          <p:nvPr/>
        </p:nvCxnSpPr>
        <p:spPr>
          <a:xfrm>
            <a:off x="3746391" y="5633050"/>
            <a:ext cx="6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87907F-9734-4A93-B449-9CAD53A3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39853" y="4624876"/>
            <a:ext cx="2477049" cy="51428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C940A2-0186-455A-A92E-C9826A208250}"/>
              </a:ext>
            </a:extLst>
          </p:cNvPr>
          <p:cNvCxnSpPr>
            <a:cxnSpLocks/>
          </p:cNvCxnSpPr>
          <p:nvPr/>
        </p:nvCxnSpPr>
        <p:spPr>
          <a:xfrm>
            <a:off x="3705487" y="5633050"/>
            <a:ext cx="30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D3F999-6B9A-4AEA-B0CF-4E0DE10B8E69}"/>
              </a:ext>
            </a:extLst>
          </p:cNvPr>
          <p:cNvCxnSpPr>
            <a:cxnSpLocks/>
          </p:cNvCxnSpPr>
          <p:nvPr/>
        </p:nvCxnSpPr>
        <p:spPr>
          <a:xfrm>
            <a:off x="3673397" y="5216870"/>
            <a:ext cx="354501" cy="1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65DCB7-560B-4E27-9E5C-6B4C463862DD}"/>
              </a:ext>
            </a:extLst>
          </p:cNvPr>
          <p:cNvCxnSpPr>
            <a:cxnSpLocks/>
          </p:cNvCxnSpPr>
          <p:nvPr/>
        </p:nvCxnSpPr>
        <p:spPr>
          <a:xfrm>
            <a:off x="3673398" y="4780492"/>
            <a:ext cx="340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72F85D-DDE2-4F0A-A8B6-390223E9B96A}"/>
              </a:ext>
            </a:extLst>
          </p:cNvPr>
          <p:cNvCxnSpPr>
            <a:cxnSpLocks/>
          </p:cNvCxnSpPr>
          <p:nvPr/>
        </p:nvCxnSpPr>
        <p:spPr>
          <a:xfrm>
            <a:off x="3668772" y="4296210"/>
            <a:ext cx="3591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842A735-E50D-4727-ADB3-B4E8B259729D}"/>
              </a:ext>
            </a:extLst>
          </p:cNvPr>
          <p:cNvCxnSpPr>
            <a:cxnSpLocks/>
          </p:cNvCxnSpPr>
          <p:nvPr/>
        </p:nvCxnSpPr>
        <p:spPr>
          <a:xfrm>
            <a:off x="3668772" y="3884767"/>
            <a:ext cx="345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AC17319-CC20-48C8-A707-B68BAC80F49D}"/>
              </a:ext>
            </a:extLst>
          </p:cNvPr>
          <p:cNvSpPr/>
          <p:nvPr/>
        </p:nvSpPr>
        <p:spPr>
          <a:xfrm>
            <a:off x="6608193" y="4646936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8CD1D0-1E86-45EA-8884-6527F0EB62A7}"/>
              </a:ext>
            </a:extLst>
          </p:cNvPr>
          <p:cNvSpPr/>
          <p:nvPr/>
        </p:nvSpPr>
        <p:spPr>
          <a:xfrm>
            <a:off x="5927195" y="5112525"/>
            <a:ext cx="402822" cy="350342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8DE3517-8B48-418D-AAFF-22199EA8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950" y="3673789"/>
            <a:ext cx="2607023" cy="89523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1994199-5FFF-4837-9A86-B7B12E3A27EC}"/>
              </a:ext>
            </a:extLst>
          </p:cNvPr>
          <p:cNvSpPr/>
          <p:nvPr/>
        </p:nvSpPr>
        <p:spPr>
          <a:xfrm>
            <a:off x="7908768" y="4259453"/>
            <a:ext cx="294952" cy="258175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8AA7C-40D4-4F0C-9BA4-182067F1517A}"/>
              </a:ext>
            </a:extLst>
          </p:cNvPr>
          <p:cNvSpPr txBox="1"/>
          <p:nvPr/>
        </p:nvSpPr>
        <p:spPr>
          <a:xfrm>
            <a:off x="260364" y="1366827"/>
            <a:ext cx="3966691" cy="954107"/>
          </a:xfrm>
          <a:prstGeom prst="rect">
            <a:avLst/>
          </a:prstGeom>
          <a:noFill/>
          <a:ln w="38100">
            <a:solidFill>
              <a:srgbClr val="33CC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1030288" indent="-1030288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ผลประเมินมีค่าเฉลี่ยตั้งแต่ 4.00 จาก 5.00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347406-B66E-4055-A66D-88C8B64F4AF8}"/>
              </a:ext>
            </a:extLst>
          </p:cNvPr>
          <p:cNvSpPr txBox="1"/>
          <p:nvPr/>
        </p:nvSpPr>
        <p:spPr>
          <a:xfrm>
            <a:off x="6768141" y="2594033"/>
            <a:ext cx="34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 err="1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ต่า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เฉลี่ย 3.51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8F5BF1-547C-4443-9F72-80742497926D}"/>
              </a:ext>
            </a:extLst>
          </p:cNvPr>
          <p:cNvSpPr txBox="1"/>
          <p:nvPr/>
        </p:nvSpPr>
        <p:spPr>
          <a:xfrm>
            <a:off x="275697" y="4209382"/>
            <a:ext cx="364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เกิดภาพลักษณ์การทำงานที่ไม่มีประสิทธิภาพกับบางหน่วยงานใน สนม. (ไม่เกิน 3 หน่วยงาน ที่มีผลการประเมินน้อยกว่า 3.51)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A1A12-F5A7-4920-9F4B-36C80E8CFEC4}"/>
              </a:ext>
            </a:extLst>
          </p:cNvPr>
          <p:cNvSpPr/>
          <p:nvPr/>
        </p:nvSpPr>
        <p:spPr>
          <a:xfrm>
            <a:off x="5327820" y="1844864"/>
            <a:ext cx="30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ค่าเฉลี่ย 4.30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A2AD31-3D68-4E6E-8450-BED4832E5762}"/>
              </a:ext>
            </a:extLst>
          </p:cNvPr>
          <p:cNvSpPr txBox="1"/>
          <p:nvPr/>
        </p:nvSpPr>
        <p:spPr>
          <a:xfrm>
            <a:off x="6014231" y="2271202"/>
            <a:ext cx="378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ค่าเฉลี่ย 3.90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36B4E-2FE5-402A-A28F-450825C5CA7A}"/>
              </a:ext>
            </a:extLst>
          </p:cNvPr>
          <p:cNvSpPr txBox="1"/>
          <p:nvPr/>
        </p:nvSpPr>
        <p:spPr>
          <a:xfrm>
            <a:off x="7471968" y="2806913"/>
            <a:ext cx="124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AngsanaUPC" panose="02020603050405020304" pitchFamily="18" charset="-34"/>
              </a:rPr>
              <a:t>≤</a:t>
            </a:r>
            <a:r>
              <a:rPr lang="th-TH" b="1" dirty="0">
                <a:latin typeface="Calibri" panose="020F0502020204030204" pitchFamily="34" charset="0"/>
                <a:cs typeface="AngsanaUPC" panose="02020603050405020304" pitchFamily="18" charset="-34"/>
              </a:rPr>
              <a:t> ค่าเฉลี่ย 3.50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3732AB-6C89-48B9-A6AF-073B7CDF90BC}"/>
              </a:ext>
            </a:extLst>
          </p:cNvPr>
          <p:cNvSpPr/>
          <p:nvPr/>
        </p:nvSpPr>
        <p:spPr>
          <a:xfrm>
            <a:off x="4735224" y="1522049"/>
            <a:ext cx="30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ค่าเฉลี่ย 4.70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CEB342-1678-4225-A046-658413DA428E}"/>
              </a:ext>
            </a:extLst>
          </p:cNvPr>
          <p:cNvSpPr/>
          <p:nvPr/>
        </p:nvSpPr>
        <p:spPr>
          <a:xfrm>
            <a:off x="8830553" y="1331909"/>
            <a:ext cx="3114759" cy="2222481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ผู้รับบริการไม่พึงพอใจ</a:t>
            </a:r>
          </a:p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ผู้รับบริการไม่ได้รับในสิ่งที่ต้องการหรือตามเวลาที่ต้องการ</a:t>
            </a:r>
          </a:p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งานของ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ในภาพรวมไม่มีประสิทธิภาพและประสิทธิผล หรือหยุดชะงัก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55B0EE-FE10-4621-BAC2-AC7C366CF8BE}"/>
              </a:ext>
            </a:extLst>
          </p:cNvPr>
          <p:cNvSpPr txBox="1"/>
          <p:nvPr/>
        </p:nvSpPr>
        <p:spPr>
          <a:xfrm>
            <a:off x="1638891" y="3962890"/>
            <a:ext cx="202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ระดับ 3 + ไม่เกิน 6 หน่วยงาน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EA390E-4CB0-435F-B8A9-7A54CA84D925}"/>
              </a:ext>
            </a:extLst>
          </p:cNvPr>
          <p:cNvSpPr txBox="1"/>
          <p:nvPr/>
        </p:nvSpPr>
        <p:spPr>
          <a:xfrm>
            <a:off x="1344545" y="3637781"/>
            <a:ext cx="23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ระดับ 3 + ตั้งแต่ 6 หน่วยงานขี้นไป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37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21490" y="1155940"/>
            <a:ext cx="11956210" cy="5572664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10437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กิจกรรมการควบคุม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(Control Activities)</a:t>
            </a:r>
            <a:endParaRPr lang="th-TH" sz="3600" b="1" dirty="0">
              <a:solidFill>
                <a:schemeClr val="accent4">
                  <a:lumMod val="40000"/>
                  <a:lumOff val="6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: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ผลการประเมินคุณภาพการให้บริการจากผู้รับบริการไม่เป็นไปตามเป้าหมาย</a:t>
            </a:r>
            <a:endParaRPr lang="th-TH" sz="36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96915"/>
              </p:ext>
            </p:extLst>
          </p:nvPr>
        </p:nvGraphicFramePr>
        <p:xfrm>
          <a:off x="276045" y="1265082"/>
          <a:ext cx="11666268" cy="1280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03891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3062377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มาตรการ/กิจกรรมควบคุม/ลดความเสี่ยง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ผู้รับผิดชอบ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th-TH" sz="2400" b="1" u="sng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กิจกรรมลดความเสี่ยง </a:t>
                      </a:r>
                      <a:r>
                        <a:rPr lang="en-US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endParaRPr lang="th-TH" sz="2400" b="1" u="none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โครงการพัฒนากระบวนการเก็บข้อมูลคุณภาพการให้บริการของทุกหน่วยงานภายใน สนม.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b="1" dirty="0"/>
                    </a:p>
                    <a:p>
                      <a:pPr algn="l"/>
                      <a:r>
                        <a:rPr lang="th-TH" sz="2400" b="1" dirty="0"/>
                        <a:t>ผอ.กองพัฒนาคุณภาพ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93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9E0E70E-ABBC-4B21-83BA-C69A947D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9639">
            <a:off x="9911066" y="5084686"/>
            <a:ext cx="2536419" cy="17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92989" y="1237946"/>
            <a:ext cx="11906250" cy="545734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-26410" y="-40910"/>
            <a:ext cx="12192000" cy="1174385"/>
          </a:xfrm>
          <a:prstGeom prst="rect">
            <a:avLst/>
          </a:prstGeom>
          <a:solidFill>
            <a:srgbClr val="591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การประเมินความเสี่ยง (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Risks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Assessments)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ด้านการปฏิบัติตามกฎ ระเบียบ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บุคลากร สนม. มีการทุจริต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;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การนำทรัพย์สินของทางราชการไปใช้ส่วนตัว</a:t>
            </a:r>
            <a:endParaRPr lang="th-TH" sz="3600" b="1" dirty="0">
              <a:solidFill>
                <a:srgbClr val="00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A0C525-B500-467C-B404-B8A1808D0B50}"/>
              </a:ext>
            </a:extLst>
          </p:cNvPr>
          <p:cNvGraphicFramePr>
            <a:graphicFrameLocks noGrp="1"/>
          </p:cNvGraphicFramePr>
          <p:nvPr/>
        </p:nvGraphicFramePr>
        <p:xfrm>
          <a:off x="4586539" y="3645817"/>
          <a:ext cx="3198489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9477">
                  <a:extLst>
                    <a:ext uri="{9D8B030D-6E8A-4147-A177-3AD203B41FA5}">
                      <a16:colId xmlns:a16="http://schemas.microsoft.com/office/drawing/2014/main" val="3517423603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1352352934"/>
                    </a:ext>
                  </a:extLst>
                </a:gridCol>
                <a:gridCol w="666592">
                  <a:extLst>
                    <a:ext uri="{9D8B030D-6E8A-4147-A177-3AD203B41FA5}">
                      <a16:colId xmlns:a16="http://schemas.microsoft.com/office/drawing/2014/main" val="2914292584"/>
                    </a:ext>
                  </a:extLst>
                </a:gridCol>
                <a:gridCol w="640953">
                  <a:extLst>
                    <a:ext uri="{9D8B030D-6E8A-4147-A177-3AD203B41FA5}">
                      <a16:colId xmlns:a16="http://schemas.microsoft.com/office/drawing/2014/main" val="306038800"/>
                    </a:ext>
                  </a:extLst>
                </a:gridCol>
                <a:gridCol w="647784">
                  <a:extLst>
                    <a:ext uri="{9D8B030D-6E8A-4147-A177-3AD203B41FA5}">
                      <a16:colId xmlns:a16="http://schemas.microsoft.com/office/drawing/2014/main" val="1768494025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8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590"/>
                  </a:ext>
                </a:extLst>
              </a:tr>
              <a:tr h="36302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9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77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9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8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9A564-EC9C-42FF-BE79-C304E2CD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019" y="4517629"/>
            <a:ext cx="1247619" cy="19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62805-096F-4DFF-8DE0-E98F1343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10" y="3101514"/>
            <a:ext cx="3323809" cy="5904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EFC206-1D44-47E3-9804-452BA79A4595}"/>
              </a:ext>
            </a:extLst>
          </p:cNvPr>
          <p:cNvSpPr txBox="1"/>
          <p:nvPr/>
        </p:nvSpPr>
        <p:spPr>
          <a:xfrm>
            <a:off x="5328285" y="1828633"/>
            <a:ext cx="37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ครั้ง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820D9-F0D7-48B8-9D27-2AD0D2CF6DD1}"/>
              </a:ext>
            </a:extLst>
          </p:cNvPr>
          <p:cNvSpPr txBox="1"/>
          <p:nvPr/>
        </p:nvSpPr>
        <p:spPr>
          <a:xfrm>
            <a:off x="6008000" y="2127711"/>
            <a:ext cx="46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ครั้ง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D4611-69E7-4A37-BDA2-40061793AFE5}"/>
              </a:ext>
            </a:extLst>
          </p:cNvPr>
          <p:cNvSpPr txBox="1"/>
          <p:nvPr/>
        </p:nvSpPr>
        <p:spPr>
          <a:xfrm>
            <a:off x="6710991" y="2433494"/>
            <a:ext cx="49323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3 ครั้ง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B6D2FD-4E53-4C98-9DE5-968D9F58E147}"/>
              </a:ext>
            </a:extLst>
          </p:cNvPr>
          <p:cNvSpPr txBox="1"/>
          <p:nvPr/>
        </p:nvSpPr>
        <p:spPr>
          <a:xfrm>
            <a:off x="7376995" y="2708431"/>
            <a:ext cx="348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มีการร้องเรียนฯ 4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ครั้งขึ้นไป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41192-578D-44FF-90B2-7894BC85DB98}"/>
              </a:ext>
            </a:extLst>
          </p:cNvPr>
          <p:cNvCxnSpPr>
            <a:cxnSpLocks/>
          </p:cNvCxnSpPr>
          <p:nvPr/>
        </p:nvCxnSpPr>
        <p:spPr>
          <a:xfrm flipV="1">
            <a:off x="4819650" y="1923683"/>
            <a:ext cx="0" cy="1177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FCD446-DDE2-4674-A998-C4A3D40EA266}"/>
              </a:ext>
            </a:extLst>
          </p:cNvPr>
          <p:cNvCxnSpPr>
            <a:cxnSpLocks/>
          </p:cNvCxnSpPr>
          <p:nvPr/>
        </p:nvCxnSpPr>
        <p:spPr>
          <a:xfrm flipV="1">
            <a:off x="5481009" y="2212313"/>
            <a:ext cx="0" cy="8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448D7D-BCC0-49D8-A994-B5CE015B06ED}"/>
              </a:ext>
            </a:extLst>
          </p:cNvPr>
          <p:cNvCxnSpPr>
            <a:cxnSpLocks/>
          </p:cNvCxnSpPr>
          <p:nvPr/>
        </p:nvCxnSpPr>
        <p:spPr>
          <a:xfrm flipV="1">
            <a:off x="6124575" y="2581645"/>
            <a:ext cx="0" cy="51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00C4-DAC5-4A01-A560-E39AFF483BB9}"/>
              </a:ext>
            </a:extLst>
          </p:cNvPr>
          <p:cNvCxnSpPr>
            <a:cxnSpLocks/>
          </p:cNvCxnSpPr>
          <p:nvPr/>
        </p:nvCxnSpPr>
        <p:spPr>
          <a:xfrm flipV="1">
            <a:off x="6792223" y="2841580"/>
            <a:ext cx="0" cy="259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5FD035-C813-4279-B6AD-3A9814847CD9}"/>
              </a:ext>
            </a:extLst>
          </p:cNvPr>
          <p:cNvCxnSpPr>
            <a:cxnSpLocks/>
          </p:cNvCxnSpPr>
          <p:nvPr/>
        </p:nvCxnSpPr>
        <p:spPr>
          <a:xfrm flipV="1">
            <a:off x="7456457" y="2971547"/>
            <a:ext cx="0" cy="129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2DBC05-DA48-4B10-B5E5-57317DC70A8D}"/>
              </a:ext>
            </a:extLst>
          </p:cNvPr>
          <p:cNvSpPr txBox="1"/>
          <p:nvPr/>
        </p:nvSpPr>
        <p:spPr>
          <a:xfrm>
            <a:off x="1965161" y="5404438"/>
            <a:ext cx="179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ไม่เกิดผลระทบ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มีสูญเสียไม่เกิน 10,000 บ.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F6904-F616-4644-8A85-FC2CBCA72095}"/>
              </a:ext>
            </a:extLst>
          </p:cNvPr>
          <p:cNvSpPr txBox="1"/>
          <p:nvPr/>
        </p:nvSpPr>
        <p:spPr>
          <a:xfrm>
            <a:off x="329276" y="4943266"/>
            <a:ext cx="38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ไม่เกิดเป็นข่าวทั้งภายในและภายนอก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มีการสูญเสีย 10,000 – 50,000 บาท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2E6002-1248-44D5-9BDF-21DCC527D2F3}"/>
              </a:ext>
            </a:extLst>
          </p:cNvPr>
          <p:cNvSpPr txBox="1"/>
          <p:nvPr/>
        </p:nvSpPr>
        <p:spPr>
          <a:xfrm>
            <a:off x="328651" y="4387595"/>
            <a:ext cx="33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ไม่เกิดเป็นข่าวภายนอก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แต่มีการพูดคุยใน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มีการสูญเสีย 50,000 – 250,000 บ.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188680-A5E4-42BE-868A-004DB64FA609}"/>
              </a:ext>
            </a:extLst>
          </p:cNvPr>
          <p:cNvCxnSpPr>
            <a:cxnSpLocks/>
          </p:cNvCxnSpPr>
          <p:nvPr/>
        </p:nvCxnSpPr>
        <p:spPr>
          <a:xfrm>
            <a:off x="3746391" y="5633050"/>
            <a:ext cx="6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87907F-9734-4A93-B449-9CAD53A3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46517" y="4568835"/>
            <a:ext cx="2477049" cy="51428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C940A2-0186-455A-A92E-C9826A208250}"/>
              </a:ext>
            </a:extLst>
          </p:cNvPr>
          <p:cNvCxnSpPr>
            <a:cxnSpLocks/>
          </p:cNvCxnSpPr>
          <p:nvPr/>
        </p:nvCxnSpPr>
        <p:spPr>
          <a:xfrm>
            <a:off x="3705487" y="5633050"/>
            <a:ext cx="30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D3F999-6B9A-4AEA-B0CF-4E0DE10B8E69}"/>
              </a:ext>
            </a:extLst>
          </p:cNvPr>
          <p:cNvCxnSpPr>
            <a:cxnSpLocks/>
          </p:cNvCxnSpPr>
          <p:nvPr/>
        </p:nvCxnSpPr>
        <p:spPr>
          <a:xfrm>
            <a:off x="2786332" y="5218656"/>
            <a:ext cx="12415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65DCB7-560B-4E27-9E5C-6B4C463862DD}"/>
              </a:ext>
            </a:extLst>
          </p:cNvPr>
          <p:cNvCxnSpPr>
            <a:cxnSpLocks/>
          </p:cNvCxnSpPr>
          <p:nvPr/>
        </p:nvCxnSpPr>
        <p:spPr>
          <a:xfrm>
            <a:off x="3673398" y="4780492"/>
            <a:ext cx="340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72F85D-DDE2-4F0A-A8B6-390223E9B96A}"/>
              </a:ext>
            </a:extLst>
          </p:cNvPr>
          <p:cNvCxnSpPr>
            <a:cxnSpLocks/>
          </p:cNvCxnSpPr>
          <p:nvPr/>
        </p:nvCxnSpPr>
        <p:spPr>
          <a:xfrm>
            <a:off x="3347793" y="4315597"/>
            <a:ext cx="6512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842A735-E50D-4727-ADB3-B4E8B259729D}"/>
              </a:ext>
            </a:extLst>
          </p:cNvPr>
          <p:cNvCxnSpPr>
            <a:cxnSpLocks/>
          </p:cNvCxnSpPr>
          <p:nvPr/>
        </p:nvCxnSpPr>
        <p:spPr>
          <a:xfrm>
            <a:off x="3520002" y="3884767"/>
            <a:ext cx="4178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AC17319-CC20-48C8-A707-B68BAC80F49D}"/>
              </a:ext>
            </a:extLst>
          </p:cNvPr>
          <p:cNvSpPr/>
          <p:nvPr/>
        </p:nvSpPr>
        <p:spPr>
          <a:xfrm>
            <a:off x="5984372" y="4167286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8CD1D0-1E86-45EA-8884-6527F0EB62A7}"/>
              </a:ext>
            </a:extLst>
          </p:cNvPr>
          <p:cNvSpPr/>
          <p:nvPr/>
        </p:nvSpPr>
        <p:spPr>
          <a:xfrm>
            <a:off x="4632961" y="5552432"/>
            <a:ext cx="402822" cy="3503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8DE3517-8B48-418D-AAFF-22199EA8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50" y="3673789"/>
            <a:ext cx="2607023" cy="89523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1994199-5FFF-4837-9A86-B7B12E3A27EC}"/>
              </a:ext>
            </a:extLst>
          </p:cNvPr>
          <p:cNvSpPr/>
          <p:nvPr/>
        </p:nvSpPr>
        <p:spPr>
          <a:xfrm>
            <a:off x="7908768" y="4259453"/>
            <a:ext cx="294952" cy="258175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EDBEEC-3342-46C7-BE75-91AA8C1D1531}"/>
              </a:ext>
            </a:extLst>
          </p:cNvPr>
          <p:cNvSpPr txBox="1"/>
          <p:nvPr/>
        </p:nvSpPr>
        <p:spPr>
          <a:xfrm>
            <a:off x="773735" y="1335067"/>
            <a:ext cx="1840070" cy="523220"/>
          </a:xfrm>
          <a:prstGeom prst="rect">
            <a:avLst/>
          </a:prstGeom>
          <a:noFill/>
          <a:ln w="38100">
            <a:solidFill>
              <a:srgbClr val="33CC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0 ครั้ง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6F951-AA47-4C86-91D0-FABE24FD60C8}"/>
              </a:ext>
            </a:extLst>
          </p:cNvPr>
          <p:cNvSpPr txBox="1"/>
          <p:nvPr/>
        </p:nvSpPr>
        <p:spPr>
          <a:xfrm>
            <a:off x="4720652" y="1554350"/>
            <a:ext cx="407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0 ครั้ง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FFA9FDD-DED6-4AC5-974E-21827147F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94847">
            <a:off x="10662250" y="5574370"/>
            <a:ext cx="2038710" cy="14647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BD24BBD-724F-4142-84D6-0C4E4697B88A}"/>
              </a:ext>
            </a:extLst>
          </p:cNvPr>
          <p:cNvSpPr txBox="1"/>
          <p:nvPr/>
        </p:nvSpPr>
        <p:spPr>
          <a:xfrm>
            <a:off x="903499" y="3884767"/>
            <a:ext cx="266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เกิดเป็นข่าวภายนอก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มีการสูญเสีย 250,000 – 10,000,000 บ.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898A5B-AC41-4803-8A6F-7A8DF4806A4B}"/>
              </a:ext>
            </a:extLst>
          </p:cNvPr>
          <p:cNvSpPr txBox="1"/>
          <p:nvPr/>
        </p:nvSpPr>
        <p:spPr>
          <a:xfrm>
            <a:off x="1500564" y="3350623"/>
            <a:ext cx="381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เกิดเป็นข่าวภายนอก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มีการสูญเสีย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&gt;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10,000,000 บ.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6D40371-9421-4C94-9041-1F7CB2D27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94847">
            <a:off x="10657809" y="5574370"/>
            <a:ext cx="2038710" cy="14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21490" y="1259458"/>
            <a:ext cx="11956210" cy="5400134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-403077"/>
            <a:ext cx="12192000" cy="16921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การตอบสนองความเสี่ยง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(Risk Response) 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กิจกรรมการควบคุม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(Control Activities)</a:t>
            </a:r>
          </a:p>
          <a:p>
            <a:pPr algn="ctr"/>
            <a:r>
              <a:rPr lang="th-TH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ประเด็นความเสี่ยงที่ 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 สนม. มีการทุจริตในการนำทรัพย์สินของทางราชการไปใช้ส่วนตัว</a:t>
            </a:r>
            <a:endParaRPr lang="en-US" sz="2800" b="1" dirty="0">
              <a:solidFill>
                <a:srgbClr val="FDC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55632"/>
              </p:ext>
            </p:extLst>
          </p:nvPr>
        </p:nvGraphicFramePr>
        <p:xfrm>
          <a:off x="249687" y="1392191"/>
          <a:ext cx="11692626" cy="3444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30249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3062377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37113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มาตรการ/กิจกรรมควบคุม/ลดความเสี่ยง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ผู้รับผิดชอบ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173038" indent="-173038">
                        <a:buNone/>
                      </a:pPr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จัดให้มีการรับข้อร้องเรียน เข้ากระบวนการรับข้อร้องเรียน โดยผ่านคณะกรรมการพิจารณารับข้อร้องเรียน เพื่อดำเนินการให้ทันต่อเวลา และทันต่อเหตุการณ์ที่เกิดขึ้น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12713" indent="-112713"/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หัวหน้าฝ่ายกฎหมาย</a:t>
                      </a:r>
                    </a:p>
                    <a:p>
                      <a:pPr marL="112713" indent="-112713"/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ผู้อำนวยการกองกลาง</a:t>
                      </a:r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6962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173038" indent="-173038">
                        <a:buNone/>
                      </a:pPr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รณรงค์ และส่งเสริมให้ผู้บริหารและบุคลากรทุกหน่วยงานมีคุณธรรมและดำเนินงานด้วยความโปร่งใส ตรวจสอบได้ เช่น เผยแพร่กฎ ระเบียบที่เกี่ยวข้องทุกช่องทาง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12713" indent="-112713"/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66568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173038" indent="-173038">
                        <a:buNone/>
                      </a:pPr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 จัดทำแผนป้องกันและปราบปรามการทุจริต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12713" indent="-112713"/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2223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173038" indent="-173038">
                        <a:buNone/>
                      </a:pPr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 จัดทำคู่มือการใช้ทรัพย์สินของทางราชการ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ผู้อำนวยการกองคลัง</a:t>
                      </a:r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35938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02F1EA-42B6-44C9-A599-383CDDE8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94847">
            <a:off x="10662250" y="5574370"/>
            <a:ext cx="2038710" cy="14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CF8F-2827-4A09-BAB7-87F70670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75043"/>
            <a:ext cx="10515600" cy="1042333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5B707E"/>
                </a:solidFill>
              </a:rPr>
              <a:t>ตัวชี้วัดความสำเร็จของแผนบริหารความเสี่ยง สำนักงานมหาวิทยาลัย ประจำปีงบประมาณ 2565</a:t>
            </a:r>
            <a:br>
              <a:rPr lang="th-TH" sz="3200" b="1" dirty="0">
                <a:solidFill>
                  <a:srgbClr val="5B707E"/>
                </a:solidFill>
              </a:rPr>
            </a:br>
            <a:r>
              <a:rPr lang="th-TH" sz="3200" b="1" dirty="0">
                <a:solidFill>
                  <a:srgbClr val="5B707E"/>
                </a:solidFill>
              </a:rPr>
              <a:t>บรรลุ 2 จาก 3 </a:t>
            </a:r>
            <a:r>
              <a:rPr lang="en-US" sz="3200" b="1" dirty="0" err="1">
                <a:solidFill>
                  <a:srgbClr val="5B707E"/>
                </a:solidFill>
              </a:rPr>
              <a:t>kpi</a:t>
            </a:r>
            <a:r>
              <a:rPr lang="en-US" sz="3200" b="1" dirty="0">
                <a:solidFill>
                  <a:srgbClr val="5B707E"/>
                </a:solidFill>
              </a:rPr>
              <a:t> </a:t>
            </a:r>
            <a:r>
              <a:rPr lang="th-TH" sz="3200" b="1" dirty="0">
                <a:solidFill>
                  <a:srgbClr val="5B707E"/>
                </a:solidFill>
              </a:rPr>
              <a:t>ของแผน</a:t>
            </a:r>
            <a:endParaRPr lang="en-US" sz="3200" b="1" dirty="0">
              <a:solidFill>
                <a:srgbClr val="5B707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D83416-4944-4D0F-84E1-D0EFC2045E0F}"/>
              </a:ext>
            </a:extLst>
          </p:cNvPr>
          <p:cNvSpPr txBox="1">
            <a:spLocks/>
          </p:cNvSpPr>
          <p:nvPr/>
        </p:nvSpPr>
        <p:spPr>
          <a:xfrm>
            <a:off x="885265" y="2317376"/>
            <a:ext cx="6571130" cy="2223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4538" indent="-744538"/>
            <a:r>
              <a:rPr lang="en-US" sz="32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บรรลุเป้าหมายที่กำหนดร้อยละ 80 ของประเด็นยุทธศาสตร์</a:t>
            </a:r>
          </a:p>
          <a:p>
            <a:pPr marL="627063" indent="-627063"/>
            <a:r>
              <a:rPr lang="en-US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ลดความเสี่ยงถึงระดับที่ยอมรับได้ ร้อยละ 80 ของตัวชี้วัดความเสี่ยง</a:t>
            </a:r>
          </a:p>
          <a:p>
            <a:pPr marL="627063" indent="-627063"/>
            <a:r>
              <a:rPr lang="en-US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 มี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กิจกรรมลดความเสี่ยงร้อยละ 80 ของกิจกรรมลดความเสี่ยงที่กำหนดไว้ในแผนบริหารความเสี่ยง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7F7140-4784-4F50-A82F-D297CCBBAFC6}"/>
              </a:ext>
            </a:extLst>
          </p:cNvPr>
          <p:cNvSpPr txBox="1">
            <a:spLocks/>
          </p:cNvSpPr>
          <p:nvPr/>
        </p:nvSpPr>
        <p:spPr>
          <a:xfrm>
            <a:off x="7557249" y="2028760"/>
            <a:ext cx="3843615" cy="244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/>
            <a:r>
              <a:rPr lang="th-TH" sz="2800" b="1" dirty="0"/>
              <a:t>4  จาก 5 ประเด็นยุทธศาสตร์</a:t>
            </a:r>
          </a:p>
          <a:p>
            <a:pPr marL="287338" indent="-287338"/>
            <a:r>
              <a:rPr lang="th-TH" sz="2800" b="1" dirty="0"/>
              <a:t>4 จาก 5 ตัวชี้วัดความเสี่ยง</a:t>
            </a:r>
          </a:p>
          <a:p>
            <a:pPr marL="287338" indent="-287338"/>
            <a:endParaRPr lang="th-TH" sz="2800" b="1" dirty="0"/>
          </a:p>
          <a:p>
            <a:pPr marL="287338" indent="-287338"/>
            <a:r>
              <a:rPr lang="th-TH" sz="2800" b="1" dirty="0"/>
              <a:t>12 จาก 15 กิจกรรมลดความเสี่ยง</a:t>
            </a:r>
            <a:endParaRPr lang="en-US" sz="2800" b="1" dirty="0"/>
          </a:p>
        </p:txBody>
      </p:sp>
      <p:pic>
        <p:nvPicPr>
          <p:cNvPr id="2052" name="Picture 4" descr="ปัจจัยสู่ความสำเร็จของผู้ประกอบการ SMEs">
            <a:extLst>
              <a:ext uri="{FF2B5EF4-FFF2-40B4-BE49-F238E27FC236}">
                <a16:creationId xmlns:a16="http://schemas.microsoft.com/office/drawing/2014/main" id="{E3D6CF4F-A979-4E03-9FF5-0183CE3A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8140" y="4468905"/>
            <a:ext cx="6893860" cy="23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0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0000+ พื้นหลังการ์ตูน รูปภาพ_ภาพพื้นหลัง_th.lovepik.com รูปดาวน์โหลด">
            <a:extLst>
              <a:ext uri="{FF2B5EF4-FFF2-40B4-BE49-F238E27FC236}">
                <a16:creationId xmlns:a16="http://schemas.microsoft.com/office/drawing/2014/main" id="{84DE69D1-91B8-4827-B871-A4F72E7D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70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4FC06-FEC1-4C21-809D-51908FE8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29" y="1820174"/>
            <a:ext cx="9144000" cy="3053749"/>
          </a:xfrm>
          <a:solidFill>
            <a:srgbClr val="FDEEF5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พิจารณา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-ร่าง-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แผนควบคุมภายใน สำนักงานมหาวิทยาลัย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ปีงบประมาณ 2565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48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5DC2-778A-4FA8-8B6B-B063D1DC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55A83-8AC2-4B93-83B2-FC4CC400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รวม 30 ผังภายใน บ้านชั้นเดียว 3 ห้องนอน สวย สะดุดและสบาย - บ้านไอเดีย  เว็บไซต์เพื่อบ้านคุณ">
            <a:extLst>
              <a:ext uri="{FF2B5EF4-FFF2-40B4-BE49-F238E27FC236}">
                <a16:creationId xmlns:a16="http://schemas.microsoft.com/office/drawing/2014/main" id="{4DFD440A-4C32-4E7C-8DFB-DB2789DF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9" y="393211"/>
            <a:ext cx="876300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6B143C-4951-428B-AE19-FEE076A07056}"/>
              </a:ext>
            </a:extLst>
          </p:cNvPr>
          <p:cNvSpPr/>
          <p:nvPr/>
        </p:nvSpPr>
        <p:spPr>
          <a:xfrm>
            <a:off x="2153769" y="5681829"/>
            <a:ext cx="50448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การจัดวางควบคุมภายใน 12 กอง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&amp; 4 </a:t>
            </a:r>
            <a:r>
              <a:rPr lang="th-TH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ฝ่าย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8416F-1DA1-43DD-BED5-80A158E0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13"/>
            <a:ext cx="12192000" cy="68305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E5358-6ADE-4339-B934-48BED37FC09B}"/>
              </a:ext>
            </a:extLst>
          </p:cNvPr>
          <p:cNvSpPr/>
          <p:nvPr/>
        </p:nvSpPr>
        <p:spPr>
          <a:xfrm>
            <a:off x="3798183" y="2997263"/>
            <a:ext cx="50448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การจัดวางควบคุมภายใน สำนักงานมหาวิทยาลัย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312219"/>
              </p:ext>
            </p:extLst>
          </p:nvPr>
        </p:nvGraphicFramePr>
        <p:xfrm>
          <a:off x="246530" y="186466"/>
          <a:ext cx="1169894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29799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 กองคลัง</a:t>
                      </a: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1.ความผิดพลาดของบุคลากร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(จัดชื้อจัดจ้าง)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ในการ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ปฏิบัติงาน</a:t>
                      </a:r>
                    </a:p>
                    <a:p>
                      <a:pPr marL="457200" indent="-457200">
                        <a:buNone/>
                        <a:tabLst>
                          <a:tab pos="45720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บุคลากร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(จัดชื้อจัดจ้าง)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ขาด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การฝึกฝนและพัฒนาตนเองด้านพัสดุ</a:t>
                      </a:r>
                    </a:p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</a:t>
                      </a:r>
                      <a:r>
                        <a:rPr lang="th-TH" sz="2400" b="1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รายงานทางการเงินไม่แล้วเสร็จ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ตามกำหนด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 2.1 ระยะเวลาการสอบทานความถูกต้องของข้อมูลก่อนนำเข้าใช้ ระยะเวลานาน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1.จัดอบรม”การจัดชื้อจัดจ้างอย่างถูกต้องและโปร่งใส” 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(ผู้เข้าร่วมอบรมผ่านการทดสอบร้อยละ 85)</a:t>
                      </a: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2.พัฒนาระบบการเงินการคลังให้เสร็จสมบูรณ์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e-finance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แล้วเสร็จร้อยละ100)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0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 กองพัฒนาคุณภาพ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การจัดทำแผนและรายงานผลของการบริหารความเสี่ยงและการควบคุมภายใน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ไม่เป็นไปตาม</a:t>
                      </a:r>
                    </a:p>
                    <a:p>
                      <a:pPr marL="174625" indent="-174625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นโยบายที่กำหนด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ผู้รับผิดชอบระดับส่วนงาน/หน่วยงานไม่เข้าใจในการจัดทำแผนและรายงานผลตามนโยบายที่กำหนด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1.2 ผู้ที่เกี่ยวข้องไม่ตระหนักถึงการบริหารความเสี่ยงและควบคุมภายใน</a:t>
                      </a: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1.จัดทำคู่มือบริหารความเสี่ยง  ปีงบฯ 2565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(1ฉบับ)</a:t>
                      </a:r>
                    </a:p>
                    <a:p>
                      <a:pPr marL="174625" indent="-174625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2.จัดการแลกเปลี่ยนเรียนรู้ “การบริหารความเสี่ยงและควบคุมภายใน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(ผู้เข้าร่วมโครงการมีความเข้าใจใน</a:t>
                      </a:r>
                      <a:r>
                        <a:rPr lang="th-TH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การทำ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แผนและรายงานผลเพิ่มขึ้นร้อยละ 80)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6077"/>
              </p:ext>
            </p:extLst>
          </p:nvPr>
        </p:nvGraphicFramePr>
        <p:xfrm>
          <a:off x="246530" y="158078"/>
          <a:ext cx="11698940" cy="511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54337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3. กองแผนงาน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การสูญเสียของฐานข้อมูลสำคัญในการจัดทำงบประมาณ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ของ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endParaRPr lang="th-T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511175" indent="-511175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1.1 การเสียหายของอุปกรณ์การทำงาน รวมถึงมีภัยคุกคามทางเทคโนโลยีและทางไซเบอร์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1.จัดทำระบบแผนและงบประมาณ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ของ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 (e-planning &amp; e-Budgeting 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เฟส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2 โดยจัดทำฐานข้อมูลระบบรายรับ-รายจ่าย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(ทำแล้วเสร็จทั้งระบบ)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4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4. กองพัฒนานักศึกษา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สภาพแวดล้อมของการสร้างเสริมคุณภาพชีวิตที่มีต่อการเรียนการสอน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ของ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endParaRPr lang="th-T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457200" indent="-287338">
                        <a:buNone/>
                      </a:pP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1.1 สภาพแวดล้อมมีความเสี่ยงต่อการเกิดมลภาวะในการเรียนการสน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1.ปรับปรุงสภาพแวดล้อมให้เอื้อต่อการเรียนการสอน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2.สร้างความร่วมมือในการรักษาสภาพแวดล้อมและคุณภาพชีวิตระหว่างนักศึกษาและบุคลากร</a:t>
                      </a:r>
                    </a:p>
                    <a:p>
                      <a:pPr marL="0" indent="0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(มีผลการประเมินการให้บริการสภาพแวดล้อมในการเรียนการสอนที่กองฯ ให้บริการ ร้อยละ 70)</a:t>
                      </a: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2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3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DA6AD-6C03-4B50-AE41-AB6AC566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05211" y="56838"/>
            <a:ext cx="53200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1E840-06AF-4933-94E2-0998F761B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69" y="4235992"/>
            <a:ext cx="866270" cy="355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B9B2B1-7E1D-4FF6-8147-9CE2AB7DA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24" y="3571876"/>
            <a:ext cx="529351" cy="314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4A179F-7E0A-489C-A7B3-1FE571D034E6}"/>
              </a:ext>
            </a:extLst>
          </p:cNvPr>
          <p:cNvSpPr/>
          <p:nvPr/>
        </p:nvSpPr>
        <p:spPr>
          <a:xfrm rot="2041021">
            <a:off x="3733025" y="1394524"/>
            <a:ext cx="3442619" cy="1510006"/>
          </a:xfrm>
          <a:prstGeom prst="rect">
            <a:avLst/>
          </a:prstGeom>
          <a:solidFill>
            <a:srgbClr val="0B1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แผนบริหารความเสี่ยง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สำนักงานมหาวิทยาลัย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ประจำปีงบประมาณ 2564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3C5A9-8B13-4894-B323-02990FDB4500}"/>
              </a:ext>
            </a:extLst>
          </p:cNvPr>
          <p:cNvSpPr/>
          <p:nvPr/>
        </p:nvSpPr>
        <p:spPr>
          <a:xfrm rot="1954719">
            <a:off x="3614487" y="3102839"/>
            <a:ext cx="2510963" cy="303845"/>
          </a:xfrm>
          <a:prstGeom prst="rect">
            <a:avLst/>
          </a:prstGeom>
          <a:solidFill>
            <a:srgbClr val="EEBE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ตุลาคม 2564 – 30 กันยายน 2565</a:t>
            </a:r>
            <a:endParaRPr lang="en-US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3FF7D-12B8-486E-9B81-66E696FA5415}"/>
              </a:ext>
            </a:extLst>
          </p:cNvPr>
          <p:cNvSpPr/>
          <p:nvPr/>
        </p:nvSpPr>
        <p:spPr>
          <a:xfrm>
            <a:off x="3257169" y="859710"/>
            <a:ext cx="581025" cy="199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9DA0E-E162-46B0-BB9C-38BD0269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188" y="203241"/>
            <a:ext cx="1213067" cy="1085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683A04-02DF-4F42-A0F4-02E46DE4A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66036">
            <a:off x="5695124" y="3916311"/>
            <a:ext cx="396918" cy="128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B646C9-5E2D-4306-96F3-1BC92FFC0C95}"/>
              </a:ext>
            </a:extLst>
          </p:cNvPr>
          <p:cNvSpPr/>
          <p:nvPr/>
        </p:nvSpPr>
        <p:spPr>
          <a:xfrm rot="1849212">
            <a:off x="6205617" y="3118487"/>
            <a:ext cx="146328" cy="479660"/>
          </a:xfrm>
          <a:prstGeom prst="rect">
            <a:avLst/>
          </a:prstGeom>
          <a:solidFill>
            <a:srgbClr val="0B1221"/>
          </a:solidFill>
          <a:ln>
            <a:solidFill>
              <a:srgbClr val="0B1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FC42D-06BC-4FAC-8C42-5F87D14F534F}"/>
              </a:ext>
            </a:extLst>
          </p:cNvPr>
          <p:cNvSpPr/>
          <p:nvPr/>
        </p:nvSpPr>
        <p:spPr>
          <a:xfrm>
            <a:off x="7279915" y="2004248"/>
            <a:ext cx="581025" cy="928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F2F16-A17D-4720-93DB-E567262E152C}"/>
              </a:ext>
            </a:extLst>
          </p:cNvPr>
          <p:cNvSpPr txBox="1"/>
          <p:nvPr/>
        </p:nvSpPr>
        <p:spPr>
          <a:xfrm>
            <a:off x="399235" y="325514"/>
            <a:ext cx="285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ร่วมกันพิจารณา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93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910561"/>
              </p:ext>
            </p:extLst>
          </p:nvPr>
        </p:nvGraphicFramePr>
        <p:xfrm>
          <a:off x="246530" y="158078"/>
          <a:ext cx="11698940" cy="282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54337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5. กองบริการทรัพยากรบุคคล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การเบิกจ่ายเงินสวัสดิการ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ให้สมาชิก</a:t>
                      </a:r>
                    </a:p>
                    <a:p>
                      <a:pPr marL="457200" indent="-34131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1.1 เกิดความผิดพลาดในการเบิกจ่ายเงินสวัสดิการให้สมาชิก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1.เหรัญญิกกองทุนสวัสดิการ ศึกษาวิธีการโอนเงินตามระบบ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เปย์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เงิน ร่วมกัน ธ.กรุงไทย</a:t>
                      </a:r>
                    </a:p>
                    <a:p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ใช้ระบบ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เปย์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เงิน แทนการจ่ายเงินสด</a:t>
                      </a:r>
                    </a:p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(ค่าเฉลี่ยความพึงพอใจในการเบิกจ่ายเงินสวัสดิการให้แก่บุคลากร 3.51)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4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2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20896"/>
              </p:ext>
            </p:extLst>
          </p:nvPr>
        </p:nvGraphicFramePr>
        <p:xfrm>
          <a:off x="224119" y="310589"/>
          <a:ext cx="1169894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103967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6.กองกายภาพและสิ่งแวดล้อม</a:t>
                      </a: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ความเสียหายของยานพาหนะจากอุบัติเหตุ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เกิดอุบัติเหตุจากการใช้งานยานพาหนะบนท้องถนนสาธารณะ</a:t>
                      </a: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1.ปรับปรุงแบบฟอร์มบันทึกข้อมูลยานพาหนะที่อยู่ในการการดูแลของกองฯ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2.ปรับปรุงแบบฟอร์มบันทึกข้อมูลการใช้บริการยานพาหนะของหน่วยงานภายใน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3.ปรับกระบวนการตรวจเช็ค พรบ. ภาษี และตรวจสภาพ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ปรับกระบวนการตรวจสอบความพร้อมของยานพาหนะ และระบุเลขไมล์ก่อนและหลังการให้บริการ 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5.ปรับปรุงระเบียบ ข้อปฏิบัติสำหรับผู้รับผิดชอบ ดูแล ขับขี่ยานพาหนะ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6.สรุปข้อมูลการขออนุมัติซ่อมแซมยานพาหนะรายเดือน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เกิดความเสียหายของยานพาหนะจากอุบัติเหตุ 0 ครั้ง)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0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69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988972"/>
              </p:ext>
            </p:extLst>
          </p:nvPr>
        </p:nvGraphicFramePr>
        <p:xfrm>
          <a:off x="224119" y="310589"/>
          <a:ext cx="1169894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29799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7.กองเทคโนโลยีดิจิทัล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ความเข้าใจของ นศ.รหัส 65 ในการใช้งานระบบเครือข่ายไร้สายของ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403225" indent="-403225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1.1 นศ.รหัส 65 ไม่มีความเข้าใจในการใช้งานระบบเครือข่ายไร้สายของ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1.ประชาสัมพันธ์ การใช้งานระบบ (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MJU_WLAN &amp; </a:t>
                      </a:r>
                      <a:r>
                        <a:rPr lang="en-US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MJU_WLAN_Plus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 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ระบบเครือข่ายไร้สายของ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</a:p>
                    <a:p>
                      <a:pPr marL="169863" indent="-169863"/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สำรวจความพึงพอใจในการให้บริการระบบเครือข่ายไร้สาย</a:t>
                      </a: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(นศ.รหัส 65 เข้ามาใช้ระบบฯ ร้อยละ 80)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0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8.กองส่งเสริม</a:t>
                      </a:r>
                      <a:r>
                        <a:rPr lang="th-TH" sz="2400" b="1" dirty="0" err="1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ศิลป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+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วัฒนธรรม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การดำเนินกิจกรรมตามแผน</a:t>
                      </a: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การดำเนินกรรมไม่เป็นไปตามแผน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1.จัดทำแผนยุทธศาสตร์และแผนปฏิบัติการประจำปี ด้านทำนุบำรุง</a:t>
                      </a:r>
                      <a:r>
                        <a:rPr lang="th-TH" sz="2400" b="1" dirty="0" err="1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ศิลป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วัฒนธรรม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2.ทบทวนยุทธศาสตร์การดำเนินงานด้านทำนุบำรุง</a:t>
                      </a:r>
                      <a:r>
                        <a:rPr lang="th-TH" sz="2400" b="1" dirty="0" err="1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ศิลป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วัฒนธรรมเพื่อนำไปสู่การขับเคลื่อน 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U.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กลุ่ม 2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3.วิเคราะห์ข้อมูลและจัดทำฐานข้อมูล เพื่อให้ผู้เรียนสามารถเข้าถึงได้</a:t>
                      </a: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(สามารถดำเนินกิจกรรมตามแผนได้ร้อยละ 75)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0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52189"/>
              </p:ext>
            </p:extLst>
          </p:nvPr>
        </p:nvGraphicFramePr>
        <p:xfrm>
          <a:off x="224119" y="310589"/>
          <a:ext cx="1169894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9.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กองตรวจสอบภายใน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รายงานผลการตรวจสอบแล้วเสร็จ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เกินกว่า 2 เดือนนับจากที่ดำเนินการตรวจสอบเสร็จ</a:t>
                      </a:r>
                    </a:p>
                    <a:p>
                      <a:pPr marL="403225" indent="-403225">
                        <a:buNone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ได้ข้อมูล/เอกสาร/หลักฐานไม่ครบจากหน่วยรับตรวจ ทำให้ไม่สามารถสรุปประเด็นเพื่อออกรายงานได้</a:t>
                      </a:r>
                    </a:p>
                    <a:p>
                      <a:pPr marL="403225" indent="-403225">
                        <a:buNone/>
                      </a:pPr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403225" indent="-403225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</a:t>
                      </a:r>
                      <a:r>
                        <a:rPr lang="th-TH" sz="2400" b="1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ค้นหาเอกสารไม่ครบ / สูญหาย</a:t>
                      </a:r>
                    </a:p>
                    <a:p>
                      <a:pPr marL="403225" indent="-403225">
                        <a:buNone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2.1 ผู้รับไม่ส่งคืนเอกสารต้นฉบับ เพื่อจัดเก็บไว้ ที่งานอำนวยการ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1.สรุปปัญหา อุปสรรคในการปฏิบัติงานตามแนวทางติดตามรายงานผลการตรวจสอบ เพื่อนำมาวิเคราะห์ ปรับปรุง แก้ไช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(สามารถออกรายงานผลได้ตามกำหนด 2 เดือนร้อยละ 80)</a:t>
                      </a: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2.จัดเก็บหลักฐานด้วย 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pdf file 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ในระบบ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e-doc. 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ของ </a:t>
                      </a:r>
                      <a:r>
                        <a:rPr lang="en-US" sz="2400" b="1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U.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(สืบค้นพบร้อยละ 90)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2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6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303778"/>
              </p:ext>
            </p:extLst>
          </p:nvPr>
        </p:nvGraphicFramePr>
        <p:xfrm>
          <a:off x="224119" y="310589"/>
          <a:ext cx="1169894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10.กองวิเทศสัมพันธ์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การจัดทำหนังสือรับรองฉบับภาษาอังกฤษ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ไม่แล้วเสร็จตามกำหนดเวลาที่ผู้ยื่นขอต้องนำไปใช้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ไม่มีการแจ้งเตือน(การขอหนังสือรับรองภาษาอังกฤษ) ในระบบบริการของกองฯ</a:t>
                      </a: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2.ผู้รับผิดชอบ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บันทึกข้อมูล 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U-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Multirank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ไม่สามารถบันทึกข้อมูลในระบบได้</a:t>
                      </a:r>
                    </a:p>
                    <a:p>
                      <a:pPr marL="457200" indent="-285750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2.1 ขั้นตอนการ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login 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ซับซ้อนมีหลายขั้นตอน </a:t>
                      </a:r>
                    </a:p>
                    <a:p>
                      <a:pPr marL="457200" indent="-285750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2.2 ระบบใช้ภาษาอังกฤษทั้งหมด อาจเป็นอุปสรรคในการบันทึก</a:t>
                      </a: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3.นักศึกษาต่างชาติได้รับ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หนังสือขอต่ออายุการตรวจลงตรา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ไม่ทันกำหนดวันต่ออายุ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3.1 นักศึกษาต่างชาติ  ยื่นเอกสารเพื่อขอต่ออายุการตรวจลงตรากระชัดชัด/ใกล้วันกำหนด</a:t>
                      </a: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1.พัฒนาระบบบริการของกองฯ ให้มี “หนังสือรับรองภาษาอังกฤษ”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(พัฒนาระบบแล้วเสร็จร้อยละ 90)</a:t>
                      </a: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2.จัดทำคู่มือการ 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login 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เป็นภาษาไทย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(ผู้รับผิดชอบสามารถบันทึกข้อมูลได้ร้อยละ 90)</a:t>
                      </a: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3.พัฒนา</a:t>
                      </a:r>
                      <a:r>
                        <a:rPr lang="th-TH" sz="2400" b="1" dirty="0" err="1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ะบบ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b="1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Visa System of </a:t>
                      </a:r>
                      <a:r>
                        <a:rPr lang="en-US" sz="2400" b="1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Maejo</a:t>
                      </a:r>
                      <a:r>
                        <a:rPr lang="en-US" sz="2400" b="1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U. 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ระยะที่ 2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(นักศึกษาต่างชาติต่ออายุการตรวจลงตราได้ทันวันกำหนดร้อยละ 95)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58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41604"/>
              </p:ext>
            </p:extLst>
          </p:nvPr>
        </p:nvGraphicFramePr>
        <p:xfrm>
          <a:off x="224119" y="310589"/>
          <a:ext cx="1169894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marL="233363" indent="-2333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11.กองบริหารทรัพย์สินและกิจการพิเศษ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การส่งต่อเอกสารให้ผู้เกี่ยวข้อง</a:t>
                      </a: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การส่งต่อเอกสารไม่ถูกต้อง</a:t>
                      </a: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ความเป็นปัจจุบันของข้อมูลที่ให้บริการ</a:t>
                      </a: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2.1 ความล่าช้าของข้อมูลที่ให้บริการ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1.กำหนดขั้นตอนการรับ-ส่งเอกสาร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(มีความผิดพลาดในการส่งต่อเอกสารน้อยกว่าร้อยละ 3)</a:t>
                      </a:r>
                    </a:p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2.กำหนดระยะเวลาการลงข้อมูล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(มีความล่าช้าของข้อมูลน้อยกว่าร้อยละ 3)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9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12.ฝ่ายสื่อสารองค์กร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การรับรู้ในข้อมูลที่ส่งไปยังกลุ่มเป้าหมาย</a:t>
                      </a:r>
                    </a:p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การส่งข่าวสารไม่ครอบคลุมกลุ่มเป้าหมาย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233363" indent="-2333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 จัดกิจกรรม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MJU. Talk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(มีผู้เข้าร่วมรับฟังร้อยละ 85 ของกลุ่มเป้าหมาย 2,000 คน)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4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13.ฝ่ายพัฒนาทรัพยากรมนุษย์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การปฏิบัติงานของบุคลากร</a:t>
                      </a:r>
                    </a:p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บุคลากรของฝ่ายขาดทักษะในการปฏิบัติงาน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1.จัดทำคู่มือในการปฏิบัติงานของฝ่ายฯ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2.ทำการ 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km 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ให้กับบุคลากรในฝ่ายฯ</a:t>
                      </a: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3.บรรจุข้อ 1 และ 2 เพื่อให้บุคลากรของฝ่ายฯ สามารถสืบค้นและศึกษาด้วยตนเอง</a:t>
                      </a: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(มีคู่มือการปฏิบัติงาน 2 เรื่อง)</a:t>
                      </a: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2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377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836262"/>
              </p:ext>
            </p:extLst>
          </p:nvPr>
        </p:nvGraphicFramePr>
        <p:xfrm>
          <a:off x="246530" y="185083"/>
          <a:ext cx="1169894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14.ฝ่ายกฎหมาย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การปฏิบัติตามกฎหมาย ระเบียบ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1.1 ความไม่ชัดเจนของข้อบังคับฯ ว่าด้วยคณะกรรมการประจำคณะ วิทยาลัย พ.ศ.2560 และแก้ไขเพิ่มเติม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   1.2 หลักเกณฑ์ที่เกี่ยวข้องกับการพ้นจากตำแหน่งของผู้บริหาร ขัดแย้งกับหลักเกณฑ์ที่มีการบังคับใช้อยู่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1.ปรับปรุง แก้ไขให้ข้อบังคับฯ ว่าด้วยคณะกรรมการประจำคณะ วิทยาลัย พ.ศ. 2560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(แล้วเสร็จ)</a:t>
                      </a:r>
                    </a:p>
                    <a:p>
                      <a:pPr marL="169863" indent="-169863"/>
                      <a:endParaRPr lang="th-TH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2.ปรับปรุง แก้ไขหลักเกณฑ์ที่เกณฑ์ข้องกับการพ้นจากตำแหน่งของผู้บริหาร ให้สอดคล้องกัน และเป็นปัจจุบัน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(แล้วเสร็จ)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52835"/>
                  </a:ext>
                </a:extLst>
              </a:tr>
              <a:tr h="229983">
                <a:tc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/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274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5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266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76252"/>
              </p:ext>
            </p:extLst>
          </p:nvPr>
        </p:nvGraphicFramePr>
        <p:xfrm>
          <a:off x="246530" y="185083"/>
          <a:ext cx="1169894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229983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15.ฝ่ายขับเคลื่อนยุทธศาสตร์ฯ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การดำเนินกิจกรรมไม่บรรลุผลสำเร็จ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ตามวัตถุประสงค์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627063" indent="-627063"/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1.1 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ระบบการบริหารโครงการ และการกำกับติดตามไม่มีประสิทธิภาพ</a:t>
                      </a:r>
                    </a:p>
                    <a:p>
                      <a:pPr marL="627063" indent="-627063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627063" indent="-627063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627063" indent="-627063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การเบิกจ่าย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2.1 ความล่าช้าในการจัดสรรงบประมาณจาก สป.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อว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</a:p>
                    <a:p>
                      <a:pPr marL="457200" indent="-457200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2.2 กิจกรรมย่อยในโครงการใหญ่มีจำนวนมาก การจัดสรรและการเบิกจ่าย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จีง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เกิดความล่าช้า และกระทบกับจัดกิจกรรม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1.สร้างความเข้าใจกับเจ้าของกิจกรรมย่อย</a:t>
                      </a:r>
                    </a:p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2.พิจารณาข้อเสนอกิจกรรมย่อยให้สอดคล้องกับโครงการ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(โครงการบรรลุความสำเร็จตามวัตถุประสงค์ที่กำหนดไว้ร้อยละ 85)</a:t>
                      </a:r>
                    </a:p>
                    <a:p>
                      <a:pPr marL="0" indent="0">
                        <a:buNone/>
                      </a:pP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>
                        <a:buNone/>
                      </a:pP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3.นำเสนอต่อคณะกรรมการอำนวยการพลิกโฉม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และอนุกรรมการด้านงบประมาณโครงการ พิจารณาแนวทางแก้ไข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4.ลดขั้นตอนการจัดสรรเงินให้กิจกรรมย่อย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(การเบิกขาสบเป็นไปตามระยะเวลาของโครงการร้อยละ 85)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B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2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2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A30AC-2773-4F48-A885-A381187B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60A901-9771-4070-9571-1ED080D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51035"/>
              </p:ext>
            </p:extLst>
          </p:nvPr>
        </p:nvGraphicFramePr>
        <p:xfrm>
          <a:off x="246530" y="185083"/>
          <a:ext cx="116989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93">
                  <a:extLst>
                    <a:ext uri="{9D8B030D-6E8A-4147-A177-3AD203B41FA5}">
                      <a16:colId xmlns:a16="http://schemas.microsoft.com/office/drawing/2014/main" val="4147229939"/>
                    </a:ext>
                  </a:extLst>
                </a:gridCol>
                <a:gridCol w="4276164">
                  <a:extLst>
                    <a:ext uri="{9D8B030D-6E8A-4147-A177-3AD203B41FA5}">
                      <a16:colId xmlns:a16="http://schemas.microsoft.com/office/drawing/2014/main" val="3422459838"/>
                    </a:ext>
                  </a:extLst>
                </a:gridCol>
                <a:gridCol w="4652683">
                  <a:extLst>
                    <a:ext uri="{9D8B030D-6E8A-4147-A177-3AD203B41FA5}">
                      <a16:colId xmlns:a16="http://schemas.microsoft.com/office/drawing/2014/main" val="3896284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กอง/ฝ่าย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ประเด็น และ </a:t>
                      </a:r>
                      <a:r>
                        <a:rPr lang="en-US" sz="2400" dirty="0" err="1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kpi</a:t>
                      </a:r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ควบคุมภายใน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กิจกรรมควบคุมภายใน (เป้าหมาย)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solidFill>
                      <a:srgbClr val="1B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55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16.กองกลาง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  <a:p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marL="798513" indent="-798513" algn="l">
                        <a:buFontTx/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การส่งหนังสือจากภายนอกไปถึงผู้รับที่เป็นเจ้าของเรื่อง</a:t>
                      </a:r>
                    </a:p>
                    <a:p>
                      <a:pPr marL="798513" indent="-798513" algn="l">
                        <a:buFontTx/>
                        <a:buNone/>
                      </a:pP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ปัจจัยเสี่ยง – การส่งหนังสือจากภายนอกไปถึงผู้รับที่เป็นเจ้าของเรื่องไม่ทันเวลาที่กำหนดไว้ในหนังสือ ทำให้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r>
                        <a:rPr lang="en-US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2400" b="1" dirty="0">
                          <a:latin typeface="Parchment" panose="03040602040708040804" pitchFamily="66" charset="0"/>
                          <a:cs typeface="AngsanaUPC" panose="02020603050405020304" pitchFamily="18" charset="-34"/>
                        </a:rPr>
                        <a:t>เสียโอกาส</a:t>
                      </a:r>
                      <a:endParaRPr lang="en-US" sz="2400" b="1" dirty="0">
                        <a:latin typeface="Parchment" panose="03040602040708040804" pitchFamily="66" charset="0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169863" indent="-169863"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จัดทำขั้นตอนการส่งหนังสือจากภายนอก</a:t>
                      </a:r>
                    </a:p>
                    <a:p>
                      <a:pPr marL="169863" indent="-169863"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กำหนดระยะเวลาในการจัดส่งหนังสือภายนอกไปยังหน่วยงานที่เกี่ยวข้อง </a:t>
                      </a:r>
                    </a:p>
                    <a:p>
                      <a:pPr marL="0" indent="0" algn="l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(หนังสือต้องถือผู้รับที่เป็นเจ้าของงาน เสร็จตามกำหนดระยะเวลา ร้อยละ100)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7C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8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CF8F-2827-4A09-BAB7-87F70670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75043"/>
            <a:ext cx="10515600" cy="104233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>
                <a:solidFill>
                  <a:srgbClr val="5B707E"/>
                </a:solidFill>
              </a:rPr>
              <a:t>ตัวชี้วัดความสำเร็จของแผนการควบคุมภายใน สำนักงานมหาวิทยาลัย ประจำปีงบประมาณ 2565</a:t>
            </a:r>
            <a:br>
              <a:rPr lang="th-TH" sz="3200" b="1" dirty="0">
                <a:solidFill>
                  <a:srgbClr val="5B707E"/>
                </a:solidFill>
              </a:rPr>
            </a:br>
            <a:r>
              <a:rPr lang="th-TH" sz="3200" b="1" dirty="0">
                <a:solidFill>
                  <a:srgbClr val="5B707E"/>
                </a:solidFill>
              </a:rPr>
              <a:t>บรรลุ 2 จาก 3 </a:t>
            </a:r>
            <a:r>
              <a:rPr lang="en-US" sz="3200" b="1" dirty="0" err="1">
                <a:solidFill>
                  <a:srgbClr val="5B707E"/>
                </a:solidFill>
              </a:rPr>
              <a:t>kpi</a:t>
            </a:r>
            <a:r>
              <a:rPr lang="en-US" sz="3200" b="1" dirty="0">
                <a:solidFill>
                  <a:srgbClr val="5B707E"/>
                </a:solidFill>
              </a:rPr>
              <a:t> </a:t>
            </a:r>
            <a:r>
              <a:rPr lang="th-TH" sz="3200" b="1" dirty="0">
                <a:solidFill>
                  <a:srgbClr val="5B707E"/>
                </a:solidFill>
              </a:rPr>
              <a:t>ของแผน</a:t>
            </a:r>
            <a:endParaRPr lang="en-US" sz="3200" b="1" dirty="0">
              <a:solidFill>
                <a:srgbClr val="5B707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D83416-4944-4D0F-84E1-D0EFC2045E0F}"/>
              </a:ext>
            </a:extLst>
          </p:cNvPr>
          <p:cNvSpPr txBox="1">
            <a:spLocks/>
          </p:cNvSpPr>
          <p:nvPr/>
        </p:nvSpPr>
        <p:spPr>
          <a:xfrm>
            <a:off x="986120" y="2227292"/>
            <a:ext cx="6571130" cy="2223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4538" indent="-744538"/>
            <a:r>
              <a:rPr lang="en-US" sz="32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บรรลุเป้าหมายที่กำหนดร้อยละ 90 ของประเด็นยุทธศาสตร์</a:t>
            </a:r>
          </a:p>
          <a:p>
            <a:pPr marL="627063" indent="-627063"/>
            <a:r>
              <a:rPr lang="en-US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ลดความเสี่ยงถึงระดับที่ยอมรับได้ ร้อยละ 90 ของตัวชี้วัด</a:t>
            </a:r>
          </a:p>
          <a:p>
            <a:pPr marL="627063" indent="-627063"/>
            <a:r>
              <a:rPr lang="en-US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 มี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กิจกรรมลดความเสี่ยงร้อยละ 90 ของกิจกรรมลดความเสี่ยงที่กำหนดไว้ในแผนควบคุมภายใน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7F7140-4784-4F50-A82F-D297CCBBAFC6}"/>
              </a:ext>
            </a:extLst>
          </p:cNvPr>
          <p:cNvSpPr txBox="1">
            <a:spLocks/>
          </p:cNvSpPr>
          <p:nvPr/>
        </p:nvSpPr>
        <p:spPr>
          <a:xfrm>
            <a:off x="7669309" y="1939548"/>
            <a:ext cx="3765174" cy="244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/>
            <a:r>
              <a:rPr lang="th-TH" sz="2800" b="1" dirty="0"/>
              <a:t>22 จาก 24 ประเด็นยุทธศาสตร์</a:t>
            </a:r>
          </a:p>
          <a:p>
            <a:pPr marL="287338" indent="-287338"/>
            <a:r>
              <a:rPr lang="th-TH" sz="2800" b="1" dirty="0"/>
              <a:t>20 จาก 22 ตัวชี้วัดควบคุมภายใน</a:t>
            </a:r>
          </a:p>
          <a:p>
            <a:pPr marL="287338" indent="-287338"/>
            <a:r>
              <a:rPr lang="th-TH" sz="2800" b="1" dirty="0"/>
              <a:t>36 จาก 40 ตัวชี้วัดควบคุมภายใน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D927F-63E7-45D2-B582-F9DD45CB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1333"/>
            <a:ext cx="8381422" cy="1666667"/>
          </a:xfrm>
          <a:prstGeom prst="rect">
            <a:avLst/>
          </a:prstGeom>
        </p:spPr>
      </p:pic>
      <p:pic>
        <p:nvPicPr>
          <p:cNvPr id="3074" name="Picture 2" descr="5 บันไดสู่ความสำเร็จในการทำงาน มีอะไรบ้าง">
            <a:extLst>
              <a:ext uri="{FF2B5EF4-FFF2-40B4-BE49-F238E27FC236}">
                <a16:creationId xmlns:a16="http://schemas.microsoft.com/office/drawing/2014/main" id="{C0E50D64-9056-4557-A0BC-4E551504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65" y="4697507"/>
            <a:ext cx="3953435" cy="21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6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637111-F8E8-4B72-8B12-CCEDBE4A2245}"/>
              </a:ext>
            </a:extLst>
          </p:cNvPr>
          <p:cNvSpPr/>
          <p:nvPr/>
        </p:nvSpPr>
        <p:spPr>
          <a:xfrm>
            <a:off x="34505" y="0"/>
            <a:ext cx="1212298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4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ระบุเหตุการณ์เสี่ยง</a:t>
            </a:r>
            <a:r>
              <a:rPr lang="en-US" sz="4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Identify Risk)</a:t>
            </a:r>
            <a:r>
              <a:rPr lang="th-TH" sz="4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4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76377"/>
            <a:ext cx="11906250" cy="6021238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87153-223D-4918-ABF7-AA7B4FCEB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11154"/>
              </p:ext>
            </p:extLst>
          </p:nvPr>
        </p:nvGraphicFramePr>
        <p:xfrm>
          <a:off x="239806" y="861793"/>
          <a:ext cx="11769538" cy="591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4840">
                  <a:extLst>
                    <a:ext uri="{9D8B030D-6E8A-4147-A177-3AD203B41FA5}">
                      <a16:colId xmlns:a16="http://schemas.microsoft.com/office/drawing/2014/main" val="1577779768"/>
                    </a:ext>
                  </a:extLst>
                </a:gridCol>
                <a:gridCol w="8424698">
                  <a:extLst>
                    <a:ext uri="{9D8B030D-6E8A-4147-A177-3AD203B41FA5}">
                      <a16:colId xmlns:a16="http://schemas.microsoft.com/office/drawing/2014/main" val="2059937483"/>
                    </a:ext>
                  </a:extLst>
                </a:gridCol>
              </a:tblGrid>
              <a:tr h="47530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 ประเภทความเสี่ยง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 ประเด็นความเสี่ยง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20844"/>
                  </a:ext>
                </a:extLst>
              </a:tr>
              <a:tr h="915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ความเสี่ยงด้านนโยบายและ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กลยุทธ์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(ถ่ายทอดมาจากระดับ </a:t>
                      </a:r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U.)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ความเสี่ยงด้านการเงิน</a:t>
                      </a:r>
                      <a:r>
                        <a:rPr lang="en-US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(ถ่ายทอดมาจากระดับ </a:t>
                      </a:r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U.)</a:t>
                      </a:r>
                      <a:endParaRPr lang="en-US" sz="28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ประเด็นยุทธ์ 1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ขับเคลื่อนการดำเนินงานตามแผนปฏิบัติการของมหาวิทยาลัย</a:t>
                      </a:r>
                    </a:p>
                    <a:p>
                      <a:pPr marL="233363" indent="-233363"/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1.18 :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ความสำเร็จของการดำเนินงานตามตัวชี้วัด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Reinventing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 </a:t>
                      </a:r>
                      <a:endParaRPr lang="th-T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33363" indent="-233363"/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มหาวิทยาลัยไม่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บรรลุผลการดำเนินงานของมหาวิทยาลัยกลุ่ม 2 </a:t>
                      </a: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ตามแผนที่กำหนด</a:t>
                      </a:r>
                    </a:p>
                    <a:p>
                      <a:pPr marL="233363" indent="-233363"/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1.21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จำนวนเงินในกองทุนเงินสะสมเพื่อความมั่นคง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33363" indent="-233363"/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 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</a:t>
                      </a: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</a:t>
                      </a:r>
                      <a:r>
                        <a:rPr lang="th-TH" sz="28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สมดุล</a:t>
                      </a: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ระหว่างรายได้และรายจ่าย 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รายได้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&lt; 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รายจ่าย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80364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 ความเสี่ยงด้านการดำเนินงาน</a:t>
                      </a:r>
                      <a:endParaRPr lang="en-US" sz="28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ประเด็นยุทธ์ 2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สนับสนุนระบบการบริหารจัดการมหาวิทยาลัยสู่องค์กรที่มีสมรรถนะสูง</a:t>
                      </a:r>
                    </a:p>
                    <a:p>
                      <a:pPr marL="233363" indent="-233363"/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1.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: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ร้อยละของบุคลากรที่มีผลประเมินสมรรถนะ 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(competency) 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ที่อยู่ในระดับมาตรฐาน</a:t>
                      </a:r>
                    </a:p>
                    <a:p>
                      <a:pPr marL="233363" indent="-233363"/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 บุคลากร สนม. มีผลประเมิน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สมรรถนะต่ำกว่าระดับมาตรฐานของตำแหน่ง</a:t>
                      </a:r>
                    </a:p>
                    <a:p>
                      <a:pPr marL="233363" indent="-233363"/>
                      <a:r>
                        <a:rPr lang="th-TH" sz="2400" b="1" dirty="0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ประเด็นยุทธ์ 3 </a:t>
                      </a:r>
                      <a:r>
                        <a:rPr lang="en-US" sz="2400" b="1" dirty="0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400" b="1" dirty="0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พัฒนาระบบการให้บริการที่สร้างความประทับใจ</a:t>
                      </a:r>
                    </a:p>
                    <a:p>
                      <a:pPr marL="233363" indent="-233363"/>
                      <a:r>
                        <a:rPr lang="en-US" sz="2400" b="1" dirty="0" err="1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</a:t>
                      </a:r>
                      <a:r>
                        <a:rPr lang="en-US" sz="2400" b="1" dirty="0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3.1 : </a:t>
                      </a:r>
                      <a:r>
                        <a:rPr lang="th-TH" sz="2400" b="1" dirty="0">
                          <a:solidFill>
                            <a:srgbClr val="2A577F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ผลการประเมินคุณภาพการให้บริการ</a:t>
                      </a:r>
                    </a:p>
                    <a:p>
                      <a:pPr marL="233363" indent="-233363"/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 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ผลการประเมินคุณภาพการให้บริการ</a:t>
                      </a: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จากผู้รับบริการไม่เป็นไปตามเป้าหมาย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7812"/>
                  </a:ext>
                </a:extLst>
              </a:tr>
              <a:tr h="565546">
                <a:tc>
                  <a:txBody>
                    <a:bodyPr/>
                    <a:lstStyle/>
                    <a:p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 ความเสี่ยงด้านการปฏิบัติตาม</a:t>
                      </a:r>
                    </a:p>
                    <a:p>
                      <a:r>
                        <a:rPr lang="th-TH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กฎ ระเบียบ</a:t>
                      </a:r>
                      <a:r>
                        <a:rPr lang="en-US" sz="2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(ถ่ายทอดมาจากระดับ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U.)</a:t>
                      </a:r>
                      <a:endParaRPr lang="en-US" sz="28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  บุคลากร สนม. มี</a:t>
                      </a:r>
                      <a:r>
                        <a:rPr lang="th-TH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การทุจริต</a:t>
                      </a:r>
                      <a:r>
                        <a:rPr lang="th-TH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ในการนำทรัพย์สินของทางราชการไปใช้ส่วนตัว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5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1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download Pin on ipad wallpaper [736x1309] for your Desktop, Mobile &amp;amp;  Tablet | Explore 31+ Aesthetic Flowers Simple Wallpapers | Simple Aesthetic  Wallpapers, Aesthetic Simple Laptop Wallpapers, HD Simple Aesthetic  Wallpapers">
            <a:extLst>
              <a:ext uri="{FF2B5EF4-FFF2-40B4-BE49-F238E27FC236}">
                <a16:creationId xmlns:a16="http://schemas.microsoft.com/office/drawing/2014/main" id="{450FD30C-B03F-4795-8E06-AEB4147A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8E35-8275-4B16-B504-DC72C396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Free download Pin on ipad wallpaper [736x1309] for your Desktop, Mobile &amp;amp;  Tablet | Explore 31+ Aesthetic Flowers Simple Wallpapers | Simple Aesthetic  Wallpapers, Aesthetic Simple Laptop Wallpapers, HD Simple Aesthetic  Wallpapers">
            <a:extLst>
              <a:ext uri="{FF2B5EF4-FFF2-40B4-BE49-F238E27FC236}">
                <a16:creationId xmlns:a16="http://schemas.microsoft.com/office/drawing/2014/main" id="{BC66D034-7967-4976-AD4F-05447988C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60C27-78E9-4071-BA1F-1C523500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7" y="352110"/>
            <a:ext cx="11875102" cy="6458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771B1-1884-44C9-9BB5-101B74DC4D48}"/>
              </a:ext>
            </a:extLst>
          </p:cNvPr>
          <p:cNvSpPr/>
          <p:nvPr/>
        </p:nvSpPr>
        <p:spPr>
          <a:xfrm>
            <a:off x="2114550" y="2038350"/>
            <a:ext cx="2286000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6E17F-4348-49E3-8758-A0907E4899DD}"/>
              </a:ext>
            </a:extLst>
          </p:cNvPr>
          <p:cNvSpPr/>
          <p:nvPr/>
        </p:nvSpPr>
        <p:spPr>
          <a:xfrm>
            <a:off x="4400550" y="3531395"/>
            <a:ext cx="1695450" cy="2326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1.ด้านโนยบายและกลยุทธ์</a:t>
            </a:r>
          </a:p>
          <a:p>
            <a:pPr marL="171450" indent="-171450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2.ด้านการเงิน</a:t>
            </a:r>
          </a:p>
          <a:p>
            <a:pPr marL="171450" indent="-171450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3.ด้านการดำเนินงาน</a:t>
            </a:r>
          </a:p>
          <a:p>
            <a:pPr marL="171450" indent="-171450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4.ด้านกฎระเบียบ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28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637111-F8E8-4B72-8B12-CCEDBE4A2245}"/>
              </a:ext>
            </a:extLst>
          </p:cNvPr>
          <p:cNvSpPr/>
          <p:nvPr/>
        </p:nvSpPr>
        <p:spPr>
          <a:xfrm>
            <a:off x="34503" y="-26120"/>
            <a:ext cx="1212298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วิเคราะห์สภาพแวดล้อมภายในองค์กร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Internal Environment)</a:t>
            </a:r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4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923925"/>
            <a:ext cx="11906250" cy="576262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3C633-0ABE-46D4-8790-CF345483B3C7}"/>
              </a:ext>
            </a:extLst>
          </p:cNvPr>
          <p:cNvSpPr txBox="1"/>
          <p:nvPr/>
        </p:nvSpPr>
        <p:spPr>
          <a:xfrm>
            <a:off x="366712" y="1068715"/>
            <a:ext cx="951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วิสัยทัศน์ สนม.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เป็นส่วนงานที่มีสมรรถนะสูงในการบริหารจัดการและการให้บริการ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6C91D-EA20-4CC5-9A29-546C62CAFB22}"/>
              </a:ext>
            </a:extLst>
          </p:cNvPr>
          <p:cNvSpPr txBox="1"/>
          <p:nvPr/>
        </p:nvSpPr>
        <p:spPr>
          <a:xfrm>
            <a:off x="366712" y="1653490"/>
            <a:ext cx="405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ตัวชี้วัดความสำเร็จของวิสัยทัศน์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386C8-FC6C-401A-8005-E12C7728584A}"/>
              </a:ext>
            </a:extLst>
          </p:cNvPr>
          <p:cNvSpPr txBox="1"/>
          <p:nvPr/>
        </p:nvSpPr>
        <p:spPr>
          <a:xfrm>
            <a:off x="2433637" y="2151727"/>
            <a:ext cx="3876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.ผลประเมิน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CUPT-QMS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ใน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Sub-Criteria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 สนม.ขับเคลื่อน</a:t>
            </a:r>
          </a:p>
          <a:p>
            <a:pPr marL="228600" indent="-228600"/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2.ผลประเมินสัมฤทธิ์ผลของ สนม. (ค่าเฉลี่ยผลประเมิน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IQA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ทุกหน่วยงานใน สนม.)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1FB28-BC7F-4DAA-98A3-CDC082B08B14}"/>
              </a:ext>
            </a:extLst>
          </p:cNvPr>
          <p:cNvSpPr txBox="1"/>
          <p:nvPr/>
        </p:nvSpPr>
        <p:spPr>
          <a:xfrm>
            <a:off x="7059121" y="2151727"/>
            <a:ext cx="387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.ผลประเมินความพึงพอใจของผู้รับบริการ ต่อ สนม.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8822D1-801E-4AC8-B3B6-D37D88FA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8004">
            <a:off x="5640312" y="1487338"/>
            <a:ext cx="553813" cy="830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4E760-3618-42A9-914B-B74AB4EB5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2374">
            <a:off x="8704307" y="1635686"/>
            <a:ext cx="651846" cy="590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214AAB-CD07-4DF8-AB74-A60A0802CDBD}"/>
              </a:ext>
            </a:extLst>
          </p:cNvPr>
          <p:cNvSpPr txBox="1"/>
          <p:nvPr/>
        </p:nvSpPr>
        <p:spPr>
          <a:xfrm>
            <a:off x="395099" y="4706272"/>
            <a:ext cx="9680701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พันธกิจ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1. พัฒนาระบบการบริหารจัดการให้มีสมรรถนะสูง และรองรับความเป็นสากล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2. พัฒนาระบบการให้บริการที่มีสรรถนะสูง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CD0A8-B005-446E-A8D2-42AD3DB8696B}"/>
              </a:ext>
            </a:extLst>
          </p:cNvPr>
          <p:cNvSpPr txBox="1"/>
          <p:nvPr/>
        </p:nvSpPr>
        <p:spPr>
          <a:xfrm>
            <a:off x="7224712" y="5989339"/>
            <a:ext cx="405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วัตถุประสงค์ของแผน สนม.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........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0AFC0-31CB-41ED-908F-6BB2B6E5D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11471">
            <a:off x="9782138" y="5247794"/>
            <a:ext cx="1383511" cy="7714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DCD763-00FE-404E-8318-EE6AE02F8EF3}"/>
              </a:ext>
            </a:extLst>
          </p:cNvPr>
          <p:cNvSpPr/>
          <p:nvPr/>
        </p:nvSpPr>
        <p:spPr>
          <a:xfrm>
            <a:off x="395099" y="4619737"/>
            <a:ext cx="9872851" cy="11637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C7F09-F5C1-47D6-A22A-2F658CDE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05" y="121306"/>
            <a:ext cx="1690778" cy="701689"/>
          </a:xfrm>
          <a:prstGeom prst="rect">
            <a:avLst/>
          </a:prstGeom>
        </p:spPr>
      </p:pic>
      <p:pic>
        <p:nvPicPr>
          <p:cNvPr id="2052" name="Picture 4" descr="ภาพพื้นหลังสีอ่อนๆ โทนเบาๆ เย็น อุ่น ผ่อนคลายจิตใจ – ภาพพื้นหลัง">
            <a:extLst>
              <a:ext uri="{FF2B5EF4-FFF2-40B4-BE49-F238E27FC236}">
                <a16:creationId xmlns:a16="http://schemas.microsoft.com/office/drawing/2014/main" id="{A64C2C67-CEEE-4E5D-AE50-4F83404A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3688061"/>
            <a:ext cx="2122098" cy="31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5DF3A-A58C-4556-9D50-0DB0ED75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2" y="523265"/>
            <a:ext cx="5968997" cy="3000986"/>
          </a:xfrm>
          <a:solidFill>
            <a:schemeClr val="bg1"/>
          </a:solidFill>
          <a:ln w="28575">
            <a:solidFill>
              <a:srgbClr val="7092BE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rgbClr val="7092B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 </a:t>
            </a:r>
            <a:r>
              <a:rPr lang="en-US" sz="2400" b="1" dirty="0">
                <a:solidFill>
                  <a:srgbClr val="7092B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(Strength)</a:t>
            </a:r>
          </a:p>
          <a:p>
            <a:pPr marL="0" indent="0">
              <a:buNone/>
            </a:pPr>
            <a:r>
              <a:rPr lang="en-US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บุคลากรมีความชำนาญงาน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มีความรู้ความสามารถที่หลากหลาย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-เป็นแหล่งข้อมูลในการตัดสินใจที่สำคัญของ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endParaRPr lang="th-TH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-นำระบบเทคโนโลยีมาใช้สนับสนุนการทำงานที่มีประสิทธิภาพ</a:t>
            </a:r>
          </a:p>
          <a:p>
            <a:pPr marL="0" indent="0">
              <a:buNone/>
            </a:pP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บุคลากรเป็นหลักในการสนับสนุน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-มีการดำเนินงานสนับสนุนการขับเคลื่อน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GO-Eco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ที่ชัดเจน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-ทำงานเป็นทีม มีวัฒนธรรมพี่น้อง         -เน้นการปฏิบัติจริง รู้จริง คิดเป็น ทำงานได้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-ดูแลระบบงานที่สำคัญชอง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-ทำงานใกล้ชิดผู้บริหาร</a:t>
            </a:r>
          </a:p>
          <a:p>
            <a:pPr marL="0" indent="0">
              <a:buNone/>
            </a:pPr>
            <a:endParaRPr lang="en-US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9ACF0A4-3938-4C14-9211-4B2CB4C956D3}"/>
              </a:ext>
            </a:extLst>
          </p:cNvPr>
          <p:cNvSpPr txBox="1">
            <a:spLocks/>
          </p:cNvSpPr>
          <p:nvPr/>
        </p:nvSpPr>
        <p:spPr>
          <a:xfrm>
            <a:off x="6146802" y="523265"/>
            <a:ext cx="5930895" cy="3000986"/>
          </a:xfrm>
          <a:prstGeom prst="rect">
            <a:avLst/>
          </a:prstGeom>
          <a:solidFill>
            <a:schemeClr val="bg1"/>
          </a:solidFill>
          <a:ln w="28575">
            <a:solidFill>
              <a:srgbClr val="FFC90E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จุดอ่อน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(Weakness)</a:t>
            </a:r>
            <a:endParaRPr lang="th-TH" sz="2400" b="1" dirty="0">
              <a:solidFill>
                <a:schemeClr val="accent4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-บุคลากรขาดความเข้าใจในระเบียบงบประมาณ    -ระเบียบการเบิกจ่ายยุ่งยากซับซ้อน 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-บุคลากรไม่ยอมรับการเปลี่ยนแปลง               -ไม่เปิดโอกาสให้คนเก่งแสดงศักยภาพ 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-ขาดกระบวนการบูรณาการทำงานร่วมกัน     -ขาดการสื่อสารและการประสานงานที่ดี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-บางคนขาดทักษะการให้บริการ                      -ส่วนใหญ่อยู่ในวัยเดียวกันทำให้ไม่ฟังกัน</a:t>
            </a: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-บุคลากรส่วนใหญ่ทำงานหน้าเดียว                 -ปริมาณงานไม่สมดุลกับปริมาณคน 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+บางส่วนขาดความกระตือรือร้นจะพัฒนาตนเอง  -ภาระงานของบุคลากรไม่เท่าเทียมกัน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987D7D-9E6D-4CC2-95CD-A0FEC11E3579}"/>
              </a:ext>
            </a:extLst>
          </p:cNvPr>
          <p:cNvSpPr txBox="1">
            <a:spLocks/>
          </p:cNvSpPr>
          <p:nvPr/>
        </p:nvSpPr>
        <p:spPr>
          <a:xfrm>
            <a:off x="76202" y="3604117"/>
            <a:ext cx="5981695" cy="3132577"/>
          </a:xfrm>
          <a:prstGeom prst="rect">
            <a:avLst/>
          </a:prstGeom>
          <a:solidFill>
            <a:schemeClr val="bg1"/>
          </a:solidFill>
          <a:ln w="28575">
            <a:solidFill>
              <a:srgbClr val="00A2E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>
                <a:solidFill>
                  <a:srgbClr val="00A2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โอกาส </a:t>
            </a:r>
            <a:r>
              <a:rPr lang="en-US" sz="2400" b="1" dirty="0">
                <a:solidFill>
                  <a:srgbClr val="00A2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(Opportunity)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-U.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มีนโยบายมุ่งสู่การเป็น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Ecu U.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ส่งผลให้ สนม.ให้การสนับสนุนได้เป็นอย่างดี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-เป็นผู้ขับเคลื่อนการดำเนินงานโครงการตามยุทธศาสตร์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  <a:p>
            <a:pPr marL="60325" indent="-60325">
              <a:buFont typeface="Arial" panose="020B0604020202020204" pitchFamily="34" charset="0"/>
              <a:buNone/>
            </a:pP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นโยบายการจัดสรรงบประมาณแบบบูรณาการทำให้สามารถร่วมพัฒนาโครงการที่สอดคล้องกับนโยบายได้เพิ่มขึ้น</a:t>
            </a:r>
          </a:p>
          <a:p>
            <a:pPr marL="60325" indent="-60325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-รัฐบาลสนับสนุนการพัฒนามหาวิทยาลัย</a:t>
            </a:r>
          </a:p>
          <a:p>
            <a:pPr marL="60325" indent="-60325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-การพัฒนางานด้าน</a:t>
            </a:r>
            <a:r>
              <a:rPr lang="th-TH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ต่างๆ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 .ได้รับการสนับสนุนจากศิษย์เก่าเป็นอย่างดี</a:t>
            </a:r>
          </a:p>
          <a:p>
            <a:pPr marL="60325" indent="-60325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-หน่วยงานภายนอกให้การยอมรับและให้การสนับสนุน</a:t>
            </a: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11729D0-5B48-4E21-918C-4B2DA1F138E9}"/>
              </a:ext>
            </a:extLst>
          </p:cNvPr>
          <p:cNvSpPr txBox="1">
            <a:spLocks/>
          </p:cNvSpPr>
          <p:nvPr/>
        </p:nvSpPr>
        <p:spPr>
          <a:xfrm>
            <a:off x="6146802" y="3604117"/>
            <a:ext cx="5981696" cy="3132577"/>
          </a:xfrm>
          <a:prstGeom prst="rect">
            <a:avLst/>
          </a:prstGeom>
          <a:solidFill>
            <a:schemeClr val="bg1"/>
          </a:solidFill>
          <a:ln w="28575">
            <a:solidFill>
              <a:srgbClr val="22B14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>
                <a:solidFill>
                  <a:srgbClr val="22B14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อุปสรรค </a:t>
            </a:r>
            <a:r>
              <a:rPr lang="en-US" sz="2400" b="1" dirty="0">
                <a:solidFill>
                  <a:srgbClr val="22B14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(Threat)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ข้อจำกัดด้านกฎหมาย กฎระเบียบ ที่ส่งผลให้ขาดความคล่องตัว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-งบประมาณที่ได้รับจากรัฐ มีแนวโน้มลดลง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-นโยบายการจำกัดอัตรากำลัง</a:t>
            </a: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DD32-826E-452A-A555-FCF34C902062}"/>
              </a:ext>
            </a:extLst>
          </p:cNvPr>
          <p:cNvSpPr/>
          <p:nvPr/>
        </p:nvSpPr>
        <p:spPr>
          <a:xfrm>
            <a:off x="34503" y="-26120"/>
            <a:ext cx="12122989" cy="7078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</a:t>
            </a:r>
            <a:r>
              <a:rPr lang="th-TH" sz="4000" b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บริบทแวดล้</a:t>
            </a:r>
            <a:r>
              <a:rPr lang="th-TH" sz="40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</a:t>
            </a:r>
            <a:r>
              <a:rPr lang="th-TH" sz="4000" b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มที่สำคัญของ สนม.</a:t>
            </a:r>
            <a:r>
              <a:rPr lang="en-US" sz="4000" b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sz="4000" b="1" cap="none" spc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4000" b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50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637111-F8E8-4B72-8B12-CCEDBE4A2245}"/>
              </a:ext>
            </a:extLst>
          </p:cNvPr>
          <p:cNvSpPr/>
          <p:nvPr/>
        </p:nvSpPr>
        <p:spPr>
          <a:xfrm>
            <a:off x="34505" y="0"/>
            <a:ext cx="1212298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การกำหนดวัตถุประสงค์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Objective Setting)</a:t>
            </a:r>
            <a:r>
              <a:rPr lang="th-TH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4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923925"/>
            <a:ext cx="11906250" cy="576262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3EA360-1A17-4F96-BAC7-DE4937682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42723"/>
              </p:ext>
            </p:extLst>
          </p:nvPr>
        </p:nvGraphicFramePr>
        <p:xfrm>
          <a:off x="0" y="1037147"/>
          <a:ext cx="11507638" cy="56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RISK | techfeedthai">
            <a:extLst>
              <a:ext uri="{FF2B5EF4-FFF2-40B4-BE49-F238E27FC236}">
                <a16:creationId xmlns:a16="http://schemas.microsoft.com/office/drawing/2014/main" id="{002FF76A-87D3-4A29-8AC5-B54B12F7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4" y="4201065"/>
            <a:ext cx="2105026" cy="24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58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93631"/>
            <a:ext cx="11906250" cy="591772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7076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รายละเอียดกระบวนการวิเคราะห์ความเสี่ยง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ด้านนโยบายและกลยุทธ์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4C362-67F6-439D-9EF1-440DADC38213}"/>
              </a:ext>
            </a:extLst>
          </p:cNvPr>
          <p:cNvSpPr/>
          <p:nvPr/>
        </p:nvSpPr>
        <p:spPr>
          <a:xfrm>
            <a:off x="4589252" y="871269"/>
            <a:ext cx="2882660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8867-DE3E-4783-958A-487C6ABFB805}"/>
              </a:ext>
            </a:extLst>
          </p:cNvPr>
          <p:cNvSpPr/>
          <p:nvPr/>
        </p:nvSpPr>
        <p:spPr>
          <a:xfrm>
            <a:off x="4589252" y="1207698"/>
            <a:ext cx="2882660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“...เกษตรระดับนานาชาติ...”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33E74C-822D-42BC-BFBA-DFEE1E7F8E67}"/>
              </a:ext>
            </a:extLst>
          </p:cNvPr>
          <p:cNvSpPr/>
          <p:nvPr/>
        </p:nvSpPr>
        <p:spPr>
          <a:xfrm>
            <a:off x="3809279" y="1815859"/>
            <a:ext cx="4442605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Roadmap MJU Vision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E696-143C-44A1-B7D0-6C7156E3314A}"/>
              </a:ext>
            </a:extLst>
          </p:cNvPr>
          <p:cNvSpPr/>
          <p:nvPr/>
        </p:nvSpPr>
        <p:spPr>
          <a:xfrm>
            <a:off x="3809279" y="2152288"/>
            <a:ext cx="4442605" cy="819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56-61 -&gt; Organic Life</a:t>
            </a:r>
          </a:p>
          <a:p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62-69 -&gt; Green Growth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70–77 -&gt; Eco System 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19F89-3761-4D42-A00B-938915143AB9}"/>
              </a:ext>
            </a:extLst>
          </p:cNvPr>
          <p:cNvSpPr/>
          <p:nvPr/>
        </p:nvSpPr>
        <p:spPr>
          <a:xfrm>
            <a:off x="3975337" y="3171782"/>
            <a:ext cx="4110488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แผนพัฒนาความเป็นเลิศ มจ. 66-71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2D33E-733F-411D-98EA-E79EB459F5E4}"/>
              </a:ext>
            </a:extLst>
          </p:cNvPr>
          <p:cNvSpPr/>
          <p:nvPr/>
        </p:nvSpPr>
        <p:spPr>
          <a:xfrm>
            <a:off x="3966709" y="3497431"/>
            <a:ext cx="4110489" cy="452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กลุ่ม 2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พัฒนาเทคโนโลยีและนวัตกรรม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B2DF5-793F-42EF-9536-9E7395882C2D}"/>
              </a:ext>
            </a:extLst>
          </p:cNvPr>
          <p:cNvSpPr/>
          <p:nvPr/>
        </p:nvSpPr>
        <p:spPr>
          <a:xfrm>
            <a:off x="8580417" y="2138270"/>
            <a:ext cx="3134266" cy="847547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เชี่ยวชาญทางการเกษตร</a:t>
            </a:r>
          </a:p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องค์ความรู้ เทคโนโลยี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&amp;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นวัตกรรม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EA400C-A479-43A3-9268-91BD5ED18230}"/>
              </a:ext>
            </a:extLst>
          </p:cNvPr>
          <p:cNvSpPr/>
          <p:nvPr/>
        </p:nvSpPr>
        <p:spPr>
          <a:xfrm>
            <a:off x="8563175" y="1818460"/>
            <a:ext cx="3134265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D6A1E-AA7C-475C-9A86-D0A4ED3299AF}"/>
              </a:ext>
            </a:extLst>
          </p:cNvPr>
          <p:cNvSpPr/>
          <p:nvPr/>
        </p:nvSpPr>
        <p:spPr>
          <a:xfrm>
            <a:off x="8597659" y="2940813"/>
            <a:ext cx="3134266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จุดอ่อน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B1E104-BF76-4E3F-AC82-8456106ABB23}"/>
              </a:ext>
            </a:extLst>
          </p:cNvPr>
          <p:cNvSpPr/>
          <p:nvPr/>
        </p:nvSpPr>
        <p:spPr>
          <a:xfrm>
            <a:off x="8589032" y="3277242"/>
            <a:ext cx="3134266" cy="847547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ความเป็นผู้ประกอบการของนักศึกษา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2FBD76-AA29-4D0B-8372-B81B358E6F91}"/>
              </a:ext>
            </a:extLst>
          </p:cNvPr>
          <p:cNvSpPr/>
          <p:nvPr/>
        </p:nvSpPr>
        <p:spPr>
          <a:xfrm>
            <a:off x="6021953" y="3922967"/>
            <a:ext cx="68076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en-US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E538F4-1C5F-4B41-8927-AF1C2D141F9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30582" y="1563538"/>
            <a:ext cx="0" cy="252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A1DD-1658-4170-8290-DB5258C386AF}"/>
              </a:ext>
            </a:extLst>
          </p:cNvPr>
          <p:cNvCxnSpPr>
            <a:cxnSpLocks/>
          </p:cNvCxnSpPr>
          <p:nvPr/>
        </p:nvCxnSpPr>
        <p:spPr>
          <a:xfrm flipV="1">
            <a:off x="4925683" y="2855343"/>
            <a:ext cx="0" cy="31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4897AD-41A7-4EAE-8236-3707BDD88E7E}"/>
              </a:ext>
            </a:extLst>
          </p:cNvPr>
          <p:cNvCxnSpPr>
            <a:cxnSpLocks/>
          </p:cNvCxnSpPr>
          <p:nvPr/>
        </p:nvCxnSpPr>
        <p:spPr>
          <a:xfrm>
            <a:off x="3304477" y="4409667"/>
            <a:ext cx="4092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973D0B-645F-4A97-8858-EFC6D47B222E}"/>
              </a:ext>
            </a:extLst>
          </p:cNvPr>
          <p:cNvCxnSpPr/>
          <p:nvPr/>
        </p:nvCxnSpPr>
        <p:spPr>
          <a:xfrm flipH="1">
            <a:off x="8076492" y="3339996"/>
            <a:ext cx="5039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A708455-8D6E-49E8-9BC7-EDB80BB7EE3C}"/>
              </a:ext>
            </a:extLst>
          </p:cNvPr>
          <p:cNvSpPr/>
          <p:nvPr/>
        </p:nvSpPr>
        <p:spPr>
          <a:xfrm>
            <a:off x="3683482" y="4232829"/>
            <a:ext cx="4776130" cy="756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ไม่บรรลุผลการดำเนินงานของ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กลุ่ม 2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ตามแผนที่กำหนด (จำนวนบุคลากร/นศ.ไปแลกเปลี่ยนฯ)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7B4586C-04B5-437F-BEEB-5C76603A77C0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21954" y="3950320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25AD253-61FB-4577-AA92-3E5F106AD4D7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3809279" y="2562044"/>
            <a:ext cx="4442605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D0C3D8-8D19-4F01-9E1B-F66674780836}"/>
              </a:ext>
            </a:extLst>
          </p:cNvPr>
          <p:cNvCxnSpPr>
            <a:endCxn id="11" idx="2"/>
          </p:cNvCxnSpPr>
          <p:nvPr/>
        </p:nvCxnSpPr>
        <p:spPr>
          <a:xfrm>
            <a:off x="6021953" y="2562044"/>
            <a:ext cx="8629" cy="40975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90FC9E0-D579-427B-9083-F273C1815F5A}"/>
              </a:ext>
            </a:extLst>
          </p:cNvPr>
          <p:cNvSpPr/>
          <p:nvPr/>
        </p:nvSpPr>
        <p:spPr>
          <a:xfrm>
            <a:off x="3997443" y="5906548"/>
            <a:ext cx="919613" cy="336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3B67C5-1A3F-4429-8A68-9D02B8E24DD3}"/>
              </a:ext>
            </a:extLst>
          </p:cNvPr>
          <p:cNvSpPr/>
          <p:nvPr/>
        </p:nvSpPr>
        <p:spPr>
          <a:xfrm>
            <a:off x="7958966" y="5100517"/>
            <a:ext cx="908651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</a:t>
            </a:r>
            <a:endParaRPr lang="en-US" sz="2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947660-92B0-4CE2-8D70-F155981144C6}"/>
              </a:ext>
            </a:extLst>
          </p:cNvPr>
          <p:cNvSpPr/>
          <p:nvPr/>
        </p:nvSpPr>
        <p:spPr>
          <a:xfrm>
            <a:off x="4006071" y="5183995"/>
            <a:ext cx="2851931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ผลการดำเนินงานที่ผ่านมา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B9C1C8B-724D-4FE3-8C57-8322CD88E665}"/>
              </a:ext>
            </a:extLst>
          </p:cNvPr>
          <p:cNvSpPr/>
          <p:nvPr/>
        </p:nvSpPr>
        <p:spPr>
          <a:xfrm>
            <a:off x="6882995" y="5183995"/>
            <a:ext cx="1018800" cy="3364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82BFBD-7AD8-45D5-9469-1026F9862845}"/>
              </a:ext>
            </a:extLst>
          </p:cNvPr>
          <p:cNvSpPr/>
          <p:nvPr/>
        </p:nvSpPr>
        <p:spPr>
          <a:xfrm>
            <a:off x="4006071" y="5545410"/>
            <a:ext cx="919612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62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2BBBB2-A907-4C0F-B8C4-59BD4E22FBD6}"/>
              </a:ext>
            </a:extLst>
          </p:cNvPr>
          <p:cNvSpPr/>
          <p:nvPr/>
        </p:nvSpPr>
        <p:spPr>
          <a:xfrm>
            <a:off x="4965046" y="5548068"/>
            <a:ext cx="919612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63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65294B-2791-4FD2-969B-35652EB78FCF}"/>
              </a:ext>
            </a:extLst>
          </p:cNvPr>
          <p:cNvSpPr/>
          <p:nvPr/>
        </p:nvSpPr>
        <p:spPr>
          <a:xfrm>
            <a:off x="5924021" y="5549727"/>
            <a:ext cx="919612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64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3A6C3A-8996-4E6B-9BF3-93852FAA2578}"/>
              </a:ext>
            </a:extLst>
          </p:cNvPr>
          <p:cNvSpPr/>
          <p:nvPr/>
        </p:nvSpPr>
        <p:spPr>
          <a:xfrm>
            <a:off x="6882995" y="5548456"/>
            <a:ext cx="1018799" cy="3364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65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3F5EB7B-0D1E-431C-B425-089E1E35E473}"/>
              </a:ext>
            </a:extLst>
          </p:cNvPr>
          <p:cNvSpPr/>
          <p:nvPr/>
        </p:nvSpPr>
        <p:spPr>
          <a:xfrm>
            <a:off x="4973672" y="5913607"/>
            <a:ext cx="919613" cy="336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0666A3-9448-4F61-92EC-AD1C772A58DA}"/>
              </a:ext>
            </a:extLst>
          </p:cNvPr>
          <p:cNvSpPr/>
          <p:nvPr/>
        </p:nvSpPr>
        <p:spPr>
          <a:xfrm>
            <a:off x="5924021" y="5912335"/>
            <a:ext cx="919613" cy="336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D00457-D98E-4FA5-90F3-26E606E890CB}"/>
              </a:ext>
            </a:extLst>
          </p:cNvPr>
          <p:cNvSpPr/>
          <p:nvPr/>
        </p:nvSpPr>
        <p:spPr>
          <a:xfrm>
            <a:off x="6887133" y="5901540"/>
            <a:ext cx="1014661" cy="33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6FFD7A-E9FA-4A09-8C42-7924A3434780}"/>
              </a:ext>
            </a:extLst>
          </p:cNvPr>
          <p:cNvCxnSpPr>
            <a:cxnSpLocks/>
          </p:cNvCxnSpPr>
          <p:nvPr/>
        </p:nvCxnSpPr>
        <p:spPr>
          <a:xfrm>
            <a:off x="7841970" y="5453602"/>
            <a:ext cx="1025647" cy="79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DDFB0-2835-417A-A9A1-C0FBC919A68B}"/>
              </a:ext>
            </a:extLst>
          </p:cNvPr>
          <p:cNvSpPr/>
          <p:nvPr/>
        </p:nvSpPr>
        <p:spPr>
          <a:xfrm>
            <a:off x="8879994" y="5081640"/>
            <a:ext cx="2851931" cy="336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ผลกระทบต่อ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0F253-7E73-4047-83AF-923BDC2DD90A}"/>
              </a:ext>
            </a:extLst>
          </p:cNvPr>
          <p:cNvSpPr/>
          <p:nvPr/>
        </p:nvSpPr>
        <p:spPr>
          <a:xfrm>
            <a:off x="8879994" y="5396673"/>
            <a:ext cx="2851931" cy="1211727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-ทบทวนการดำเนินการทั้งหมด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-ทบทวนศักยภาพ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-ปรับทุกระบบ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569B292-5373-45DD-9F61-0085D06A7E8A}"/>
              </a:ext>
            </a:extLst>
          </p:cNvPr>
          <p:cNvSpPr/>
          <p:nvPr/>
        </p:nvSpPr>
        <p:spPr>
          <a:xfrm>
            <a:off x="4945821" y="5927049"/>
            <a:ext cx="101879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เก็บข้อมูล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6427A4A-7844-4046-948E-546D16AF123C}"/>
              </a:ext>
            </a:extLst>
          </p:cNvPr>
          <p:cNvCxnSpPr>
            <a:cxnSpLocks/>
            <a:stCxn id="65" idx="1"/>
            <a:endCxn id="57" idx="1"/>
          </p:cNvCxnSpPr>
          <p:nvPr/>
        </p:nvCxnSpPr>
        <p:spPr>
          <a:xfrm flipH="1" flipV="1">
            <a:off x="3997443" y="6074763"/>
            <a:ext cx="976229" cy="7059"/>
          </a:xfrm>
          <a:prstGeom prst="straightConnector1">
            <a:avLst/>
          </a:prstGeom>
          <a:ln>
            <a:solidFill>
              <a:srgbClr val="385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3A3038E-0324-45F0-9707-E16AD1786680}"/>
              </a:ext>
            </a:extLst>
          </p:cNvPr>
          <p:cNvCxnSpPr>
            <a:cxnSpLocks/>
          </p:cNvCxnSpPr>
          <p:nvPr/>
        </p:nvCxnSpPr>
        <p:spPr>
          <a:xfrm flipV="1">
            <a:off x="5893285" y="6085391"/>
            <a:ext cx="957267" cy="9873"/>
          </a:xfrm>
          <a:prstGeom prst="straightConnector1">
            <a:avLst/>
          </a:prstGeom>
          <a:ln>
            <a:solidFill>
              <a:srgbClr val="385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FF3D4DD3-1BEF-4BFF-B6EB-F5479C5CBEED}"/>
              </a:ext>
            </a:extLst>
          </p:cNvPr>
          <p:cNvSpPr/>
          <p:nvPr/>
        </p:nvSpPr>
        <p:spPr>
          <a:xfrm>
            <a:off x="6534704" y="5912335"/>
            <a:ext cx="2393280" cy="69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ผ่านการประเมินร้อยละ 80 ของ </a:t>
            </a:r>
            <a:r>
              <a:rPr lang="en-US" sz="2400" b="1" dirty="0" err="1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4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กลุ่ม 2</a:t>
            </a:r>
            <a:r>
              <a:rPr lang="en-US" sz="24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ทั้งหมด</a:t>
            </a:r>
            <a:endParaRPr lang="en-US" sz="2400" b="1" dirty="0">
              <a:solidFill>
                <a:srgbClr val="7030A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74E18C-1047-4C78-957E-1E435CA59F5F}"/>
              </a:ext>
            </a:extLst>
          </p:cNvPr>
          <p:cNvCxnSpPr>
            <a:cxnSpLocks/>
          </p:cNvCxnSpPr>
          <p:nvPr/>
        </p:nvCxnSpPr>
        <p:spPr>
          <a:xfrm>
            <a:off x="8413291" y="2011443"/>
            <a:ext cx="0" cy="1328553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9CE43C-3399-4837-A341-F9FC0629FAC7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413291" y="1986675"/>
            <a:ext cx="149884" cy="2476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3628579-026A-4B5F-AB54-913766A58F88}"/>
              </a:ext>
            </a:extLst>
          </p:cNvPr>
          <p:cNvCxnSpPr>
            <a:cxnSpLocks/>
          </p:cNvCxnSpPr>
          <p:nvPr/>
        </p:nvCxnSpPr>
        <p:spPr>
          <a:xfrm flipH="1" flipV="1">
            <a:off x="7383587" y="4888256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D7AE7F8-2F7C-4861-ADB1-3EA3DF8BA359}"/>
              </a:ext>
            </a:extLst>
          </p:cNvPr>
          <p:cNvSpPr/>
          <p:nvPr/>
        </p:nvSpPr>
        <p:spPr>
          <a:xfrm>
            <a:off x="8563175" y="1823580"/>
            <a:ext cx="3134265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3AA59-D297-4695-A939-33EE4C897FC8}"/>
              </a:ext>
            </a:extLst>
          </p:cNvPr>
          <p:cNvSpPr/>
          <p:nvPr/>
        </p:nvSpPr>
        <p:spPr>
          <a:xfrm>
            <a:off x="232709" y="1695859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ปัจจัยเสี่ยงจากภายใน 4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sz="2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F3401B-6FF5-4039-8165-69F638E766A5}"/>
              </a:ext>
            </a:extLst>
          </p:cNvPr>
          <p:cNvSpPr/>
          <p:nvPr/>
        </p:nvSpPr>
        <p:spPr>
          <a:xfrm>
            <a:off x="259140" y="4037998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ปัจจัยเสี่ยงจากภายนอก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4 sub-</a:t>
            </a:r>
            <a:r>
              <a:rPr lang="en-US" sz="2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4987A24-3282-40A9-8789-2693FF589BB6}"/>
              </a:ext>
            </a:extLst>
          </p:cNvPr>
          <p:cNvSpPr/>
          <p:nvPr/>
        </p:nvSpPr>
        <p:spPr>
          <a:xfrm>
            <a:off x="241897" y="2126665"/>
            <a:ext cx="3134266" cy="1911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จำนวนหลักสูตรเพื่อพัฒนาผู้ประกอบการ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จำนวนบุคลากรและนักศึกษาที่ออกไปแลกเปลี่ยนกับธุรกิจ/อุตสาหกรรม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ความพร้อมในระบบนิเวศน์เพื่อพัฒนาผู้ประกอบการ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งบประมาณเพื่อพัฒนาผู้ประกอบการ</a:t>
            </a: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6A763-E1C4-4BFE-8C0B-1DA6C6F44419}"/>
              </a:ext>
            </a:extLst>
          </p:cNvPr>
          <p:cNvSpPr/>
          <p:nvPr/>
        </p:nvSpPr>
        <p:spPr>
          <a:xfrm>
            <a:off x="250524" y="4477945"/>
            <a:ext cx="3134266" cy="2165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จำนวนนักศึกษาและบัณฑิตที่เป็นผู้ประกอบการ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จำนวนรางวัลผู้ประกอบการใหม่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งบประมาณจากภายนอกที่สนับสนุนการพัฒนาผู้ประกอบการ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จำนวนความร่วมมือในการพัฒนาผู้ประกอบการ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92EA0-DFDE-4174-AADD-C9E67C6E8537}"/>
              </a:ext>
            </a:extLst>
          </p:cNvPr>
          <p:cNvCxnSpPr>
            <a:cxnSpLocks/>
            <a:stCxn id="99" idx="3"/>
          </p:cNvCxnSpPr>
          <p:nvPr/>
        </p:nvCxnSpPr>
        <p:spPr>
          <a:xfrm>
            <a:off x="3366974" y="1915833"/>
            <a:ext cx="1852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671B90-AD11-47DD-B83D-7AFC3329DB20}"/>
              </a:ext>
            </a:extLst>
          </p:cNvPr>
          <p:cNvCxnSpPr/>
          <p:nvPr/>
        </p:nvCxnSpPr>
        <p:spPr>
          <a:xfrm>
            <a:off x="3578692" y="1903974"/>
            <a:ext cx="0" cy="2505693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21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1354347"/>
            <a:ext cx="11906250" cy="4836903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17" y="5942700"/>
            <a:ext cx="3338423" cy="8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0" y="5917720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30" y="590909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320" y="5909094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การคัดเลือกปัจจัยเสี่ยงในประเด็น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</a:p>
          <a:p>
            <a:pPr algn="ctr"/>
            <a:r>
              <a:rPr lang="th-TH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มหาวิทยาลัยไม่บรรลุผลการดำเนินงานของมหาวิทยาลัยกลุ่ม 2 ตามแผนที่กำหนด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CFCCAD-3CFD-412C-BB1E-8B7768BB0A1F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1438275"/>
          <a:ext cx="791527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785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021326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167229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130754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240181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374816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1.จำนวนหลักสูตร/โปรแกรมเฉพาะที่ใช้เทคโนโลยี/นวัตกรรมเพื่อพัฒนาความเป็นผู้ประกอบการ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26.09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ห/ส.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 ห/ส.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 ห/ส.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A10546-71C4-425A-90F4-EA9DC70484A5}"/>
              </a:ext>
            </a:extLst>
          </p:cNvPr>
          <p:cNvSpPr txBox="1"/>
          <p:nvPr/>
        </p:nvSpPr>
        <p:spPr>
          <a:xfrm>
            <a:off x="4073464" y="2776965"/>
            <a:ext cx="512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หลักสูตรที่ทำการปรับปรุงในปี 2565 มีนโยบาย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พัฒนาให้ผู้เรียนมีทักษะการเป็นผู้ประกอบการไว้ใน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PLOs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48FDB5-03E5-4CBD-A099-EA7AE3D02A55}"/>
              </a:ext>
            </a:extLst>
          </p:cNvPr>
          <p:cNvGraphicFramePr>
            <a:graphicFrameLocks noGrp="1"/>
          </p:cNvGraphicFramePr>
          <p:nvPr/>
        </p:nvGraphicFramePr>
        <p:xfrm>
          <a:off x="3248025" y="3645645"/>
          <a:ext cx="8648701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6730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115962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275385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235528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355096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37492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2.จำนวนบุคลากรทั้งอาจารย์และนักศึกษาไปถ่ายทอด/แลกเปลี่ยนความรู้ เพื่อพัฒนาสินค้าและบริการแก่สถานประกอบการในภาคธุรกิจ/อุตสาหกรรม</a:t>
                      </a:r>
                      <a:endParaRPr lang="en-US" sz="24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5.23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80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A09CD4-3316-4CBE-8D5B-D04812589EBA}"/>
              </a:ext>
            </a:extLst>
          </p:cNvPr>
          <p:cNvSpPr txBox="1"/>
          <p:nvPr/>
        </p:nvSpPr>
        <p:spPr>
          <a:xfrm>
            <a:off x="7887779" y="5305674"/>
            <a:ext cx="400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ด้วยสถานการณ์ปัจจุบัน ทำให้โอกาสออกพื้นที่ไปแลกเปลี่ยนความรู้เป็นไปได้ยาก</a:t>
            </a:r>
            <a:endParaRPr lang="en-US" sz="2400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540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180975"/>
            <a:ext cx="11906250" cy="601027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17" y="5942700"/>
            <a:ext cx="3338423" cy="8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0" y="5917720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30" y="590909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320" y="5909094"/>
            <a:ext cx="2876190" cy="98095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CFCCAD-3CFD-412C-BB1E-8B7768BB0A1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39559"/>
          <a:ext cx="791527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785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021326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167229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130754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240181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410728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834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996865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3.ความพร้อมในระบบนิเวศน์ด้านเทคโนโลยีและนวัตกรรม เพื่อเร่งพัฒนาผู้ประกอบการ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ระดับ 5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ระดับ 5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ระดับ 5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A10546-71C4-425A-90F4-EA9DC70484A5}"/>
              </a:ext>
            </a:extLst>
          </p:cNvPr>
          <p:cNvSpPr txBox="1"/>
          <p:nvPr/>
        </p:nvSpPr>
        <p:spPr>
          <a:xfrm>
            <a:off x="8372475" y="989116"/>
            <a:ext cx="364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ระบบนิเวศน์ฯ หมายถึง นโยบาย เครือข่าย โครงการ/กิจกรรม รายวิชาเฉพาะ และ </a:t>
            </a:r>
            <a:r>
              <a:rPr lang="en-US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Platform</a:t>
            </a:r>
            <a:r>
              <a:rPr lang="th-TH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กลาง ที่เกี่ยวกับเทคโนโลยีและนวัตกรรมเพื่อเร่งพัฒนาผู้ประกอบการ</a:t>
            </a:r>
            <a:endParaRPr lang="en-US" sz="2400" b="1" dirty="0">
              <a:solidFill>
                <a:srgbClr val="38572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48FDB5-03E5-4CBD-A099-EA7AE3D02A55}"/>
              </a:ext>
            </a:extLst>
          </p:cNvPr>
          <p:cNvGraphicFramePr>
            <a:graphicFrameLocks noGrp="1"/>
          </p:cNvGraphicFramePr>
          <p:nvPr/>
        </p:nvGraphicFramePr>
        <p:xfrm>
          <a:off x="3248025" y="2558776"/>
          <a:ext cx="8648701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6730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115962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275385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235528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355096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433976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4151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747345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4.จำนวนงบประมาณ(แผ่นดิน) เพื่อการพัฒนาเทคโนโลยี/นวัตกรรม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9.77 ล้าน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25.620 ล้าน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 ล้าน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A09CD4-3316-4CBE-8D5B-D04812589EBA}"/>
              </a:ext>
            </a:extLst>
          </p:cNvPr>
          <p:cNvSpPr txBox="1"/>
          <p:nvPr/>
        </p:nvSpPr>
        <p:spPr>
          <a:xfrm>
            <a:off x="6096000" y="3934723"/>
            <a:ext cx="574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การจัดสรรงบประมาณแผ่นดินที่ได้รับเป็นวิธีการภายในของ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เอง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828F5-32FE-4C9D-B88A-810F498EB5C0}"/>
              </a:ext>
            </a:extLst>
          </p:cNvPr>
          <p:cNvSpPr txBox="1"/>
          <p:nvPr/>
        </p:nvSpPr>
        <p:spPr>
          <a:xfrm flipH="1">
            <a:off x="9055668" y="1303980"/>
            <a:ext cx="13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3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40020B-7751-41AD-BFC2-88BA84477653}"/>
              </a:ext>
            </a:extLst>
          </p:cNvPr>
          <p:cNvSpPr txBox="1"/>
          <p:nvPr/>
        </p:nvSpPr>
        <p:spPr>
          <a:xfrm>
            <a:off x="10475152" y="1304505"/>
            <a:ext cx="2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4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589CD-B451-4BA2-B81E-58606B1D25C7}"/>
              </a:ext>
            </a:extLst>
          </p:cNvPr>
          <p:cNvSpPr txBox="1"/>
          <p:nvPr/>
        </p:nvSpPr>
        <p:spPr>
          <a:xfrm>
            <a:off x="9055668" y="1682837"/>
            <a:ext cx="25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5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385C7-B5D7-4C21-B18F-E2CABBC96A33}"/>
              </a:ext>
            </a:extLst>
          </p:cNvPr>
          <p:cNvSpPr txBox="1"/>
          <p:nvPr/>
        </p:nvSpPr>
        <p:spPr>
          <a:xfrm>
            <a:off x="6448425" y="2052169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มีครบทุกระดับ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6323711-2848-4F33-840C-787063D51297}"/>
              </a:ext>
            </a:extLst>
          </p:cNvPr>
          <p:cNvGraphicFramePr>
            <a:graphicFrameLocks noGrp="1"/>
          </p:cNvGraphicFramePr>
          <p:nvPr/>
        </p:nvGraphicFramePr>
        <p:xfrm>
          <a:off x="310190" y="4450700"/>
          <a:ext cx="946246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80935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357193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</a:t>
                      </a:r>
                      <a:r>
                        <a:rPr lang="th-TH" sz="24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จำนวนนักศึกษาและบัณฑิตที่เป็นผู้ประกอบการที่เกิดจากกระบวนการพัฒนาผู้ประกอบการและส่งเสริมการสร้างนวัตกรรมของมหาวิทยาลัย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2.71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1,076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200 คน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687E9B1-5295-4D64-8454-DC8A2775D6D0}"/>
              </a:ext>
            </a:extLst>
          </p:cNvPr>
          <p:cNvSpPr txBox="1"/>
          <p:nvPr/>
        </p:nvSpPr>
        <p:spPr>
          <a:xfrm>
            <a:off x="5181694" y="5803940"/>
            <a:ext cx="515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สามารถพัฒนาผู้ประกอบการฯ ได้ ประกอบการปัจจุบันบัณฑิตปัจจุบันมีแนวโน้มเป็น</a:t>
            </a:r>
            <a:r>
              <a:rPr lang="th-TH" sz="2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ผู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ประกอบการมากขึ้น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3468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180975"/>
            <a:ext cx="11906250" cy="6010275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17" y="5942700"/>
            <a:ext cx="3338423" cy="8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0" y="5917720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30" y="590909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320" y="5909094"/>
            <a:ext cx="2876190" cy="98095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CFCCAD-3CFD-412C-BB1E-8B7768BB0A1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72135"/>
          <a:ext cx="791527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4275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374816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6.</a:t>
                      </a:r>
                      <a:r>
                        <a:rPr lang="th-TH" sz="24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จำนวนรางวัลสำหรับผู้ประกอบการใหม่ ที่เป็นนักศึกษาหรือบัณฑิตที่ได้รับการยอมรับในระดับชาติและนานาชาติ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0.39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48FDB5-03E5-4CBD-A099-EA7AE3D02A55}"/>
              </a:ext>
            </a:extLst>
          </p:cNvPr>
          <p:cNvGraphicFramePr>
            <a:graphicFrameLocks noGrp="1"/>
          </p:cNvGraphicFramePr>
          <p:nvPr/>
        </p:nvGraphicFramePr>
        <p:xfrm>
          <a:off x="3228975" y="2577226"/>
          <a:ext cx="8648701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6750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448511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 จำนวนงบประมาณจากแหล่งทุนภายนอกที่สนับสนุนการสร้างผู้ประกอบการ/ธุรกิจใหม่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2.05 ล้านบาท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4.03 ล้านบาท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 ล้านบาท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0C385C7-B5D7-4C21-B18F-E2CABBC96A33}"/>
              </a:ext>
            </a:extLst>
          </p:cNvPr>
          <p:cNvSpPr txBox="1"/>
          <p:nvPr/>
        </p:nvSpPr>
        <p:spPr>
          <a:xfrm>
            <a:off x="4262437" y="1692702"/>
            <a:ext cx="628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สถานการณ์ปัจจุบัน การจัดเวทีประกวดมีน้อย และโอกานในการให้คำแนะนำปรึกษาแก่บัณฑิตาผู้ประกอบการของมหาวิทาลัยทำได้ยากขึ้น</a:t>
            </a:r>
            <a:endParaRPr lang="en-US" sz="2400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BEE30DB-6589-4104-913C-90A75204EE7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411474"/>
          <a:ext cx="8648701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6073">
                  <a:extLst>
                    <a:ext uri="{9D8B030D-6E8A-4147-A177-3AD203B41FA5}">
                      <a16:colId xmlns:a16="http://schemas.microsoft.com/office/drawing/2014/main" val="155264112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6494196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530042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97263811"/>
                    </a:ext>
                  </a:extLst>
                </a:gridCol>
                <a:gridCol w="1111728">
                  <a:extLst>
                    <a:ext uri="{9D8B030D-6E8A-4147-A177-3AD203B41FA5}">
                      <a16:colId xmlns:a16="http://schemas.microsoft.com/office/drawing/2014/main" val="8107561"/>
                    </a:ext>
                  </a:extLst>
                </a:gridCol>
              </a:tblGrid>
              <a:tr h="37492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ผลการดำเนินงาน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en-US" sz="24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1143"/>
                  </a:ext>
                </a:extLst>
              </a:tr>
              <a:tr h="3748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2562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2563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</a:t>
                      </a:r>
                      <a:endParaRPr lang="en-US" sz="2400" dirty="0">
                        <a:solidFill>
                          <a:schemeClr val="bg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2540"/>
                  </a:ext>
                </a:extLst>
              </a:tr>
              <a:tr h="646943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 จำนวนความร่วมมือเพื่อพัฒนาผู้ประกอบการ และส่งเสริมการสร้างนวัตกรรมกับภาคธุรกิจ/อุตสาหกรรม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56.34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ความร่วมมือ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 ความร่วมมือ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 ความร่วมมือ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99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FA3E63E-38D5-4A02-92AA-C0A619A78F66}"/>
              </a:ext>
            </a:extLst>
          </p:cNvPr>
          <p:cNvSpPr txBox="1"/>
          <p:nvPr/>
        </p:nvSpPr>
        <p:spPr>
          <a:xfrm>
            <a:off x="9582150" y="414552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สามารถหาจากเครือข่ายภายนอกได้</a:t>
            </a:r>
            <a:endParaRPr lang="en-US" sz="2400" b="1" dirty="0">
              <a:solidFill>
                <a:srgbClr val="38572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E3D89B-BA4B-4364-A10A-B314A07C7232}"/>
              </a:ext>
            </a:extLst>
          </p:cNvPr>
          <p:cNvSpPr txBox="1"/>
          <p:nvPr/>
        </p:nvSpPr>
        <p:spPr>
          <a:xfrm>
            <a:off x="4457700" y="6122090"/>
            <a:ext cx="680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มีเครือข่ายภายนอกที่ยังคงมี </a:t>
            </a:r>
            <a:r>
              <a:rPr lang="en-US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active </a:t>
            </a:r>
            <a:r>
              <a:rPr lang="th-TH" sz="2400" b="1" dirty="0">
                <a:solidFill>
                  <a:srgbClr val="38572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ร่วมกัน และมีการหาเครื่องข่ายเพิ่มขึ้น</a:t>
            </a:r>
            <a:endParaRPr lang="en-US" sz="2400" b="1" dirty="0">
              <a:solidFill>
                <a:srgbClr val="38572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776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93631"/>
            <a:ext cx="11906250" cy="591772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70765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รายละเอียดกระบวนการวิเคราะห์ความเสี่ยง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ด้านการเงิน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4C362-67F6-439D-9EF1-440DADC38213}"/>
              </a:ext>
            </a:extLst>
          </p:cNvPr>
          <p:cNvSpPr/>
          <p:nvPr/>
        </p:nvSpPr>
        <p:spPr>
          <a:xfrm>
            <a:off x="3852803" y="862939"/>
            <a:ext cx="4399081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เป้าหมายการดำเนินงานทางการเงิน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8867-DE3E-4783-958A-487C6ABFB805}"/>
              </a:ext>
            </a:extLst>
          </p:cNvPr>
          <p:cNvSpPr/>
          <p:nvPr/>
        </p:nvSpPr>
        <p:spPr>
          <a:xfrm>
            <a:off x="3852803" y="1207698"/>
            <a:ext cx="4399081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“...ความมั่นคงทางการเงินของ </a:t>
            </a:r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</a:t>
            </a:r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...”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19F89-3761-4D42-A00B-938915143AB9}"/>
              </a:ext>
            </a:extLst>
          </p:cNvPr>
          <p:cNvSpPr/>
          <p:nvPr/>
        </p:nvSpPr>
        <p:spPr>
          <a:xfrm>
            <a:off x="3879727" y="1852522"/>
            <a:ext cx="4399080" cy="77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1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.21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(แผน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+สนม.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จำนวนเงินในกองทุนสะสมเพื่อความมั่นคง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2D33E-733F-411D-98EA-E79EB459F5E4}"/>
              </a:ext>
            </a:extLst>
          </p:cNvPr>
          <p:cNvSpPr/>
          <p:nvPr/>
        </p:nvSpPr>
        <p:spPr>
          <a:xfrm>
            <a:off x="3888916" y="2615943"/>
            <a:ext cx="4374492" cy="846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2565 -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385 ล้านบาท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ผลดำเนินงาน 2564 -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 447.215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ล้านบาท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B2DF5-793F-42EF-9536-9E7395882C2D}"/>
              </a:ext>
            </a:extLst>
          </p:cNvPr>
          <p:cNvSpPr/>
          <p:nvPr/>
        </p:nvSpPr>
        <p:spPr>
          <a:xfrm>
            <a:off x="8589032" y="1341905"/>
            <a:ext cx="3134266" cy="847547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เป็นแหล่งข้อมูลในการตัดสินใจที่สำคัญของผู้บริหาร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D6A1E-AA7C-475C-9A86-D0A4ED3299AF}"/>
              </a:ext>
            </a:extLst>
          </p:cNvPr>
          <p:cNvSpPr/>
          <p:nvPr/>
        </p:nvSpPr>
        <p:spPr>
          <a:xfrm>
            <a:off x="8589032" y="2189452"/>
            <a:ext cx="3134266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จุดอ่อน – อุปสรรค 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B1E104-BF76-4E3F-AC82-8456106ABB23}"/>
              </a:ext>
            </a:extLst>
          </p:cNvPr>
          <p:cNvSpPr/>
          <p:nvPr/>
        </p:nvSpPr>
        <p:spPr>
          <a:xfrm>
            <a:off x="8589032" y="2514124"/>
            <a:ext cx="3134266" cy="1169006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-งบประมาณที่ได้รับจากรัฐ มีแนวโน้มลดลง (แต่มี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Fixed cost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บางประเภทค่อนข้างสูง)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2FBD76-AA29-4D0B-8372-B81B358E6F91}"/>
              </a:ext>
            </a:extLst>
          </p:cNvPr>
          <p:cNvSpPr/>
          <p:nvPr/>
        </p:nvSpPr>
        <p:spPr>
          <a:xfrm>
            <a:off x="5752740" y="4648402"/>
            <a:ext cx="68076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en-US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E538F4-1C5F-4B41-8927-AF1C2D141F95}"/>
              </a:ext>
            </a:extLst>
          </p:cNvPr>
          <p:cNvCxnSpPr>
            <a:cxnSpLocks/>
          </p:cNvCxnSpPr>
          <p:nvPr/>
        </p:nvCxnSpPr>
        <p:spPr>
          <a:xfrm>
            <a:off x="6028652" y="1600201"/>
            <a:ext cx="0" cy="252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A1DD-1658-4170-8290-DB5258C386AF}"/>
              </a:ext>
            </a:extLst>
          </p:cNvPr>
          <p:cNvCxnSpPr>
            <a:cxnSpLocks/>
          </p:cNvCxnSpPr>
          <p:nvPr/>
        </p:nvCxnSpPr>
        <p:spPr>
          <a:xfrm flipV="1">
            <a:off x="6093125" y="3403220"/>
            <a:ext cx="0" cy="31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4897AD-41A7-4EAE-8236-3707BDD88E7E}"/>
              </a:ext>
            </a:extLst>
          </p:cNvPr>
          <p:cNvCxnSpPr>
            <a:cxnSpLocks/>
          </p:cNvCxnSpPr>
          <p:nvPr/>
        </p:nvCxnSpPr>
        <p:spPr>
          <a:xfrm>
            <a:off x="3402727" y="5523664"/>
            <a:ext cx="4500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973D0B-645F-4A97-8858-EFC6D47B222E}"/>
              </a:ext>
            </a:extLst>
          </p:cNvPr>
          <p:cNvCxnSpPr>
            <a:cxnSpLocks/>
          </p:cNvCxnSpPr>
          <p:nvPr/>
        </p:nvCxnSpPr>
        <p:spPr>
          <a:xfrm flipH="1">
            <a:off x="8295599" y="2332622"/>
            <a:ext cx="425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D0C3D8-8D19-4F01-9E1B-F66674780836}"/>
              </a:ext>
            </a:extLst>
          </p:cNvPr>
          <p:cNvCxnSpPr>
            <a:cxnSpLocks/>
          </p:cNvCxnSpPr>
          <p:nvPr/>
        </p:nvCxnSpPr>
        <p:spPr>
          <a:xfrm flipH="1">
            <a:off x="6002056" y="2929770"/>
            <a:ext cx="381047" cy="36726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3B67C5-1A3F-4429-8A68-9D02B8E24DD3}"/>
              </a:ext>
            </a:extLst>
          </p:cNvPr>
          <p:cNvSpPr/>
          <p:nvPr/>
        </p:nvSpPr>
        <p:spPr>
          <a:xfrm>
            <a:off x="9163468" y="6108016"/>
            <a:ext cx="908651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</a:t>
            </a:r>
            <a:endParaRPr lang="en-US" sz="2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6FFD7A-E9FA-4A09-8C42-7924A3434780}"/>
              </a:ext>
            </a:extLst>
          </p:cNvPr>
          <p:cNvCxnSpPr>
            <a:cxnSpLocks/>
          </p:cNvCxnSpPr>
          <p:nvPr/>
        </p:nvCxnSpPr>
        <p:spPr>
          <a:xfrm>
            <a:off x="8615700" y="6430707"/>
            <a:ext cx="1622509" cy="79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DDFB0-2835-417A-A9A1-C0FBC919A68B}"/>
              </a:ext>
            </a:extLst>
          </p:cNvPr>
          <p:cNvSpPr/>
          <p:nvPr/>
        </p:nvSpPr>
        <p:spPr>
          <a:xfrm>
            <a:off x="8896122" y="4979688"/>
            <a:ext cx="2851931" cy="336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ผลกระทบต่อ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0F253-7E73-4047-83AF-923BDC2DD90A}"/>
              </a:ext>
            </a:extLst>
          </p:cNvPr>
          <p:cNvSpPr/>
          <p:nvPr/>
        </p:nvSpPr>
        <p:spPr>
          <a:xfrm>
            <a:off x="8896122" y="5304360"/>
            <a:ext cx="2851931" cy="809600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ขาดสภาพคล่องทางการเงิน</a:t>
            </a:r>
          </a:p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ความมั่นคงทางการเงินลดลง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74E18C-1047-4C78-957E-1E435CA59F5F}"/>
              </a:ext>
            </a:extLst>
          </p:cNvPr>
          <p:cNvCxnSpPr>
            <a:cxnSpLocks/>
          </p:cNvCxnSpPr>
          <p:nvPr/>
        </p:nvCxnSpPr>
        <p:spPr>
          <a:xfrm>
            <a:off x="8446320" y="1199368"/>
            <a:ext cx="0" cy="1133254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9CE43C-3399-4837-A341-F9FC0629FAC7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8429386" y="1215312"/>
            <a:ext cx="159647" cy="1715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3628579-026A-4B5F-AB54-913766A58F88}"/>
              </a:ext>
            </a:extLst>
          </p:cNvPr>
          <p:cNvCxnSpPr>
            <a:cxnSpLocks/>
          </p:cNvCxnSpPr>
          <p:nvPr/>
        </p:nvCxnSpPr>
        <p:spPr>
          <a:xfrm flipH="1" flipV="1">
            <a:off x="7293467" y="5383195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D7AE7F8-2F7C-4861-ADB1-3EA3DF8BA359}"/>
              </a:ext>
            </a:extLst>
          </p:cNvPr>
          <p:cNvSpPr/>
          <p:nvPr/>
        </p:nvSpPr>
        <p:spPr>
          <a:xfrm>
            <a:off x="8589033" y="1047097"/>
            <a:ext cx="3134265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3AA59-D297-4695-A939-33EE4C897FC8}"/>
              </a:ext>
            </a:extLst>
          </p:cNvPr>
          <p:cNvSpPr/>
          <p:nvPr/>
        </p:nvSpPr>
        <p:spPr>
          <a:xfrm>
            <a:off x="3852803" y="4979358"/>
            <a:ext cx="4762897" cy="16101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รายได้รวมปี 2565  (งบประมาณ + เงินรายได้ของ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U.) </a:t>
            </a:r>
            <a:endParaRPr lang="th-TH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&lt;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รายจ่ายรวมปี 2565</a:t>
            </a:r>
          </a:p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งบการกำไรขาดทุนของ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แสดงผลขาดทุน</a:t>
            </a:r>
          </a:p>
          <a:p>
            <a:pPr algn="ctr"/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ความไม่สมดุลของรายได้และรายจ่าย (รายได้ </a:t>
            </a:r>
            <a:r>
              <a:rPr lang="en-US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&lt; </a:t>
            </a:r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รายจ่าย)</a:t>
            </a:r>
            <a:endParaRPr lang="en-US" sz="24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F3401B-6FF5-4039-8165-69F638E766A5}"/>
              </a:ext>
            </a:extLst>
          </p:cNvPr>
          <p:cNvSpPr/>
          <p:nvPr/>
        </p:nvSpPr>
        <p:spPr>
          <a:xfrm>
            <a:off x="249597" y="4037998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ปัจจัยเสี่ยงจากภายนอก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4987A24-3282-40A9-8789-2693FF589BB6}"/>
              </a:ext>
            </a:extLst>
          </p:cNvPr>
          <p:cNvSpPr/>
          <p:nvPr/>
        </p:nvSpPr>
        <p:spPr>
          <a:xfrm>
            <a:off x="241897" y="3239808"/>
            <a:ext cx="3134266" cy="7981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การควบคุมที่เป็น 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Fixed cost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(เงินเดือน) และ 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Variable cost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(ค่าสาธารณูปโภค) 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6A763-E1C4-4BFE-8C0B-1DA6C6F44419}"/>
              </a:ext>
            </a:extLst>
          </p:cNvPr>
          <p:cNvSpPr/>
          <p:nvPr/>
        </p:nvSpPr>
        <p:spPr>
          <a:xfrm>
            <a:off x="250524" y="4477945"/>
            <a:ext cx="3134266" cy="2165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เงินงบประมาณแผ่นดินได้รับน้อยไม่เป็นไปตามเป้าหมาย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เงินรายได้ไม่เป็นไปตามเป้าหมาย อันเนื่องมาจากหลายสาเหตุ เช่น จำนวนนักศึกษา การให้บริการวิชาการที่เป็นตัวเงิน การบริหารทรัพย์สินที่ก่อให้เกิดรายได้ เป็นต้น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92EA0-DFDE-4174-AADD-C9E67C6E8537}"/>
              </a:ext>
            </a:extLst>
          </p:cNvPr>
          <p:cNvCxnSpPr>
            <a:cxnSpLocks/>
          </p:cNvCxnSpPr>
          <p:nvPr/>
        </p:nvCxnSpPr>
        <p:spPr>
          <a:xfrm>
            <a:off x="3376163" y="3239809"/>
            <a:ext cx="20252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671B90-AD11-47DD-B83D-7AFC3329DB20}"/>
              </a:ext>
            </a:extLst>
          </p:cNvPr>
          <p:cNvCxnSpPr>
            <a:cxnSpLocks/>
          </p:cNvCxnSpPr>
          <p:nvPr/>
        </p:nvCxnSpPr>
        <p:spPr>
          <a:xfrm flipH="1">
            <a:off x="3578692" y="3213351"/>
            <a:ext cx="1" cy="2310313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8EBC2-A45B-4E3A-9C46-475FD7680A60}"/>
              </a:ext>
            </a:extLst>
          </p:cNvPr>
          <p:cNvSpPr/>
          <p:nvPr/>
        </p:nvSpPr>
        <p:spPr>
          <a:xfrm>
            <a:off x="268462" y="2786632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ปัจจัยเสี่ยงจากภายใน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870A06-2308-4844-AE66-A79439B6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87" y="3717519"/>
            <a:ext cx="4076738" cy="935688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8DE187-1BB9-43DD-8BF3-41BDCCD3F5F8}"/>
              </a:ext>
            </a:extLst>
          </p:cNvPr>
          <p:cNvCxnSpPr>
            <a:cxnSpLocks/>
          </p:cNvCxnSpPr>
          <p:nvPr/>
        </p:nvCxnSpPr>
        <p:spPr>
          <a:xfrm flipV="1">
            <a:off x="10212330" y="6113960"/>
            <a:ext cx="0" cy="316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5907F0-B0C4-45E1-8CF8-6F673129EE5A}"/>
              </a:ext>
            </a:extLst>
          </p:cNvPr>
          <p:cNvCxnSpPr>
            <a:cxnSpLocks/>
          </p:cNvCxnSpPr>
          <p:nvPr/>
        </p:nvCxnSpPr>
        <p:spPr>
          <a:xfrm flipH="1">
            <a:off x="7799568" y="4739179"/>
            <a:ext cx="765809" cy="246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776FD-79FC-4AB1-9645-18225B3CE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51604"/>
              </p:ext>
            </p:extLst>
          </p:nvPr>
        </p:nvGraphicFramePr>
        <p:xfrm>
          <a:off x="8446321" y="3886588"/>
          <a:ext cx="338912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615">
                  <a:extLst>
                    <a:ext uri="{9D8B030D-6E8A-4147-A177-3AD203B41FA5}">
                      <a16:colId xmlns:a16="http://schemas.microsoft.com/office/drawing/2014/main" val="2574222455"/>
                    </a:ext>
                  </a:extLst>
                </a:gridCol>
                <a:gridCol w="1851507">
                  <a:extLst>
                    <a:ext uri="{9D8B030D-6E8A-4147-A177-3AD203B41FA5}">
                      <a16:colId xmlns:a16="http://schemas.microsoft.com/office/drawing/2014/main" val="148501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รายได้คงเหลือ 62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รายได้คงเหลือ 63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481596"/>
                  </a:ext>
                </a:extLst>
              </a:tr>
              <a:tr h="38134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89.33 ล.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182.28 ล.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8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47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93631"/>
            <a:ext cx="11906250" cy="591772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7076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รายละเอียดกระบวนการวิเคราะห์ความเสี่ยง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ด้านการดำเนินงาน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4C362-67F6-439D-9EF1-440DADC38213}"/>
              </a:ext>
            </a:extLst>
          </p:cNvPr>
          <p:cNvSpPr/>
          <p:nvPr/>
        </p:nvSpPr>
        <p:spPr>
          <a:xfrm>
            <a:off x="3852803" y="862939"/>
            <a:ext cx="4399081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เป้าหมายด้านการดำเนินงาน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8867-DE3E-4783-958A-487C6ABFB805}"/>
              </a:ext>
            </a:extLst>
          </p:cNvPr>
          <p:cNvSpPr/>
          <p:nvPr/>
        </p:nvSpPr>
        <p:spPr>
          <a:xfrm>
            <a:off x="3852803" y="1207698"/>
            <a:ext cx="4399081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“มีสมรรถนะสูงในการบริหารจัดการ”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19F89-3761-4D42-A00B-938915143AB9}"/>
              </a:ext>
            </a:extLst>
          </p:cNvPr>
          <p:cNvSpPr/>
          <p:nvPr/>
        </p:nvSpPr>
        <p:spPr>
          <a:xfrm>
            <a:off x="3879727" y="1852522"/>
            <a:ext cx="4399080" cy="77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/>
            <a:r>
              <a:rPr lang="en-US" sz="2400" b="1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1.2</a:t>
            </a: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(แผน) </a:t>
            </a:r>
            <a:r>
              <a:rPr lang="en-US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ร้อยละของบุคลากรที่มีผลประเมินสมรรถนะที่อยู่ในระดับมาตรฐาน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2D33E-733F-411D-98EA-E79EB459F5E4}"/>
              </a:ext>
            </a:extLst>
          </p:cNvPr>
          <p:cNvSpPr/>
          <p:nvPr/>
        </p:nvSpPr>
        <p:spPr>
          <a:xfrm>
            <a:off x="3852803" y="2614681"/>
            <a:ext cx="4374492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2565 -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 95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B2DF5-793F-42EF-9536-9E7395882C2D}"/>
              </a:ext>
            </a:extLst>
          </p:cNvPr>
          <p:cNvSpPr/>
          <p:nvPr/>
        </p:nvSpPr>
        <p:spPr>
          <a:xfrm>
            <a:off x="8589032" y="1341905"/>
            <a:ext cx="3134266" cy="847547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บุคลากรมีความชำนาญงานที่หลากหลาย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D6A1E-AA7C-475C-9A86-D0A4ED3299AF}"/>
              </a:ext>
            </a:extLst>
          </p:cNvPr>
          <p:cNvSpPr/>
          <p:nvPr/>
        </p:nvSpPr>
        <p:spPr>
          <a:xfrm>
            <a:off x="8589032" y="2189452"/>
            <a:ext cx="3134266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จุดอ่อน – อุปสรรค 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B1E104-BF76-4E3F-AC82-8456106ABB23}"/>
              </a:ext>
            </a:extLst>
          </p:cNvPr>
          <p:cNvSpPr/>
          <p:nvPr/>
        </p:nvSpPr>
        <p:spPr>
          <a:xfrm>
            <a:off x="8589032" y="2514123"/>
            <a:ext cx="3134266" cy="1167569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บุคลากรบางคน (ขาดทักษะ ไม่รับการเปลี่ยนแปลง ทำงานด้านเดียว)</a:t>
            </a:r>
          </a:p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ขาดการบูรณาการทำงานร่วมกัน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2FBD76-AA29-4D0B-8372-B81B358E6F91}"/>
              </a:ext>
            </a:extLst>
          </p:cNvPr>
          <p:cNvSpPr/>
          <p:nvPr/>
        </p:nvSpPr>
        <p:spPr>
          <a:xfrm>
            <a:off x="7129828" y="4388477"/>
            <a:ext cx="68076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en-US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E538F4-1C5F-4B41-8927-AF1C2D141F95}"/>
              </a:ext>
            </a:extLst>
          </p:cNvPr>
          <p:cNvCxnSpPr>
            <a:cxnSpLocks/>
          </p:cNvCxnSpPr>
          <p:nvPr/>
        </p:nvCxnSpPr>
        <p:spPr>
          <a:xfrm>
            <a:off x="6028652" y="1600201"/>
            <a:ext cx="0" cy="252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A1DD-1658-4170-8290-DB5258C386AF}"/>
              </a:ext>
            </a:extLst>
          </p:cNvPr>
          <p:cNvCxnSpPr>
            <a:cxnSpLocks/>
          </p:cNvCxnSpPr>
          <p:nvPr/>
        </p:nvCxnSpPr>
        <p:spPr>
          <a:xfrm flipV="1">
            <a:off x="6093125" y="3403220"/>
            <a:ext cx="0" cy="31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4897AD-41A7-4EAE-8236-3707BDD88E7E}"/>
              </a:ext>
            </a:extLst>
          </p:cNvPr>
          <p:cNvCxnSpPr>
            <a:cxnSpLocks/>
          </p:cNvCxnSpPr>
          <p:nvPr/>
        </p:nvCxnSpPr>
        <p:spPr>
          <a:xfrm>
            <a:off x="3376163" y="5155337"/>
            <a:ext cx="4500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973D0B-645F-4A97-8858-EFC6D47B222E}"/>
              </a:ext>
            </a:extLst>
          </p:cNvPr>
          <p:cNvCxnSpPr>
            <a:cxnSpLocks/>
          </p:cNvCxnSpPr>
          <p:nvPr/>
        </p:nvCxnSpPr>
        <p:spPr>
          <a:xfrm flipH="1">
            <a:off x="8295599" y="2332622"/>
            <a:ext cx="425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3B67C5-1A3F-4429-8A68-9D02B8E24DD3}"/>
              </a:ext>
            </a:extLst>
          </p:cNvPr>
          <p:cNvSpPr/>
          <p:nvPr/>
        </p:nvSpPr>
        <p:spPr>
          <a:xfrm>
            <a:off x="8054126" y="6180675"/>
            <a:ext cx="908651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</a:t>
            </a:r>
            <a:endParaRPr lang="en-US" sz="2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6FFD7A-E9FA-4A09-8C42-7924A3434780}"/>
              </a:ext>
            </a:extLst>
          </p:cNvPr>
          <p:cNvCxnSpPr>
            <a:cxnSpLocks/>
          </p:cNvCxnSpPr>
          <p:nvPr/>
        </p:nvCxnSpPr>
        <p:spPr>
          <a:xfrm>
            <a:off x="6124575" y="6108016"/>
            <a:ext cx="4184623" cy="79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DDFB0-2835-417A-A9A1-C0FBC919A68B}"/>
              </a:ext>
            </a:extLst>
          </p:cNvPr>
          <p:cNvSpPr/>
          <p:nvPr/>
        </p:nvSpPr>
        <p:spPr>
          <a:xfrm>
            <a:off x="8679971" y="3832755"/>
            <a:ext cx="3111970" cy="336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ผลกระทบต่อ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0F253-7E73-4047-83AF-923BDC2DD90A}"/>
              </a:ext>
            </a:extLst>
          </p:cNvPr>
          <p:cNvSpPr/>
          <p:nvPr/>
        </p:nvSpPr>
        <p:spPr>
          <a:xfrm>
            <a:off x="8677182" y="4174998"/>
            <a:ext cx="3114759" cy="1576745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ปริมาณ/คุณภาพงานที่ได้มีประสิทธิภาพ(ปริมาณ+คุณภาพ) ตามที่คาดหวัง / ไม่เหมาะหรือคุ้มค่ากับต้นทุนที่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ต้องจ่ายไป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74E18C-1047-4C78-957E-1E435CA59F5F}"/>
              </a:ext>
            </a:extLst>
          </p:cNvPr>
          <p:cNvCxnSpPr>
            <a:cxnSpLocks/>
          </p:cNvCxnSpPr>
          <p:nvPr/>
        </p:nvCxnSpPr>
        <p:spPr>
          <a:xfrm>
            <a:off x="8446320" y="1199368"/>
            <a:ext cx="0" cy="1133254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9CE43C-3399-4837-A341-F9FC0629FAC7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8429386" y="1215312"/>
            <a:ext cx="159647" cy="1715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3628579-026A-4B5F-AB54-913766A58F88}"/>
              </a:ext>
            </a:extLst>
          </p:cNvPr>
          <p:cNvCxnSpPr>
            <a:cxnSpLocks/>
          </p:cNvCxnSpPr>
          <p:nvPr/>
        </p:nvCxnSpPr>
        <p:spPr>
          <a:xfrm flipH="1" flipV="1">
            <a:off x="7293467" y="5383195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D7AE7F8-2F7C-4861-ADB1-3EA3DF8BA359}"/>
              </a:ext>
            </a:extLst>
          </p:cNvPr>
          <p:cNvSpPr/>
          <p:nvPr/>
        </p:nvSpPr>
        <p:spPr>
          <a:xfrm>
            <a:off x="8589033" y="1047097"/>
            <a:ext cx="3134265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3AA59-D297-4695-A939-33EE4C897FC8}"/>
              </a:ext>
            </a:extLst>
          </p:cNvPr>
          <p:cNvSpPr/>
          <p:nvPr/>
        </p:nvSpPr>
        <p:spPr>
          <a:xfrm>
            <a:off x="3754658" y="4756670"/>
            <a:ext cx="4762897" cy="100879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บุคลากร สนม. มีผลประเมินสมรรถนะต่ำกว่าระดับมาตรฐานของตำแหน่ง</a:t>
            </a:r>
            <a:endParaRPr lang="en-US" sz="24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F3401B-6FF5-4039-8165-69F638E766A5}"/>
              </a:ext>
            </a:extLst>
          </p:cNvPr>
          <p:cNvSpPr/>
          <p:nvPr/>
        </p:nvSpPr>
        <p:spPr>
          <a:xfrm>
            <a:off x="260839" y="4174999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ปัจจัยเสี่ยงจากภายนอก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4987A24-3282-40A9-8789-2693FF589BB6}"/>
              </a:ext>
            </a:extLst>
          </p:cNvPr>
          <p:cNvSpPr/>
          <p:nvPr/>
        </p:nvSpPr>
        <p:spPr>
          <a:xfrm>
            <a:off x="241897" y="3239808"/>
            <a:ext cx="3134266" cy="935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บุคลากรไม่ได้รับการพัฒนาตนเอง</a:t>
            </a:r>
          </a:p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มีการมอบหมายงานเพียงอย่างเดียว ทำให้ขาดการเชื่อมโยง/ทักษะงานอื่นที่เกี่ยวข้อง</a:t>
            </a: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6A763-E1C4-4BFE-8C0B-1DA6C6F44419}"/>
              </a:ext>
            </a:extLst>
          </p:cNvPr>
          <p:cNvSpPr/>
          <p:nvPr/>
        </p:nvSpPr>
        <p:spPr>
          <a:xfrm>
            <a:off x="268461" y="4588574"/>
            <a:ext cx="3134266" cy="1519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การเปลี่ยนแปลงของเทคโนโลยีที่ส่งต่อการทำงานที่เคยทำอยู่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ข้อจำกัดของงบประมาณที่ได้รับทำให้ไม่สามารถขยาย/คงกรอบอัตรากำลังให้เหมาะกับปริมาณงานได้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92EA0-DFDE-4174-AADD-C9E67C6E8537}"/>
              </a:ext>
            </a:extLst>
          </p:cNvPr>
          <p:cNvCxnSpPr>
            <a:cxnSpLocks/>
          </p:cNvCxnSpPr>
          <p:nvPr/>
        </p:nvCxnSpPr>
        <p:spPr>
          <a:xfrm>
            <a:off x="3376163" y="3054628"/>
            <a:ext cx="20252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671B90-AD11-47DD-B83D-7AFC3329DB20}"/>
              </a:ext>
            </a:extLst>
          </p:cNvPr>
          <p:cNvCxnSpPr>
            <a:cxnSpLocks/>
          </p:cNvCxnSpPr>
          <p:nvPr/>
        </p:nvCxnSpPr>
        <p:spPr>
          <a:xfrm>
            <a:off x="3604447" y="3054628"/>
            <a:ext cx="19507" cy="2100709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8EBC2-A45B-4E3A-9C46-475FD7680A60}"/>
              </a:ext>
            </a:extLst>
          </p:cNvPr>
          <p:cNvSpPr/>
          <p:nvPr/>
        </p:nvSpPr>
        <p:spPr>
          <a:xfrm>
            <a:off x="268462" y="2786632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ปัจจัยเสี่ยงจากภายใน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870A06-2308-4844-AE66-A79439B6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03" y="3338283"/>
            <a:ext cx="4137501" cy="935688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8DE187-1BB9-43DD-8BF3-41BDCCD3F5F8}"/>
              </a:ext>
            </a:extLst>
          </p:cNvPr>
          <p:cNvCxnSpPr>
            <a:cxnSpLocks/>
          </p:cNvCxnSpPr>
          <p:nvPr/>
        </p:nvCxnSpPr>
        <p:spPr>
          <a:xfrm flipV="1">
            <a:off x="10284563" y="5751743"/>
            <a:ext cx="0" cy="316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5907F0-B0C4-45E1-8CF8-6F673129EE5A}"/>
              </a:ext>
            </a:extLst>
          </p:cNvPr>
          <p:cNvCxnSpPr>
            <a:cxnSpLocks/>
          </p:cNvCxnSpPr>
          <p:nvPr/>
        </p:nvCxnSpPr>
        <p:spPr>
          <a:xfrm flipH="1">
            <a:off x="6761639" y="4283075"/>
            <a:ext cx="658633" cy="464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E16E74F-24F9-4611-ACC6-BA43CD51F63D}"/>
              </a:ext>
            </a:extLst>
          </p:cNvPr>
          <p:cNvSpPr/>
          <p:nvPr/>
        </p:nvSpPr>
        <p:spPr>
          <a:xfrm>
            <a:off x="3923318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82.51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282B44-7321-4777-B733-8D95BE8F97EC}"/>
              </a:ext>
            </a:extLst>
          </p:cNvPr>
          <p:cNvSpPr/>
          <p:nvPr/>
        </p:nvSpPr>
        <p:spPr>
          <a:xfrm>
            <a:off x="4920789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90.84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631101-0CA9-4F08-A9E5-52E34DA20680}"/>
              </a:ext>
            </a:extLst>
          </p:cNvPr>
          <p:cNvSpPr/>
          <p:nvPr/>
        </p:nvSpPr>
        <p:spPr>
          <a:xfrm>
            <a:off x="5930073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9</a:t>
            </a:r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</a:rPr>
              <a:t>.30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F1D273-19CE-456A-8361-7ABF4DFB71DF}"/>
              </a:ext>
            </a:extLst>
          </p:cNvPr>
          <p:cNvSpPr/>
          <p:nvPr/>
        </p:nvSpPr>
        <p:spPr>
          <a:xfrm>
            <a:off x="6939357" y="3962557"/>
            <a:ext cx="931655" cy="311053"/>
          </a:xfrm>
          <a:prstGeom prst="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95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87F1E9-2849-4FC8-9EC5-16E93A47EEB0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40049" y="3054628"/>
            <a:ext cx="42876" cy="501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4F52307-4CE6-4357-A89B-275D567AE1C4}"/>
              </a:ext>
            </a:extLst>
          </p:cNvPr>
          <p:cNvSpPr/>
          <p:nvPr/>
        </p:nvSpPr>
        <p:spPr>
          <a:xfrm>
            <a:off x="3902783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82.51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DC3EC-BE00-46CB-86FC-B18933662FB1}"/>
              </a:ext>
            </a:extLst>
          </p:cNvPr>
          <p:cNvCxnSpPr>
            <a:cxnSpLocks/>
            <a:stCxn id="99" idx="2"/>
          </p:cNvCxnSpPr>
          <p:nvPr/>
        </p:nvCxnSpPr>
        <p:spPr>
          <a:xfrm flipH="1">
            <a:off x="6136106" y="5765464"/>
            <a:ext cx="1" cy="342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74CD26-9D66-47C9-B8CA-E3382EDAA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51107"/>
              </p:ext>
            </p:extLst>
          </p:nvPr>
        </p:nvGraphicFramePr>
        <p:xfrm>
          <a:off x="369455" y="138023"/>
          <a:ext cx="11543623" cy="649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00234">
                  <a:extLst>
                    <a:ext uri="{9D8B030D-6E8A-4147-A177-3AD203B41FA5}">
                      <a16:colId xmlns:a16="http://schemas.microsoft.com/office/drawing/2014/main" val="1577779768"/>
                    </a:ext>
                  </a:extLst>
                </a:gridCol>
                <a:gridCol w="4373685">
                  <a:extLst>
                    <a:ext uri="{9D8B030D-6E8A-4147-A177-3AD203B41FA5}">
                      <a16:colId xmlns:a16="http://schemas.microsoft.com/office/drawing/2014/main" val="2059937483"/>
                    </a:ext>
                  </a:extLst>
                </a:gridCol>
                <a:gridCol w="2869704">
                  <a:extLst>
                    <a:ext uri="{9D8B030D-6E8A-4147-A177-3AD203B41FA5}">
                      <a16:colId xmlns:a16="http://schemas.microsoft.com/office/drawing/2014/main" val="525120901"/>
                    </a:ext>
                  </a:extLst>
                </a:gridCol>
              </a:tblGrid>
              <a:tr h="457061">
                <a:tc gridSpan="3">
                  <a:txBody>
                    <a:bodyPr/>
                    <a:lstStyle/>
                    <a:p>
                      <a:r>
                        <a:rPr lang="th-TH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ประเด็นความเสี่ยงที่ 1 </a:t>
                      </a:r>
                      <a:r>
                        <a:rPr lang="en-U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มหาวิทยาลัยไม่บรรลุผลการดำเนินงานของมหาวิทยาลัยกลุ่ม 2 ตามแผนที่กำหนด</a:t>
                      </a:r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20844"/>
                  </a:ext>
                </a:extLst>
              </a:tr>
              <a:tr h="457061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ปัจจัยเสี่ยงภายใน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ปัจจัยเสี่ยงภายนอก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ผลกระทบ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80364"/>
                  </a:ext>
                </a:extLst>
              </a:tr>
              <a:tr h="1188358">
                <a:tc>
                  <a:txBody>
                    <a:bodyPr/>
                    <a:lstStyle/>
                    <a:p>
                      <a:pPr marL="173038" indent="-173038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1.จำนวนหลักสูตร/โปรแกรม</a:t>
                      </a:r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เฉพาะที่ใช้เทคโนโลยี/นวัตกรรม</a:t>
                      </a:r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เพื่อพัฒนาความเป็นผู้ประกอบการ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1.จำนวนนักศึกษาและบัณฑิตที่เป็นผู้ประกอบการที่เกิดจากกระบวนการพัฒนาผู้ประกอบการ</a:t>
                      </a:r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และส่งเสริมการสร้างนวัตกรรมของมหาวิทยาลัย</a:t>
                      </a:r>
                      <a:endParaRPr lang="en-US" sz="26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3038" indent="-173038"/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1.มหาวิทยาลัยไม่บรรลุยุทธศาสตร์การกำหนดประเภทของกลุ่มสถาบันอุดมศึกษา</a:t>
                      </a:r>
                    </a:p>
                    <a:p>
                      <a:pPr marL="173038" indent="-173038"/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2.มหาวิทยาลัยต้องทบทวนจุดเด่นที่เป็นผลการดำเนินงานที่ผ่านมา และศักยภาพของตนเองใหม่ รวมทั้งต้องมีการเปลี่ยนแปลงทุกระบบ   </a:t>
                      </a:r>
                      <a:endParaRPr lang="en-US" sz="26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7812"/>
                  </a:ext>
                </a:extLst>
              </a:tr>
              <a:tr h="1554007"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2.จำนวนบุคลากรทั้งอาจารย์และนักศึกษาไปถ่ายทอด/แลกเปลี่ยนความรู้เพื่อพัฒนาสินค้าและบริการ</a:t>
                      </a:r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แก่สถานประกอบการในภาคธุรกิจ/อุตสาหกรรม</a:t>
                      </a:r>
                      <a:endParaRPr lang="en-US" sz="2600" b="1" dirty="0"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2.จำนวนรางวัลสำหรับผู้ประกอบการใหม่ </a:t>
                      </a:r>
                      <a:r>
                        <a:rPr lang="th-TH" sz="26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ที่เป็นนักศึกษาหรือบัณฑิตที่ได้รับการยอมรับในระดับชาติและนานาชาติ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75408"/>
                  </a:ext>
                </a:extLst>
              </a:tr>
              <a:tr h="822709"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3.ความพร้อมในระบบนิเวศน์</a:t>
                      </a:r>
                      <a:r>
                        <a:rPr lang="th-TH" sz="26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ด้านเทคโนโลยีและนวัตกรรม</a:t>
                      </a:r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เพื่อเร่งพัฒนาผู้ประกอบการ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3.จำนวนงบประมาณจากแหล่งทุนภายนอก</a:t>
                      </a:r>
                      <a:r>
                        <a:rPr lang="th-TH" sz="26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ที่สนับสนุนการสร้างผู้ประกอบการ/ธุรกิจใหม่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58822"/>
                  </a:ext>
                </a:extLst>
              </a:tr>
              <a:tr h="1188358"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4.จำนวนงบประมาณการพัฒนาเทคโนโลยี/นวัตกรรม</a:t>
                      </a:r>
                      <a:endParaRPr 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/>
                      <a:r>
                        <a:rPr lang="th-TH" sz="2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4.จำนวนความร่วมมือเพื่อพัฒนาผู้ประกอบการ </a:t>
                      </a:r>
                      <a:r>
                        <a:rPr lang="th-TH" sz="26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และส่งเสริมการสร้างนวัตกรรมกับภาคธุรกิจ/อุตสาหกรรม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532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5AE7356-F2F3-4DF9-A628-32A7333DB6F3}"/>
              </a:ext>
            </a:extLst>
          </p:cNvPr>
          <p:cNvSpPr/>
          <p:nvPr/>
        </p:nvSpPr>
        <p:spPr>
          <a:xfrm>
            <a:off x="129396" y="69011"/>
            <a:ext cx="11948304" cy="6650966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5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93631"/>
            <a:ext cx="11906250" cy="591772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7076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รายละเอียดกระบวนการวิเคราะห์ความเสี่ยง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ด้านการดำเนินงาน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4C362-67F6-439D-9EF1-440DADC38213}"/>
              </a:ext>
            </a:extLst>
          </p:cNvPr>
          <p:cNvSpPr/>
          <p:nvPr/>
        </p:nvSpPr>
        <p:spPr>
          <a:xfrm>
            <a:off x="3852803" y="862939"/>
            <a:ext cx="4399081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เป้าหมายด้านการดำเนินงาน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8867-DE3E-4783-958A-487C6ABFB805}"/>
              </a:ext>
            </a:extLst>
          </p:cNvPr>
          <p:cNvSpPr/>
          <p:nvPr/>
        </p:nvSpPr>
        <p:spPr>
          <a:xfrm>
            <a:off x="3852803" y="1207698"/>
            <a:ext cx="4399081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“มีสมรรถนะสูงในการให้บริการ”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19F89-3761-4D42-A00B-938915143AB9}"/>
              </a:ext>
            </a:extLst>
          </p:cNvPr>
          <p:cNvSpPr/>
          <p:nvPr/>
        </p:nvSpPr>
        <p:spPr>
          <a:xfrm>
            <a:off x="3879727" y="1852522"/>
            <a:ext cx="4399080" cy="77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/>
            <a:r>
              <a:rPr lang="en-US" sz="2400" b="1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3.1 (แผน) </a:t>
            </a:r>
            <a:r>
              <a:rPr lang="en-US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ค่าเฉลี่ยของผลการประเมินคุณภาพการให้บริการ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2D33E-733F-411D-98EA-E79EB459F5E4}"/>
              </a:ext>
            </a:extLst>
          </p:cNvPr>
          <p:cNvSpPr/>
          <p:nvPr/>
        </p:nvSpPr>
        <p:spPr>
          <a:xfrm>
            <a:off x="3852803" y="2614681"/>
            <a:ext cx="4374492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2565 -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ค่าเฉลี่ย 4.00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B2DF5-793F-42EF-9536-9E7395882C2D}"/>
              </a:ext>
            </a:extLst>
          </p:cNvPr>
          <p:cNvSpPr/>
          <p:nvPr/>
        </p:nvSpPr>
        <p:spPr>
          <a:xfrm>
            <a:off x="8589032" y="1341905"/>
            <a:ext cx="3134266" cy="847547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-เน้นการปฏิบัติจริง รู้จริง คิดเป็น ทำงานได้ นำระบบ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IT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มาใช้</a:t>
            </a:r>
            <a:endParaRPr lang="en-US" sz="2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D6A1E-AA7C-475C-9A86-D0A4ED3299AF}"/>
              </a:ext>
            </a:extLst>
          </p:cNvPr>
          <p:cNvSpPr/>
          <p:nvPr/>
        </p:nvSpPr>
        <p:spPr>
          <a:xfrm>
            <a:off x="8589032" y="2189452"/>
            <a:ext cx="3134266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จุดอ่อน – อุปสรรค 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B1E104-BF76-4E3F-AC82-8456106ABB23}"/>
              </a:ext>
            </a:extLst>
          </p:cNvPr>
          <p:cNvSpPr/>
          <p:nvPr/>
        </p:nvSpPr>
        <p:spPr>
          <a:xfrm>
            <a:off x="8589032" y="2525881"/>
            <a:ext cx="3134266" cy="1112628"/>
          </a:xfrm>
          <a:prstGeom prst="rect">
            <a:avLst/>
          </a:prstGeom>
          <a:solidFill>
            <a:srgbClr val="FE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บุคลากรบางส่วนขาดทักษะการสื่อสารและการประสานงาน และทักษะการให้บริการ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2FBD76-AA29-4D0B-8372-B81B358E6F91}"/>
              </a:ext>
            </a:extLst>
          </p:cNvPr>
          <p:cNvSpPr/>
          <p:nvPr/>
        </p:nvSpPr>
        <p:spPr>
          <a:xfrm>
            <a:off x="7129828" y="4388477"/>
            <a:ext cx="68076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en-US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E538F4-1C5F-4B41-8927-AF1C2D141F95}"/>
              </a:ext>
            </a:extLst>
          </p:cNvPr>
          <p:cNvCxnSpPr>
            <a:cxnSpLocks/>
          </p:cNvCxnSpPr>
          <p:nvPr/>
        </p:nvCxnSpPr>
        <p:spPr>
          <a:xfrm>
            <a:off x="6028652" y="1600201"/>
            <a:ext cx="0" cy="252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A1DD-1658-4170-8290-DB5258C386AF}"/>
              </a:ext>
            </a:extLst>
          </p:cNvPr>
          <p:cNvCxnSpPr>
            <a:cxnSpLocks/>
          </p:cNvCxnSpPr>
          <p:nvPr/>
        </p:nvCxnSpPr>
        <p:spPr>
          <a:xfrm flipV="1">
            <a:off x="6093125" y="3403220"/>
            <a:ext cx="0" cy="31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4897AD-41A7-4EAE-8236-3707BDD88E7E}"/>
              </a:ext>
            </a:extLst>
          </p:cNvPr>
          <p:cNvCxnSpPr>
            <a:cxnSpLocks/>
          </p:cNvCxnSpPr>
          <p:nvPr/>
        </p:nvCxnSpPr>
        <p:spPr>
          <a:xfrm>
            <a:off x="3376163" y="5155337"/>
            <a:ext cx="4500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973D0B-645F-4A97-8858-EFC6D47B222E}"/>
              </a:ext>
            </a:extLst>
          </p:cNvPr>
          <p:cNvCxnSpPr>
            <a:cxnSpLocks/>
          </p:cNvCxnSpPr>
          <p:nvPr/>
        </p:nvCxnSpPr>
        <p:spPr>
          <a:xfrm flipH="1">
            <a:off x="8295599" y="2332622"/>
            <a:ext cx="425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3B67C5-1A3F-4429-8A68-9D02B8E24DD3}"/>
              </a:ext>
            </a:extLst>
          </p:cNvPr>
          <p:cNvSpPr/>
          <p:nvPr/>
        </p:nvSpPr>
        <p:spPr>
          <a:xfrm>
            <a:off x="7015886" y="5991598"/>
            <a:ext cx="908651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</a:t>
            </a:r>
            <a:endParaRPr lang="en-US" sz="2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6FFD7A-E9FA-4A09-8C42-7924A3434780}"/>
              </a:ext>
            </a:extLst>
          </p:cNvPr>
          <p:cNvCxnSpPr>
            <a:cxnSpLocks/>
          </p:cNvCxnSpPr>
          <p:nvPr/>
        </p:nvCxnSpPr>
        <p:spPr>
          <a:xfrm flipV="1">
            <a:off x="6136106" y="5936740"/>
            <a:ext cx="2543865" cy="7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DDFB0-2835-417A-A9A1-C0FBC919A68B}"/>
              </a:ext>
            </a:extLst>
          </p:cNvPr>
          <p:cNvSpPr/>
          <p:nvPr/>
        </p:nvSpPr>
        <p:spPr>
          <a:xfrm>
            <a:off x="8679971" y="3832755"/>
            <a:ext cx="3111970" cy="336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ผลกระทบต่อ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0F253-7E73-4047-83AF-923BDC2DD90A}"/>
              </a:ext>
            </a:extLst>
          </p:cNvPr>
          <p:cNvSpPr/>
          <p:nvPr/>
        </p:nvSpPr>
        <p:spPr>
          <a:xfrm>
            <a:off x="8651766" y="4169354"/>
            <a:ext cx="3114759" cy="2222481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ผู้รับบริการไม่พึงพอใจ</a:t>
            </a:r>
          </a:p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ผู้รับบริการไม่ได้รับในสิ่งที่ต้องการหรือตามเวลาที่ต้องการ</a:t>
            </a:r>
          </a:p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งานของ 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ในภาพรวมไม่มีประสิทธิภาพและประสิทธิผล หรือหยุดชะงัก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74E18C-1047-4C78-957E-1E435CA59F5F}"/>
              </a:ext>
            </a:extLst>
          </p:cNvPr>
          <p:cNvCxnSpPr>
            <a:cxnSpLocks/>
          </p:cNvCxnSpPr>
          <p:nvPr/>
        </p:nvCxnSpPr>
        <p:spPr>
          <a:xfrm>
            <a:off x="8446320" y="1199368"/>
            <a:ext cx="0" cy="1133254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9CE43C-3399-4837-A341-F9FC0629FAC7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8429386" y="1215312"/>
            <a:ext cx="159647" cy="1715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3628579-026A-4B5F-AB54-913766A58F88}"/>
              </a:ext>
            </a:extLst>
          </p:cNvPr>
          <p:cNvCxnSpPr>
            <a:cxnSpLocks/>
          </p:cNvCxnSpPr>
          <p:nvPr/>
        </p:nvCxnSpPr>
        <p:spPr>
          <a:xfrm flipH="1" flipV="1">
            <a:off x="7293467" y="5383195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D7AE7F8-2F7C-4861-ADB1-3EA3DF8BA359}"/>
              </a:ext>
            </a:extLst>
          </p:cNvPr>
          <p:cNvSpPr/>
          <p:nvPr/>
        </p:nvSpPr>
        <p:spPr>
          <a:xfrm>
            <a:off x="8589033" y="1047097"/>
            <a:ext cx="3134265" cy="33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จุดแข็ง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สนม.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3AA59-D297-4695-A939-33EE4C897FC8}"/>
              </a:ext>
            </a:extLst>
          </p:cNvPr>
          <p:cNvSpPr/>
          <p:nvPr/>
        </p:nvSpPr>
        <p:spPr>
          <a:xfrm>
            <a:off x="3754658" y="4756670"/>
            <a:ext cx="4762897" cy="100879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 ผลการประเมินคุณภาพการให้บริการจากผู้รับบริการไม่เป็นไปตามเป้าหมาย</a:t>
            </a:r>
            <a:endParaRPr lang="en-US" sz="24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F3401B-6FF5-4039-8165-69F638E766A5}"/>
              </a:ext>
            </a:extLst>
          </p:cNvPr>
          <p:cNvSpPr/>
          <p:nvPr/>
        </p:nvSpPr>
        <p:spPr>
          <a:xfrm>
            <a:off x="260839" y="4174999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ปัจจัยเสี่ยงจากภายนอก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4987A24-3282-40A9-8789-2693FF589BB6}"/>
              </a:ext>
            </a:extLst>
          </p:cNvPr>
          <p:cNvSpPr/>
          <p:nvPr/>
        </p:nvSpPr>
        <p:spPr>
          <a:xfrm>
            <a:off x="241897" y="2621522"/>
            <a:ext cx="3134266" cy="1553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บุคลากรบางคนไม่มีความใส่ใจ / ขาดทักษะในการให้บริการ</a:t>
            </a:r>
          </a:p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บุคลากรบางคนไม่มีความรู้ ความเข้าใจ และความชำนาญในงานของตนเองอย่างเพียงพอ (โดยเฉพาะบุคากรใหม่)</a:t>
            </a: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6A763-E1C4-4BFE-8C0B-1DA6C6F44419}"/>
              </a:ext>
            </a:extLst>
          </p:cNvPr>
          <p:cNvSpPr/>
          <p:nvPr/>
        </p:nvSpPr>
        <p:spPr>
          <a:xfrm>
            <a:off x="268461" y="4588574"/>
            <a:ext cx="3134266" cy="1883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การเปลี่ยนแปลงของเทคโนโลยีที่ส่งต่อการทำงานที่เคยทำอยู่</a:t>
            </a:r>
          </a:p>
          <a:p>
            <a:pPr marL="112713" indent="-112713"/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ข้อจำกัดของงบประมาณที่ได้รับทำให้ไม่สามารถขยาย/คงกรอบอัตรากำลังให้เหมาะกับปริมาณงานได้ ทำให้การให้บริการล่าช้า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92EA0-DFDE-4174-AADD-C9E67C6E8537}"/>
              </a:ext>
            </a:extLst>
          </p:cNvPr>
          <p:cNvCxnSpPr>
            <a:cxnSpLocks/>
          </p:cNvCxnSpPr>
          <p:nvPr/>
        </p:nvCxnSpPr>
        <p:spPr>
          <a:xfrm>
            <a:off x="3376163" y="3054628"/>
            <a:ext cx="20252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671B90-AD11-47DD-B83D-7AFC3329DB20}"/>
              </a:ext>
            </a:extLst>
          </p:cNvPr>
          <p:cNvCxnSpPr>
            <a:cxnSpLocks/>
          </p:cNvCxnSpPr>
          <p:nvPr/>
        </p:nvCxnSpPr>
        <p:spPr>
          <a:xfrm>
            <a:off x="3604447" y="3054628"/>
            <a:ext cx="19507" cy="2100709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8EBC2-A45B-4E3A-9C46-475FD7680A60}"/>
              </a:ext>
            </a:extLst>
          </p:cNvPr>
          <p:cNvSpPr/>
          <p:nvPr/>
        </p:nvSpPr>
        <p:spPr>
          <a:xfrm>
            <a:off x="268462" y="2176798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ปัจจัยเสี่ยงจากภายใน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870A06-2308-4844-AE66-A79439B6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03" y="3338283"/>
            <a:ext cx="4137501" cy="935688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5907F0-B0C4-45E1-8CF8-6F673129EE5A}"/>
              </a:ext>
            </a:extLst>
          </p:cNvPr>
          <p:cNvCxnSpPr>
            <a:cxnSpLocks/>
          </p:cNvCxnSpPr>
          <p:nvPr/>
        </p:nvCxnSpPr>
        <p:spPr>
          <a:xfrm flipH="1">
            <a:off x="6761639" y="4283075"/>
            <a:ext cx="658633" cy="464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E16E74F-24F9-4611-ACC6-BA43CD51F63D}"/>
              </a:ext>
            </a:extLst>
          </p:cNvPr>
          <p:cNvSpPr/>
          <p:nvPr/>
        </p:nvSpPr>
        <p:spPr>
          <a:xfrm>
            <a:off x="3923318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82.51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282B44-7321-4777-B733-8D95BE8F97EC}"/>
              </a:ext>
            </a:extLst>
          </p:cNvPr>
          <p:cNvSpPr/>
          <p:nvPr/>
        </p:nvSpPr>
        <p:spPr>
          <a:xfrm>
            <a:off x="4920789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4.10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631101-0CA9-4F08-A9E5-52E34DA20680}"/>
              </a:ext>
            </a:extLst>
          </p:cNvPr>
          <p:cNvSpPr/>
          <p:nvPr/>
        </p:nvSpPr>
        <p:spPr>
          <a:xfrm>
            <a:off x="5930073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</a:rPr>
              <a:t>.34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F1D273-19CE-456A-8361-7ABF4DFB71DF}"/>
              </a:ext>
            </a:extLst>
          </p:cNvPr>
          <p:cNvSpPr/>
          <p:nvPr/>
        </p:nvSpPr>
        <p:spPr>
          <a:xfrm>
            <a:off x="6939357" y="3962557"/>
            <a:ext cx="931655" cy="311053"/>
          </a:xfrm>
          <a:prstGeom prst="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4.00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87F1E9-2849-4FC8-9EC5-16E93A47EEB0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40049" y="3054628"/>
            <a:ext cx="42876" cy="501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4F52307-4CE6-4357-A89B-275D567AE1C4}"/>
              </a:ext>
            </a:extLst>
          </p:cNvPr>
          <p:cNvSpPr/>
          <p:nvPr/>
        </p:nvSpPr>
        <p:spPr>
          <a:xfrm>
            <a:off x="3902783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3.53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DC3EC-BE00-46CB-86FC-B18933662FB1}"/>
              </a:ext>
            </a:extLst>
          </p:cNvPr>
          <p:cNvCxnSpPr>
            <a:cxnSpLocks/>
            <a:stCxn id="99" idx="2"/>
          </p:cNvCxnSpPr>
          <p:nvPr/>
        </p:nvCxnSpPr>
        <p:spPr>
          <a:xfrm flipH="1">
            <a:off x="6133018" y="5765464"/>
            <a:ext cx="3089" cy="201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15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71450" y="793631"/>
            <a:ext cx="11906250" cy="591772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7076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รายละเอียดกระบวนการวิเคราะห์ความเสี่ยง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การปฏิบัติงานตามกฎ ระเบียบ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4C362-67F6-439D-9EF1-440DADC38213}"/>
              </a:ext>
            </a:extLst>
          </p:cNvPr>
          <p:cNvSpPr/>
          <p:nvPr/>
        </p:nvSpPr>
        <p:spPr>
          <a:xfrm>
            <a:off x="3852803" y="862939"/>
            <a:ext cx="4399081" cy="33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เป้าหมายด้านการดำเนินงาน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8867-DE3E-4783-958A-487C6ABFB805}"/>
              </a:ext>
            </a:extLst>
          </p:cNvPr>
          <p:cNvSpPr/>
          <p:nvPr/>
        </p:nvSpPr>
        <p:spPr>
          <a:xfrm>
            <a:off x="3852803" y="1207698"/>
            <a:ext cx="4399081" cy="899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“ไม่มีการทุจริตในการนำทรัพย์สินของทางราชการไปใช้ส่วนตัวเกิดขึ้นใน สนม.”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2D33E-733F-411D-98EA-E79EB459F5E4}"/>
              </a:ext>
            </a:extLst>
          </p:cNvPr>
          <p:cNvSpPr/>
          <p:nvPr/>
        </p:nvSpPr>
        <p:spPr>
          <a:xfrm>
            <a:off x="3877392" y="2471232"/>
            <a:ext cx="4374492" cy="439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2565 -</a:t>
            </a:r>
            <a:r>
              <a:rPr lang="en-US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 </a:t>
            </a:r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0 ครั้ง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2FBD76-AA29-4D0B-8372-B81B358E6F91}"/>
              </a:ext>
            </a:extLst>
          </p:cNvPr>
          <p:cNvSpPr/>
          <p:nvPr/>
        </p:nvSpPr>
        <p:spPr>
          <a:xfrm>
            <a:off x="7129828" y="4388477"/>
            <a:ext cx="680769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en-US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E538F4-1C5F-4B41-8927-AF1C2D141F95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H="1" flipV="1">
            <a:off x="6052344" y="2106706"/>
            <a:ext cx="12294" cy="36452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A1DD-1658-4170-8290-DB5258C386AF}"/>
              </a:ext>
            </a:extLst>
          </p:cNvPr>
          <p:cNvCxnSpPr>
            <a:cxnSpLocks/>
          </p:cNvCxnSpPr>
          <p:nvPr/>
        </p:nvCxnSpPr>
        <p:spPr>
          <a:xfrm flipV="1">
            <a:off x="6093125" y="3403220"/>
            <a:ext cx="0" cy="31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4897AD-41A7-4EAE-8236-3707BDD88E7E}"/>
              </a:ext>
            </a:extLst>
          </p:cNvPr>
          <p:cNvCxnSpPr>
            <a:cxnSpLocks/>
          </p:cNvCxnSpPr>
          <p:nvPr/>
        </p:nvCxnSpPr>
        <p:spPr>
          <a:xfrm>
            <a:off x="3376163" y="5155337"/>
            <a:ext cx="4500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3B67C5-1A3F-4429-8A68-9D02B8E24DD3}"/>
              </a:ext>
            </a:extLst>
          </p:cNvPr>
          <p:cNvSpPr/>
          <p:nvPr/>
        </p:nvSpPr>
        <p:spPr>
          <a:xfrm>
            <a:off x="7015886" y="5991598"/>
            <a:ext cx="908651" cy="33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ไม่บรรลุ</a:t>
            </a:r>
            <a:endParaRPr lang="en-US" sz="2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6FFD7A-E9FA-4A09-8C42-7924A3434780}"/>
              </a:ext>
            </a:extLst>
          </p:cNvPr>
          <p:cNvCxnSpPr>
            <a:cxnSpLocks/>
          </p:cNvCxnSpPr>
          <p:nvPr/>
        </p:nvCxnSpPr>
        <p:spPr>
          <a:xfrm flipV="1">
            <a:off x="6136106" y="5936740"/>
            <a:ext cx="2543865" cy="7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DFDDFB0-2835-417A-A9A1-C0FBC919A68B}"/>
              </a:ext>
            </a:extLst>
          </p:cNvPr>
          <p:cNvSpPr/>
          <p:nvPr/>
        </p:nvSpPr>
        <p:spPr>
          <a:xfrm>
            <a:off x="8651766" y="3832755"/>
            <a:ext cx="3114759" cy="336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ผลกระทบต่อ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0F253-7E73-4047-83AF-923BDC2DD90A}"/>
              </a:ext>
            </a:extLst>
          </p:cNvPr>
          <p:cNvSpPr/>
          <p:nvPr/>
        </p:nvSpPr>
        <p:spPr>
          <a:xfrm>
            <a:off x="8651766" y="4169354"/>
            <a:ext cx="3114759" cy="2222481"/>
          </a:xfrm>
          <a:prstGeom prst="rect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ภาพลักษณ์ ความน่าเชื่อถือ ความโปร่งใส ความเชื่อมั่น ของ สนม. และมหาวิทยาลัย</a:t>
            </a:r>
          </a:p>
          <a:p>
            <a:pPr marL="115888" indent="-115888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เสียเวลาและทรัพย์สินของมหาวิทยาลัย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3628579-026A-4B5F-AB54-913766A58F88}"/>
              </a:ext>
            </a:extLst>
          </p:cNvPr>
          <p:cNvCxnSpPr>
            <a:cxnSpLocks/>
          </p:cNvCxnSpPr>
          <p:nvPr/>
        </p:nvCxnSpPr>
        <p:spPr>
          <a:xfrm flipH="1" flipV="1">
            <a:off x="7293467" y="5383195"/>
            <a:ext cx="8627" cy="281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F63AA59-D297-4695-A939-33EE4C897FC8}"/>
              </a:ext>
            </a:extLst>
          </p:cNvPr>
          <p:cNvSpPr/>
          <p:nvPr/>
        </p:nvSpPr>
        <p:spPr>
          <a:xfrm>
            <a:off x="3754658" y="4756670"/>
            <a:ext cx="4762897" cy="100879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บุคลากร สนม.มีการทุจริตในการนำทรัพย์สินของทางราชการไปใช้ส่วนตัว</a:t>
            </a:r>
            <a:endParaRPr lang="en-US" sz="24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F3401B-6FF5-4039-8165-69F638E766A5}"/>
              </a:ext>
            </a:extLst>
          </p:cNvPr>
          <p:cNvSpPr/>
          <p:nvPr/>
        </p:nvSpPr>
        <p:spPr>
          <a:xfrm>
            <a:off x="228653" y="3339127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ปัจจัยเสี่ยงจากภายนอก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4987A24-3282-40A9-8789-2693FF589BB6}"/>
              </a:ext>
            </a:extLst>
          </p:cNvPr>
          <p:cNvSpPr/>
          <p:nvPr/>
        </p:nvSpPr>
        <p:spPr>
          <a:xfrm>
            <a:off x="241897" y="1783114"/>
            <a:ext cx="3134266" cy="1555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บุคลากรนำทรัพย์สินของทางราชการไปใช้ส่วนตัว กลุ่มหรือพวกพ้อง</a:t>
            </a:r>
          </a:p>
          <a:p>
            <a:pPr marL="112713" indent="-112713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บุคลากรขาดความเข้าใจ กฎ ระเบียบ กระบวนการ ขั้นตอนในการยืมทรัพย์สิน</a:t>
            </a: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6A763-E1C4-4BFE-8C0B-1DA6C6F44419}"/>
              </a:ext>
            </a:extLst>
          </p:cNvPr>
          <p:cNvSpPr/>
          <p:nvPr/>
        </p:nvSpPr>
        <p:spPr>
          <a:xfrm>
            <a:off x="230067" y="3771389"/>
            <a:ext cx="3134265" cy="2838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การเปลี่ยนแปลงกฎ ระเบียบ ในส่วนของการนำทรัพย์สินของราขการ ทำให้มีหลายฉบับ ที่แยกแตกต่างกันไป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การยืมพัสดุ ครุภัณฑ์ ใช้ “ระเบียบกระทรวงการคลังว่าด้วยการจัดซื้อจัดจ้างและการบริหารพัสดุภาครัฐ พ.ศ.2560” ส่วนการยืมใช้รถราชการใช้ “ระเบียบสำนักนายกฯ พ.ศ.2522 และแก้ไขเพิ่มเติม” เป็นต้น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292EA0-DFDE-4174-AADD-C9E67C6E8537}"/>
              </a:ext>
            </a:extLst>
          </p:cNvPr>
          <p:cNvCxnSpPr>
            <a:cxnSpLocks/>
          </p:cNvCxnSpPr>
          <p:nvPr/>
        </p:nvCxnSpPr>
        <p:spPr>
          <a:xfrm>
            <a:off x="3376163" y="3054628"/>
            <a:ext cx="20252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671B90-AD11-47DD-B83D-7AFC3329DB20}"/>
              </a:ext>
            </a:extLst>
          </p:cNvPr>
          <p:cNvCxnSpPr>
            <a:cxnSpLocks/>
          </p:cNvCxnSpPr>
          <p:nvPr/>
        </p:nvCxnSpPr>
        <p:spPr>
          <a:xfrm>
            <a:off x="3604447" y="3054628"/>
            <a:ext cx="19507" cy="2100709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8EBC2-A45B-4E3A-9C46-475FD7680A60}"/>
              </a:ext>
            </a:extLst>
          </p:cNvPr>
          <p:cNvSpPr/>
          <p:nvPr/>
        </p:nvSpPr>
        <p:spPr>
          <a:xfrm>
            <a:off x="228653" y="1360353"/>
            <a:ext cx="3134265" cy="4399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ปัจจัยเสี่ยงจากภายใน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870A06-2308-4844-AE66-A79439B6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03" y="3338283"/>
            <a:ext cx="4137501" cy="935688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5907F0-B0C4-45E1-8CF8-6F673129EE5A}"/>
              </a:ext>
            </a:extLst>
          </p:cNvPr>
          <p:cNvCxnSpPr>
            <a:cxnSpLocks/>
          </p:cNvCxnSpPr>
          <p:nvPr/>
        </p:nvCxnSpPr>
        <p:spPr>
          <a:xfrm flipH="1">
            <a:off x="6761639" y="4283075"/>
            <a:ext cx="658633" cy="464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E16E74F-24F9-4611-ACC6-BA43CD51F63D}"/>
              </a:ext>
            </a:extLst>
          </p:cNvPr>
          <p:cNvSpPr/>
          <p:nvPr/>
        </p:nvSpPr>
        <p:spPr>
          <a:xfrm>
            <a:off x="3923318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82.51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282B44-7321-4777-B733-8D95BE8F97EC}"/>
              </a:ext>
            </a:extLst>
          </p:cNvPr>
          <p:cNvSpPr/>
          <p:nvPr/>
        </p:nvSpPr>
        <p:spPr>
          <a:xfrm>
            <a:off x="4920789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631101-0CA9-4F08-A9E5-52E34DA20680}"/>
              </a:ext>
            </a:extLst>
          </p:cNvPr>
          <p:cNvSpPr/>
          <p:nvPr/>
        </p:nvSpPr>
        <p:spPr>
          <a:xfrm>
            <a:off x="5930073" y="3953381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F1D273-19CE-456A-8361-7ABF4DFB71DF}"/>
              </a:ext>
            </a:extLst>
          </p:cNvPr>
          <p:cNvSpPr/>
          <p:nvPr/>
        </p:nvSpPr>
        <p:spPr>
          <a:xfrm>
            <a:off x="6957839" y="3979934"/>
            <a:ext cx="931655" cy="277168"/>
          </a:xfrm>
          <a:prstGeom prst="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87F1E9-2849-4FC8-9EC5-16E93A47EEB0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64638" y="2911179"/>
            <a:ext cx="42876" cy="501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4F52307-4CE6-4357-A89B-275D567AE1C4}"/>
              </a:ext>
            </a:extLst>
          </p:cNvPr>
          <p:cNvSpPr/>
          <p:nvPr/>
        </p:nvSpPr>
        <p:spPr>
          <a:xfrm>
            <a:off x="3902783" y="3953382"/>
            <a:ext cx="926957" cy="311053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DC3EC-BE00-46CB-86FC-B18933662FB1}"/>
              </a:ext>
            </a:extLst>
          </p:cNvPr>
          <p:cNvCxnSpPr>
            <a:cxnSpLocks/>
            <a:stCxn id="99" idx="2"/>
          </p:cNvCxnSpPr>
          <p:nvPr/>
        </p:nvCxnSpPr>
        <p:spPr>
          <a:xfrm flipH="1">
            <a:off x="6133018" y="5765464"/>
            <a:ext cx="3089" cy="201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0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61" y="5948183"/>
            <a:ext cx="3346757" cy="895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92989" y="1237946"/>
            <a:ext cx="11906250" cy="545734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32" y="5929062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71" y="591660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64" y="5938407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-26410" y="-40910"/>
            <a:ext cx="12192000" cy="11743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การประเมินความเสี่ยง (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Risks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Assessments)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ด้านนโยบายและกลยุทธ์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1 :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มหาวิทยาลัยไม่บรรลุผลการดำเนินงานของมหาวิทยาลัยกลุ่ม 2 ตามแผนที่กำหนด</a:t>
            </a:r>
            <a:endParaRPr lang="th-TH" sz="36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A0C525-B500-467C-B404-B8A1808D0B50}"/>
              </a:ext>
            </a:extLst>
          </p:cNvPr>
          <p:cNvGraphicFramePr>
            <a:graphicFrameLocks noGrp="1"/>
          </p:cNvGraphicFramePr>
          <p:nvPr/>
        </p:nvGraphicFramePr>
        <p:xfrm>
          <a:off x="4586539" y="3645817"/>
          <a:ext cx="3198489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9477">
                  <a:extLst>
                    <a:ext uri="{9D8B030D-6E8A-4147-A177-3AD203B41FA5}">
                      <a16:colId xmlns:a16="http://schemas.microsoft.com/office/drawing/2014/main" val="3517423603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1352352934"/>
                    </a:ext>
                  </a:extLst>
                </a:gridCol>
                <a:gridCol w="666592">
                  <a:extLst>
                    <a:ext uri="{9D8B030D-6E8A-4147-A177-3AD203B41FA5}">
                      <a16:colId xmlns:a16="http://schemas.microsoft.com/office/drawing/2014/main" val="2914292584"/>
                    </a:ext>
                  </a:extLst>
                </a:gridCol>
                <a:gridCol w="640953">
                  <a:extLst>
                    <a:ext uri="{9D8B030D-6E8A-4147-A177-3AD203B41FA5}">
                      <a16:colId xmlns:a16="http://schemas.microsoft.com/office/drawing/2014/main" val="306038800"/>
                    </a:ext>
                  </a:extLst>
                </a:gridCol>
                <a:gridCol w="647784">
                  <a:extLst>
                    <a:ext uri="{9D8B030D-6E8A-4147-A177-3AD203B41FA5}">
                      <a16:colId xmlns:a16="http://schemas.microsoft.com/office/drawing/2014/main" val="1768494025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8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590"/>
                  </a:ext>
                </a:extLst>
              </a:tr>
              <a:tr h="36302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9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77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9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8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9A564-EC9C-42FF-BE79-C304E2CD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19" y="4517629"/>
            <a:ext cx="1247619" cy="19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62805-096F-4DFF-8DE0-E98F1343A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210" y="3101514"/>
            <a:ext cx="3323809" cy="590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41192-578D-44FF-90B2-7894BC85DB98}"/>
              </a:ext>
            </a:extLst>
          </p:cNvPr>
          <p:cNvCxnSpPr>
            <a:cxnSpLocks/>
          </p:cNvCxnSpPr>
          <p:nvPr/>
        </p:nvCxnSpPr>
        <p:spPr>
          <a:xfrm flipV="1">
            <a:off x="4819650" y="1923683"/>
            <a:ext cx="0" cy="1177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FCD446-DDE2-4674-A998-C4A3D40EA266}"/>
              </a:ext>
            </a:extLst>
          </p:cNvPr>
          <p:cNvCxnSpPr>
            <a:cxnSpLocks/>
          </p:cNvCxnSpPr>
          <p:nvPr/>
        </p:nvCxnSpPr>
        <p:spPr>
          <a:xfrm flipV="1">
            <a:off x="5481009" y="2212313"/>
            <a:ext cx="0" cy="8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448D7D-BCC0-49D8-A994-B5CE015B06ED}"/>
              </a:ext>
            </a:extLst>
          </p:cNvPr>
          <p:cNvCxnSpPr>
            <a:cxnSpLocks/>
          </p:cNvCxnSpPr>
          <p:nvPr/>
        </p:nvCxnSpPr>
        <p:spPr>
          <a:xfrm flipV="1">
            <a:off x="6124575" y="2581645"/>
            <a:ext cx="0" cy="51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00C4-DAC5-4A01-A560-E39AFF483BB9}"/>
              </a:ext>
            </a:extLst>
          </p:cNvPr>
          <p:cNvCxnSpPr>
            <a:cxnSpLocks/>
          </p:cNvCxnSpPr>
          <p:nvPr/>
        </p:nvCxnSpPr>
        <p:spPr>
          <a:xfrm flipV="1">
            <a:off x="6792223" y="2841580"/>
            <a:ext cx="0" cy="259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5FD035-C813-4279-B6AD-3A9814847CD9}"/>
              </a:ext>
            </a:extLst>
          </p:cNvPr>
          <p:cNvCxnSpPr>
            <a:cxnSpLocks/>
          </p:cNvCxnSpPr>
          <p:nvPr/>
        </p:nvCxnSpPr>
        <p:spPr>
          <a:xfrm flipV="1">
            <a:off x="7456457" y="2971547"/>
            <a:ext cx="0" cy="129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617D77F-34CC-4510-818D-3230A2549D78}"/>
              </a:ext>
            </a:extLst>
          </p:cNvPr>
          <p:cNvSpPr txBox="1"/>
          <p:nvPr/>
        </p:nvSpPr>
        <p:spPr>
          <a:xfrm>
            <a:off x="324957" y="4007514"/>
            <a:ext cx="33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ไม่ผ่านการประเมิน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ส่งผลให้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ต้องทบทวนการดำเนินงานใน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มากกว่าร้อยละ 50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103FD9-C373-4D81-868E-44FAEC638484}"/>
              </a:ext>
            </a:extLst>
          </p:cNvPr>
          <p:cNvSpPr txBox="1"/>
          <p:nvPr/>
        </p:nvSpPr>
        <p:spPr>
          <a:xfrm>
            <a:off x="319197" y="3165236"/>
            <a:ext cx="362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ไม่ผ่านการประเมิน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ส่งผลให้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ต้องกลับมาทบทวนผลการดำเนินงาน ศักยภาพ และบทบาทของตนเองใหม่ทั้งระบบและทั้งองค์กร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188680-A5E4-42BE-868A-004DB64FA609}"/>
              </a:ext>
            </a:extLst>
          </p:cNvPr>
          <p:cNvCxnSpPr>
            <a:cxnSpLocks/>
          </p:cNvCxnSpPr>
          <p:nvPr/>
        </p:nvCxnSpPr>
        <p:spPr>
          <a:xfrm>
            <a:off x="3746391" y="5633050"/>
            <a:ext cx="6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87907F-9734-4A93-B449-9CAD53A3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46517" y="4568835"/>
            <a:ext cx="2477049" cy="51428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C940A2-0186-455A-A92E-C9826A208250}"/>
              </a:ext>
            </a:extLst>
          </p:cNvPr>
          <p:cNvCxnSpPr>
            <a:cxnSpLocks/>
          </p:cNvCxnSpPr>
          <p:nvPr/>
        </p:nvCxnSpPr>
        <p:spPr>
          <a:xfrm>
            <a:off x="3705487" y="5633050"/>
            <a:ext cx="30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D3F999-6B9A-4AEA-B0CF-4E0DE10B8E69}"/>
              </a:ext>
            </a:extLst>
          </p:cNvPr>
          <p:cNvCxnSpPr>
            <a:cxnSpLocks/>
          </p:cNvCxnSpPr>
          <p:nvPr/>
        </p:nvCxnSpPr>
        <p:spPr>
          <a:xfrm>
            <a:off x="3663380" y="5215359"/>
            <a:ext cx="364518" cy="3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65DCB7-560B-4E27-9E5C-6B4C463862DD}"/>
              </a:ext>
            </a:extLst>
          </p:cNvPr>
          <p:cNvCxnSpPr>
            <a:cxnSpLocks/>
          </p:cNvCxnSpPr>
          <p:nvPr/>
        </p:nvCxnSpPr>
        <p:spPr>
          <a:xfrm>
            <a:off x="3673398" y="4780492"/>
            <a:ext cx="340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72F85D-DDE2-4F0A-A8B6-390223E9B96A}"/>
              </a:ext>
            </a:extLst>
          </p:cNvPr>
          <p:cNvCxnSpPr>
            <a:cxnSpLocks/>
          </p:cNvCxnSpPr>
          <p:nvPr/>
        </p:nvCxnSpPr>
        <p:spPr>
          <a:xfrm>
            <a:off x="3407434" y="4315597"/>
            <a:ext cx="5915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842A735-E50D-4727-ADB3-B4E8B259729D}"/>
              </a:ext>
            </a:extLst>
          </p:cNvPr>
          <p:cNvCxnSpPr>
            <a:cxnSpLocks/>
          </p:cNvCxnSpPr>
          <p:nvPr/>
        </p:nvCxnSpPr>
        <p:spPr>
          <a:xfrm>
            <a:off x="3407434" y="3884767"/>
            <a:ext cx="5304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AC17319-CC20-48C8-A707-B68BAC80F49D}"/>
              </a:ext>
            </a:extLst>
          </p:cNvPr>
          <p:cNvSpPr/>
          <p:nvPr/>
        </p:nvSpPr>
        <p:spPr>
          <a:xfrm>
            <a:off x="7273817" y="3709596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8CD1D0-1E86-45EA-8884-6527F0EB62A7}"/>
              </a:ext>
            </a:extLst>
          </p:cNvPr>
          <p:cNvSpPr/>
          <p:nvPr/>
        </p:nvSpPr>
        <p:spPr>
          <a:xfrm>
            <a:off x="5322768" y="5067732"/>
            <a:ext cx="402822" cy="350342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8DE3517-8B48-418D-AAFF-22199EA8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950" y="3673789"/>
            <a:ext cx="2607023" cy="89523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1994199-5FFF-4837-9A86-B7B12E3A27EC}"/>
              </a:ext>
            </a:extLst>
          </p:cNvPr>
          <p:cNvSpPr/>
          <p:nvPr/>
        </p:nvSpPr>
        <p:spPr>
          <a:xfrm>
            <a:off x="7908768" y="4259453"/>
            <a:ext cx="294952" cy="258175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8AA7C-40D4-4F0C-9BA4-182067F1517A}"/>
              </a:ext>
            </a:extLst>
          </p:cNvPr>
          <p:cNvSpPr txBox="1"/>
          <p:nvPr/>
        </p:nvSpPr>
        <p:spPr>
          <a:xfrm>
            <a:off x="286264" y="1325722"/>
            <a:ext cx="4197946" cy="954107"/>
          </a:xfrm>
          <a:prstGeom prst="rect">
            <a:avLst/>
          </a:prstGeom>
          <a:noFill/>
          <a:ln w="38100">
            <a:solidFill>
              <a:srgbClr val="33CC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1087438" indent="-1087438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ประเมินผ่านระดับ 3</a:t>
            </a:r>
          </a:p>
          <a:p>
            <a:pPr marL="1087438" indent="-1087438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              จำนวน 7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(ร้อยละ 80)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6F951-AA47-4C86-91D0-FABE24FD60C8}"/>
              </a:ext>
            </a:extLst>
          </p:cNvPr>
          <p:cNvSpPr txBox="1"/>
          <p:nvPr/>
        </p:nvSpPr>
        <p:spPr>
          <a:xfrm>
            <a:off x="4706550" y="1628437"/>
            <a:ext cx="332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ผ่านระดับ 3 จำนวน 8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100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8C1F9E-EC5D-446F-8BD9-DC0230F9BCCF}"/>
              </a:ext>
            </a:extLst>
          </p:cNvPr>
          <p:cNvSpPr txBox="1"/>
          <p:nvPr/>
        </p:nvSpPr>
        <p:spPr>
          <a:xfrm>
            <a:off x="5359011" y="1919639"/>
            <a:ext cx="347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ผ่านระดับ 3 จำนวน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(88%)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66A27F-5C98-4459-957F-87128ACDA429}"/>
              </a:ext>
            </a:extLst>
          </p:cNvPr>
          <p:cNvSpPr txBox="1"/>
          <p:nvPr/>
        </p:nvSpPr>
        <p:spPr>
          <a:xfrm>
            <a:off x="6006145" y="2275875"/>
            <a:ext cx="34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ผ่านระดับ 3 จำนวน 6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(75%)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0F3A41-3143-4CEA-B2C4-7F53637D208F}"/>
              </a:ext>
            </a:extLst>
          </p:cNvPr>
          <p:cNvSpPr txBox="1"/>
          <p:nvPr/>
        </p:nvSpPr>
        <p:spPr>
          <a:xfrm>
            <a:off x="6717162" y="2540163"/>
            <a:ext cx="34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ผ่านระดับ 3 จำนวน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(63%)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347406-B66E-4055-A66D-88C8B64F4AF8}"/>
              </a:ext>
            </a:extLst>
          </p:cNvPr>
          <p:cNvSpPr txBox="1"/>
          <p:nvPr/>
        </p:nvSpPr>
        <p:spPr>
          <a:xfrm>
            <a:off x="7437216" y="2837172"/>
            <a:ext cx="39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ผ่านระดับ 3 จำนวน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จาก 8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sub-</a:t>
            </a:r>
            <a:r>
              <a:rPr lang="en-US" b="1" dirty="0" err="1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(5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8CE8C4-BDDE-4F02-9490-C3AB701A8DF9}"/>
              </a:ext>
            </a:extLst>
          </p:cNvPr>
          <p:cNvSpPr txBox="1"/>
          <p:nvPr/>
        </p:nvSpPr>
        <p:spPr>
          <a:xfrm>
            <a:off x="492768" y="4569028"/>
            <a:ext cx="33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ผ่านการประเมิน แต่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ต้องทบทวนการดำเนินงานใน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มากว่าร้อยละ 50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BE880-8DE8-4C32-B715-DCE7A48AEB54}"/>
              </a:ext>
            </a:extLst>
          </p:cNvPr>
          <p:cNvSpPr txBox="1"/>
          <p:nvPr/>
        </p:nvSpPr>
        <p:spPr>
          <a:xfrm>
            <a:off x="471504" y="5003959"/>
            <a:ext cx="33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ผ่านการประเมิน แต่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ต้องทบทวนการดำเนินงานใน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kpi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น้อยกว่าร้อยละ 50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BC610-DF93-474A-8002-52231F01875E}"/>
              </a:ext>
            </a:extLst>
          </p:cNvPr>
          <p:cNvSpPr txBox="1"/>
          <p:nvPr/>
        </p:nvSpPr>
        <p:spPr>
          <a:xfrm>
            <a:off x="464268" y="5549943"/>
            <a:ext cx="354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ผ่านการประเมิน โดย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ไม่ต้องทบทวนการดำเนินงาน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4FFF8-87EC-40DC-84A5-EAC23814ABFA}"/>
              </a:ext>
            </a:extLst>
          </p:cNvPr>
          <p:cNvSpPr txBox="1"/>
          <p:nvPr/>
        </p:nvSpPr>
        <p:spPr>
          <a:xfrm>
            <a:off x="257712" y="2305361"/>
            <a:ext cx="42550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“ผ่าน” จะวัดตามเป้าหมายของแผนของ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186901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21490" y="1155940"/>
            <a:ext cx="11956210" cy="503531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17" y="5942700"/>
            <a:ext cx="3338423" cy="8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0" y="5917720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30" y="590909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320" y="5909094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10437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กิจกรรมการควบคุม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(Control Activities)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1 :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มหาวิทยาลัยไม่บรรลุผลการดำเนินงานของมหาวิทยาลัยกลุ่ม 2 ตามแผนที่กำหนด</a:t>
            </a:r>
            <a:endParaRPr lang="th-TH" sz="36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30771"/>
              </p:ext>
            </p:extLst>
          </p:nvPr>
        </p:nvGraphicFramePr>
        <p:xfrm>
          <a:off x="276045" y="1265082"/>
          <a:ext cx="11666268" cy="1645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03891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3062377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มาตรการ/กิจกรรมควบคุม/ลดความเสี่ยง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ผู้รับผิดชอบ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th-TH" sz="2400" b="1" u="sng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กลยุทธ์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สนับสนุนการดำเนินงานด้านการพลิกโฉมมหาวิทยาลัยสู่การเป็น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U.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กลุ่ม 2</a:t>
                      </a:r>
                    </a:p>
                    <a:p>
                      <a:pPr algn="l"/>
                      <a:r>
                        <a:rPr lang="th-TH" sz="2400" b="1" u="sng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กิจกรรมลดความเสี่ยง </a:t>
                      </a:r>
                      <a:r>
                        <a:rPr lang="en-US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: 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marL="233363" indent="-233363"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 ศึกษาและ</a:t>
                      </a: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มีแนวทางในการจัดตั้งบริษัทนิติบุคคล (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holding company)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กองทรัพย์สินฯ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62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61" y="5948183"/>
            <a:ext cx="3346757" cy="895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92989" y="1237946"/>
            <a:ext cx="11906250" cy="545734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32" y="5929062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71" y="591660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0" y="5937232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-14172"/>
            <a:ext cx="12192000" cy="11743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การประเมินความเสี่ยง (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Risks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Assessments) 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ด้านการเงิน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: </a:t>
            </a:r>
            <a:r>
              <a:rPr lang="th-TH" sz="36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ความไม่สมดุลของรายได้และรายจ่าย (รายได้ </a:t>
            </a:r>
            <a:r>
              <a:rPr lang="en-US" sz="36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&lt; </a:t>
            </a:r>
            <a:r>
              <a:rPr lang="th-TH" sz="36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รายจ่าย)</a:t>
            </a:r>
            <a:endParaRPr lang="en-US" sz="36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A0C525-B500-467C-B404-B8A1808D0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71192"/>
              </p:ext>
            </p:extLst>
          </p:nvPr>
        </p:nvGraphicFramePr>
        <p:xfrm>
          <a:off x="4520690" y="3589476"/>
          <a:ext cx="3198489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9477">
                  <a:extLst>
                    <a:ext uri="{9D8B030D-6E8A-4147-A177-3AD203B41FA5}">
                      <a16:colId xmlns:a16="http://schemas.microsoft.com/office/drawing/2014/main" val="3517423603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1352352934"/>
                    </a:ext>
                  </a:extLst>
                </a:gridCol>
                <a:gridCol w="666592">
                  <a:extLst>
                    <a:ext uri="{9D8B030D-6E8A-4147-A177-3AD203B41FA5}">
                      <a16:colId xmlns:a16="http://schemas.microsoft.com/office/drawing/2014/main" val="2914292584"/>
                    </a:ext>
                  </a:extLst>
                </a:gridCol>
                <a:gridCol w="640953">
                  <a:extLst>
                    <a:ext uri="{9D8B030D-6E8A-4147-A177-3AD203B41FA5}">
                      <a16:colId xmlns:a16="http://schemas.microsoft.com/office/drawing/2014/main" val="306038800"/>
                    </a:ext>
                  </a:extLst>
                </a:gridCol>
                <a:gridCol w="647784">
                  <a:extLst>
                    <a:ext uri="{9D8B030D-6E8A-4147-A177-3AD203B41FA5}">
                      <a16:colId xmlns:a16="http://schemas.microsoft.com/office/drawing/2014/main" val="1768494025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8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590"/>
                  </a:ext>
                </a:extLst>
              </a:tr>
              <a:tr h="36302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9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77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9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8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9A564-EC9C-42FF-BE79-C304E2CD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19" y="4517629"/>
            <a:ext cx="1247619" cy="19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62805-096F-4DFF-8DE0-E98F1343A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210" y="3101514"/>
            <a:ext cx="3323809" cy="590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41192-578D-44FF-90B2-7894BC85DB98}"/>
              </a:ext>
            </a:extLst>
          </p:cNvPr>
          <p:cNvCxnSpPr>
            <a:cxnSpLocks/>
          </p:cNvCxnSpPr>
          <p:nvPr/>
        </p:nvCxnSpPr>
        <p:spPr>
          <a:xfrm flipV="1">
            <a:off x="4819650" y="1923683"/>
            <a:ext cx="0" cy="1177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FCD446-DDE2-4674-A998-C4A3D40EA266}"/>
              </a:ext>
            </a:extLst>
          </p:cNvPr>
          <p:cNvCxnSpPr>
            <a:cxnSpLocks/>
          </p:cNvCxnSpPr>
          <p:nvPr/>
        </p:nvCxnSpPr>
        <p:spPr>
          <a:xfrm flipV="1">
            <a:off x="5481009" y="2212313"/>
            <a:ext cx="0" cy="8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448D7D-BCC0-49D8-A994-B5CE015B06ED}"/>
              </a:ext>
            </a:extLst>
          </p:cNvPr>
          <p:cNvCxnSpPr>
            <a:cxnSpLocks/>
          </p:cNvCxnSpPr>
          <p:nvPr/>
        </p:nvCxnSpPr>
        <p:spPr>
          <a:xfrm flipV="1">
            <a:off x="6124575" y="2581645"/>
            <a:ext cx="0" cy="51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00C4-DAC5-4A01-A560-E39AFF483BB9}"/>
              </a:ext>
            </a:extLst>
          </p:cNvPr>
          <p:cNvCxnSpPr>
            <a:cxnSpLocks/>
          </p:cNvCxnSpPr>
          <p:nvPr/>
        </p:nvCxnSpPr>
        <p:spPr>
          <a:xfrm flipV="1">
            <a:off x="6792223" y="2841580"/>
            <a:ext cx="0" cy="259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5FD035-C813-4279-B6AD-3A9814847CD9}"/>
              </a:ext>
            </a:extLst>
          </p:cNvPr>
          <p:cNvCxnSpPr>
            <a:cxnSpLocks/>
          </p:cNvCxnSpPr>
          <p:nvPr/>
        </p:nvCxnSpPr>
        <p:spPr>
          <a:xfrm flipV="1">
            <a:off x="7456457" y="2971547"/>
            <a:ext cx="0" cy="129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2DBC05-DA48-4B10-B5E5-57317DC70A8D}"/>
              </a:ext>
            </a:extLst>
          </p:cNvPr>
          <p:cNvSpPr txBox="1"/>
          <p:nvPr/>
        </p:nvSpPr>
        <p:spPr>
          <a:xfrm>
            <a:off x="595760" y="5426342"/>
            <a:ext cx="385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ไม่เกิดผลกระทบ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นำเงินดอกผลของกองทุน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ltl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มาใช้ไม่เกิน 80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F6904-F616-4644-8A85-FC2CBCA72095}"/>
              </a:ext>
            </a:extLst>
          </p:cNvPr>
          <p:cNvSpPr txBox="1"/>
          <p:nvPr/>
        </p:nvSpPr>
        <p:spPr>
          <a:xfrm>
            <a:off x="557468" y="4973068"/>
            <a:ext cx="38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นำเงินดอกผลของกองทุนสะสมมาใช้ 81 – 90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17D77F-34CC-4510-818D-3230A2549D78}"/>
              </a:ext>
            </a:extLst>
          </p:cNvPr>
          <p:cNvSpPr txBox="1"/>
          <p:nvPr/>
        </p:nvSpPr>
        <p:spPr>
          <a:xfrm>
            <a:off x="992153" y="4103331"/>
            <a:ext cx="27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ไม่สามารถดำเนินงานตามพันธกิจ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ได้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188680-A5E4-42BE-868A-004DB64FA609}"/>
              </a:ext>
            </a:extLst>
          </p:cNvPr>
          <p:cNvCxnSpPr>
            <a:cxnSpLocks/>
          </p:cNvCxnSpPr>
          <p:nvPr/>
        </p:nvCxnSpPr>
        <p:spPr>
          <a:xfrm>
            <a:off x="3746391" y="5633050"/>
            <a:ext cx="6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87907F-9734-4A93-B449-9CAD53A3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46517" y="4568835"/>
            <a:ext cx="2477049" cy="51428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C940A2-0186-455A-A92E-C9826A208250}"/>
              </a:ext>
            </a:extLst>
          </p:cNvPr>
          <p:cNvCxnSpPr>
            <a:cxnSpLocks/>
          </p:cNvCxnSpPr>
          <p:nvPr/>
        </p:nvCxnSpPr>
        <p:spPr>
          <a:xfrm>
            <a:off x="3705487" y="5633050"/>
            <a:ext cx="30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D3F999-6B9A-4AEA-B0CF-4E0DE10B8E69}"/>
              </a:ext>
            </a:extLst>
          </p:cNvPr>
          <p:cNvCxnSpPr>
            <a:cxnSpLocks/>
          </p:cNvCxnSpPr>
          <p:nvPr/>
        </p:nvCxnSpPr>
        <p:spPr>
          <a:xfrm>
            <a:off x="3673397" y="5216870"/>
            <a:ext cx="354501" cy="1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65DCB7-560B-4E27-9E5C-6B4C463862DD}"/>
              </a:ext>
            </a:extLst>
          </p:cNvPr>
          <p:cNvCxnSpPr>
            <a:cxnSpLocks/>
          </p:cNvCxnSpPr>
          <p:nvPr/>
        </p:nvCxnSpPr>
        <p:spPr>
          <a:xfrm>
            <a:off x="3673398" y="4780492"/>
            <a:ext cx="340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72F85D-DDE2-4F0A-A8B6-390223E9B96A}"/>
              </a:ext>
            </a:extLst>
          </p:cNvPr>
          <p:cNvCxnSpPr>
            <a:cxnSpLocks/>
          </p:cNvCxnSpPr>
          <p:nvPr/>
        </p:nvCxnSpPr>
        <p:spPr>
          <a:xfrm>
            <a:off x="3668772" y="4296210"/>
            <a:ext cx="3591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842A735-E50D-4727-ADB3-B4E8B259729D}"/>
              </a:ext>
            </a:extLst>
          </p:cNvPr>
          <p:cNvCxnSpPr>
            <a:cxnSpLocks/>
          </p:cNvCxnSpPr>
          <p:nvPr/>
        </p:nvCxnSpPr>
        <p:spPr>
          <a:xfrm>
            <a:off x="3668772" y="3884767"/>
            <a:ext cx="345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AC17319-CC20-48C8-A707-B68BAC80F49D}"/>
              </a:ext>
            </a:extLst>
          </p:cNvPr>
          <p:cNvSpPr/>
          <p:nvPr/>
        </p:nvSpPr>
        <p:spPr>
          <a:xfrm>
            <a:off x="7153764" y="4578574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8CD1D0-1E86-45EA-8884-6527F0EB62A7}"/>
              </a:ext>
            </a:extLst>
          </p:cNvPr>
          <p:cNvSpPr/>
          <p:nvPr/>
        </p:nvSpPr>
        <p:spPr>
          <a:xfrm>
            <a:off x="6521444" y="5039566"/>
            <a:ext cx="401213" cy="350342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8DE3517-8B48-418D-AAFF-22199EA8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950" y="3673789"/>
            <a:ext cx="2607023" cy="89523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1994199-5FFF-4837-9A86-B7B12E3A27EC}"/>
              </a:ext>
            </a:extLst>
          </p:cNvPr>
          <p:cNvSpPr/>
          <p:nvPr/>
        </p:nvSpPr>
        <p:spPr>
          <a:xfrm>
            <a:off x="7908768" y="4259453"/>
            <a:ext cx="294952" cy="258175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8AA7C-40D4-4F0C-9BA4-182067F1517A}"/>
              </a:ext>
            </a:extLst>
          </p:cNvPr>
          <p:cNvSpPr txBox="1"/>
          <p:nvPr/>
        </p:nvSpPr>
        <p:spPr>
          <a:xfrm>
            <a:off x="260365" y="1366827"/>
            <a:ext cx="3720228" cy="954107"/>
          </a:xfrm>
          <a:prstGeom prst="rect">
            <a:avLst/>
          </a:prstGeom>
          <a:noFill/>
          <a:ln w="38100">
            <a:solidFill>
              <a:srgbClr val="33CC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1084263" indent="-1084263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รายได้คงเหลือร้อยละ 7 ของรายได้สุทธิ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6F951-AA47-4C86-91D0-FABE24FD60C8}"/>
              </a:ext>
            </a:extLst>
          </p:cNvPr>
          <p:cNvSpPr txBox="1"/>
          <p:nvPr/>
        </p:nvSpPr>
        <p:spPr>
          <a:xfrm>
            <a:off x="4706550" y="1628437"/>
            <a:ext cx="219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 </a:t>
            </a:r>
            <a:r>
              <a:rPr lang="en-US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&lt; </a:t>
            </a:r>
            <a:r>
              <a:rPr lang="th-TH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 15</a:t>
            </a:r>
            <a:endParaRPr lang="en-US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8C1F9E-EC5D-446F-8BD9-DC0230F9BCCF}"/>
              </a:ext>
            </a:extLst>
          </p:cNvPr>
          <p:cNvSpPr txBox="1"/>
          <p:nvPr/>
        </p:nvSpPr>
        <p:spPr>
          <a:xfrm>
            <a:off x="5359012" y="1919639"/>
            <a:ext cx="219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 </a:t>
            </a:r>
            <a:r>
              <a:rPr lang="th-TH" b="1" dirty="0">
                <a:latin typeface="Calibri" panose="020F0502020204030204" pitchFamily="34" charset="0"/>
                <a:cs typeface="AngsanaUPC" panose="02020603050405020304" pitchFamily="18" charset="-34"/>
              </a:rPr>
              <a:t>≤ ร้อยละ 15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66A27F-5C98-4459-957F-87128ACDA429}"/>
              </a:ext>
            </a:extLst>
          </p:cNvPr>
          <p:cNvSpPr txBox="1"/>
          <p:nvPr/>
        </p:nvSpPr>
        <p:spPr>
          <a:xfrm>
            <a:off x="6006146" y="2275875"/>
            <a:ext cx="219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 </a:t>
            </a:r>
            <a:r>
              <a:rPr lang="th-TH" b="1" dirty="0">
                <a:latin typeface="Calibri" panose="020F0502020204030204" pitchFamily="34" charset="0"/>
                <a:cs typeface="AngsanaUPC" panose="02020603050405020304" pitchFamily="18" charset="-34"/>
              </a:rPr>
              <a:t>≤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ร้อยละ 11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347406-B66E-4055-A66D-88C8B64F4AF8}"/>
              </a:ext>
            </a:extLst>
          </p:cNvPr>
          <p:cNvSpPr txBox="1"/>
          <p:nvPr/>
        </p:nvSpPr>
        <p:spPr>
          <a:xfrm>
            <a:off x="7437216" y="2837172"/>
            <a:ext cx="282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ร้อยละ 4 ของรายได้สุทธิ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8F5BF1-547C-4443-9F72-80742497926D}"/>
              </a:ext>
            </a:extLst>
          </p:cNvPr>
          <p:cNvSpPr txBox="1"/>
          <p:nvPr/>
        </p:nvSpPr>
        <p:spPr>
          <a:xfrm>
            <a:off x="577087" y="4571048"/>
            <a:ext cx="38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นำเงินดอกผลของกองทุนสะสมมาใช้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–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C367E4-243D-468F-991C-53846A8EE805}"/>
              </a:ext>
            </a:extLst>
          </p:cNvPr>
          <p:cNvSpPr txBox="1"/>
          <p:nvPr/>
        </p:nvSpPr>
        <p:spPr>
          <a:xfrm>
            <a:off x="992153" y="3421673"/>
            <a:ext cx="27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นำเงินสะสมมาใช้ และอาจต้องยุบรวมเข้ากับสถาบันการศึกษาอื่น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3FA723-CB2A-4A9B-A318-AF8A5B31D4A0}"/>
              </a:ext>
            </a:extLst>
          </p:cNvPr>
          <p:cNvSpPr txBox="1"/>
          <p:nvPr/>
        </p:nvSpPr>
        <p:spPr>
          <a:xfrm>
            <a:off x="6717163" y="2580652"/>
            <a:ext cx="340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รายได้คงเหลือ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ngsanaUPC" panose="02020603050405020304" pitchFamily="18" charset="-34"/>
              </a:rPr>
              <a:t>≤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 7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62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21490" y="1155940"/>
            <a:ext cx="11956210" cy="5572664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10437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กิจกรรมการควบคุม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(Control Activities)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ความไม่สมดุลของรายได้และรายจ่าย (รายได้ </a:t>
            </a:r>
            <a:r>
              <a:rPr lang="en-US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&lt; 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รายจ่าย)</a:t>
            </a:r>
            <a:endParaRPr lang="en-US" sz="32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00896"/>
              </p:ext>
            </p:extLst>
          </p:nvPr>
        </p:nvGraphicFramePr>
        <p:xfrm>
          <a:off x="276045" y="1265082"/>
          <a:ext cx="11666268" cy="402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03891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3062377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มาตรการ/กิจกรรมควบคุม/ลดความเสี่ยง (เฉพาะที่อยู่ในความรับผิดชอบของ สนม.)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ผู้รับผิดชอบ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1.จัดทำ นโยบายจัดทำงบประมาณแบบเกินดุล</a:t>
                      </a:r>
                    </a:p>
                    <a:p>
                      <a:pPr algn="l"/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2.จัดทำ </a:t>
                      </a:r>
                      <a:r>
                        <a:rPr lang="en-US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Action Plan </a:t>
                      </a:r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ระยะยาว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รอง 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อธ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ก.ด้านนโยบายและแผน</a:t>
                      </a:r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ผอ.กองแผนงาน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9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3.ทำรายงานสรุปการเงิน (รายรับ-รายจ่าย) ทุกไตรมาส เสนอต่อคณะกรรมการบริหารมหาวิทยาลัย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ผช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อธ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ก.ด้านการเงินการคลัง</a:t>
                      </a:r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ผอ.กองคลัง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603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4.ดำเนินการจัดตั้งมูลนิธิพัฒนามหาวิทยาลัย และ บริษัทนิติบุคคล </a:t>
                      </a:r>
                    </a:p>
                    <a:p>
                      <a:pPr marL="169863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5.ส่งเสริมให้ทุกส่วนงาน/หน่วยงาน และบุคลากรทุกคนตระหนักถึงสถานการณ์ด้านการเงินของมหาวิทยาลัย</a:t>
                      </a:r>
                    </a:p>
                    <a:p>
                      <a:pPr marL="169863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none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6.ปรับปรุง ทบทวน กฎระเบียบ ข้อบังคับและประกาศของมหาวิทยาลัยที่เอื้อต่อการแสวงหารายได้ให้ครอบคลุม</a:t>
                      </a:r>
                      <a:endParaRPr lang="en-US" sz="2400" b="1" u="none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ผช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r>
                        <a:rPr lang="th-TH" sz="2400" b="1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อธ</a:t>
                      </a:r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ก.ด้านการเงินการคลัง</a:t>
                      </a:r>
                    </a:p>
                    <a:p>
                      <a:pPr algn="l"/>
                      <a:r>
                        <a:rPr lang="th-TH" sz="24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ผอ.กองบริหารงานทรัพย์สิน</a:t>
                      </a: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5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0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C642D6-43BE-4798-85C2-24E497C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61" y="5948183"/>
            <a:ext cx="3346757" cy="895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92989" y="1237946"/>
            <a:ext cx="11906250" cy="5457341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7AF70-AF3B-4919-94E6-15B5F70A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32" y="5929062"/>
            <a:ext cx="2876190" cy="9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0334C-D821-4611-9A06-9565C459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71" y="5916604"/>
            <a:ext cx="2876190" cy="9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8F814-4894-424B-8D58-844D20DF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3" y="5916604"/>
            <a:ext cx="2876190" cy="980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-14171"/>
            <a:ext cx="12192000" cy="11747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การประเมินความเสี่ยง (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Risks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Assessments)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ด้านการดำเนินงาน</a:t>
            </a:r>
          </a:p>
          <a:p>
            <a:pPr algn="ctr"/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KRI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: </a:t>
            </a:r>
            <a:r>
              <a:rPr lang="th-TH" sz="36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 สนม. มีผลประเมินสมรรถนะต่ำกว่าระดับมาตรฐานของตำแหน่ง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A0C525-B500-467C-B404-B8A1808D0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04586"/>
              </p:ext>
            </p:extLst>
          </p:nvPr>
        </p:nvGraphicFramePr>
        <p:xfrm>
          <a:off x="4559332" y="3679107"/>
          <a:ext cx="3198489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9477">
                  <a:extLst>
                    <a:ext uri="{9D8B030D-6E8A-4147-A177-3AD203B41FA5}">
                      <a16:colId xmlns:a16="http://schemas.microsoft.com/office/drawing/2014/main" val="3517423603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1352352934"/>
                    </a:ext>
                  </a:extLst>
                </a:gridCol>
                <a:gridCol w="666592">
                  <a:extLst>
                    <a:ext uri="{9D8B030D-6E8A-4147-A177-3AD203B41FA5}">
                      <a16:colId xmlns:a16="http://schemas.microsoft.com/office/drawing/2014/main" val="2914292584"/>
                    </a:ext>
                  </a:extLst>
                </a:gridCol>
                <a:gridCol w="640953">
                  <a:extLst>
                    <a:ext uri="{9D8B030D-6E8A-4147-A177-3AD203B41FA5}">
                      <a16:colId xmlns:a16="http://schemas.microsoft.com/office/drawing/2014/main" val="306038800"/>
                    </a:ext>
                  </a:extLst>
                </a:gridCol>
                <a:gridCol w="647784">
                  <a:extLst>
                    <a:ext uri="{9D8B030D-6E8A-4147-A177-3AD203B41FA5}">
                      <a16:colId xmlns:a16="http://schemas.microsoft.com/office/drawing/2014/main" val="1768494025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58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590"/>
                  </a:ext>
                </a:extLst>
              </a:tr>
              <a:tr h="36302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9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77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6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8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10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ED8F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69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1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2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3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4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5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2F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8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9A564-EC9C-42FF-BE79-C304E2CD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19" y="4517629"/>
            <a:ext cx="1247619" cy="19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62805-096F-4DFF-8DE0-E98F1343A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210" y="3101514"/>
            <a:ext cx="3323809" cy="590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41192-578D-44FF-90B2-7894BC85DB98}"/>
              </a:ext>
            </a:extLst>
          </p:cNvPr>
          <p:cNvCxnSpPr>
            <a:cxnSpLocks/>
          </p:cNvCxnSpPr>
          <p:nvPr/>
        </p:nvCxnSpPr>
        <p:spPr>
          <a:xfrm flipV="1">
            <a:off x="4819650" y="1923683"/>
            <a:ext cx="0" cy="1177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FCD446-DDE2-4674-A998-C4A3D40EA266}"/>
              </a:ext>
            </a:extLst>
          </p:cNvPr>
          <p:cNvCxnSpPr>
            <a:cxnSpLocks/>
          </p:cNvCxnSpPr>
          <p:nvPr/>
        </p:nvCxnSpPr>
        <p:spPr>
          <a:xfrm flipV="1">
            <a:off x="5481009" y="2212313"/>
            <a:ext cx="0" cy="8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448D7D-BCC0-49D8-A994-B5CE015B06ED}"/>
              </a:ext>
            </a:extLst>
          </p:cNvPr>
          <p:cNvCxnSpPr>
            <a:cxnSpLocks/>
          </p:cNvCxnSpPr>
          <p:nvPr/>
        </p:nvCxnSpPr>
        <p:spPr>
          <a:xfrm flipV="1">
            <a:off x="6124575" y="2581645"/>
            <a:ext cx="0" cy="519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BF00C4-DAC5-4A01-A560-E39AFF483BB9}"/>
              </a:ext>
            </a:extLst>
          </p:cNvPr>
          <p:cNvCxnSpPr>
            <a:cxnSpLocks/>
          </p:cNvCxnSpPr>
          <p:nvPr/>
        </p:nvCxnSpPr>
        <p:spPr>
          <a:xfrm flipV="1">
            <a:off x="6792223" y="2841580"/>
            <a:ext cx="0" cy="259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5FD035-C813-4279-B6AD-3A9814847CD9}"/>
              </a:ext>
            </a:extLst>
          </p:cNvPr>
          <p:cNvCxnSpPr>
            <a:cxnSpLocks/>
          </p:cNvCxnSpPr>
          <p:nvPr/>
        </p:nvCxnSpPr>
        <p:spPr>
          <a:xfrm flipV="1">
            <a:off x="7456457" y="2971547"/>
            <a:ext cx="0" cy="129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2DBC05-DA48-4B10-B5E5-57317DC70A8D}"/>
              </a:ext>
            </a:extLst>
          </p:cNvPr>
          <p:cNvSpPr txBox="1"/>
          <p:nvPr/>
        </p:nvSpPr>
        <p:spPr>
          <a:xfrm>
            <a:off x="604333" y="5446593"/>
            <a:ext cx="313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ไม่เกิดผลกระทบ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และไม่ต้องทำการพัฒนาบุคลากร</a:t>
            </a:r>
            <a:r>
              <a:rPr lang="th-TH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F6904-F616-4644-8A85-FC2CBCA72095}"/>
              </a:ext>
            </a:extLst>
          </p:cNvPr>
          <p:cNvSpPr txBox="1"/>
          <p:nvPr/>
        </p:nvSpPr>
        <p:spPr>
          <a:xfrm>
            <a:off x="1146640" y="4895490"/>
            <a:ext cx="252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ผู้ที่มีผลการประเมินสมรรถนะไม่ผ่าน ต้องเข้ารับการพัฒนาตามที่กำหนด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17D77F-34CC-4510-818D-3230A2549D78}"/>
              </a:ext>
            </a:extLst>
          </p:cNvPr>
          <p:cNvSpPr txBox="1"/>
          <p:nvPr/>
        </p:nvSpPr>
        <p:spPr>
          <a:xfrm>
            <a:off x="1077833" y="3983034"/>
            <a:ext cx="27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ระดับ 3 + ประสิทธิภาพการทำงานของ สนม.โดยรวมไม่เป็นที่ยอมรับ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188680-A5E4-42BE-868A-004DB64FA609}"/>
              </a:ext>
            </a:extLst>
          </p:cNvPr>
          <p:cNvCxnSpPr>
            <a:cxnSpLocks/>
          </p:cNvCxnSpPr>
          <p:nvPr/>
        </p:nvCxnSpPr>
        <p:spPr>
          <a:xfrm>
            <a:off x="3746391" y="5633050"/>
            <a:ext cx="68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9587907F-9734-4A93-B449-9CAD53A3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39853" y="4624876"/>
            <a:ext cx="2477049" cy="51428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C940A2-0186-455A-A92E-C9826A208250}"/>
              </a:ext>
            </a:extLst>
          </p:cNvPr>
          <p:cNvCxnSpPr>
            <a:cxnSpLocks/>
          </p:cNvCxnSpPr>
          <p:nvPr/>
        </p:nvCxnSpPr>
        <p:spPr>
          <a:xfrm>
            <a:off x="3705487" y="5633050"/>
            <a:ext cx="30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D3F999-6B9A-4AEA-B0CF-4E0DE10B8E69}"/>
              </a:ext>
            </a:extLst>
          </p:cNvPr>
          <p:cNvCxnSpPr>
            <a:cxnSpLocks/>
          </p:cNvCxnSpPr>
          <p:nvPr/>
        </p:nvCxnSpPr>
        <p:spPr>
          <a:xfrm>
            <a:off x="3673397" y="5216870"/>
            <a:ext cx="354501" cy="1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65DCB7-560B-4E27-9E5C-6B4C463862DD}"/>
              </a:ext>
            </a:extLst>
          </p:cNvPr>
          <p:cNvCxnSpPr>
            <a:cxnSpLocks/>
          </p:cNvCxnSpPr>
          <p:nvPr/>
        </p:nvCxnSpPr>
        <p:spPr>
          <a:xfrm>
            <a:off x="3673398" y="4780492"/>
            <a:ext cx="340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72F85D-DDE2-4F0A-A8B6-390223E9B96A}"/>
              </a:ext>
            </a:extLst>
          </p:cNvPr>
          <p:cNvCxnSpPr>
            <a:cxnSpLocks/>
          </p:cNvCxnSpPr>
          <p:nvPr/>
        </p:nvCxnSpPr>
        <p:spPr>
          <a:xfrm>
            <a:off x="3668772" y="4296210"/>
            <a:ext cx="3591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842A735-E50D-4727-ADB3-B4E8B259729D}"/>
              </a:ext>
            </a:extLst>
          </p:cNvPr>
          <p:cNvCxnSpPr>
            <a:cxnSpLocks/>
          </p:cNvCxnSpPr>
          <p:nvPr/>
        </p:nvCxnSpPr>
        <p:spPr>
          <a:xfrm>
            <a:off x="3668772" y="3884767"/>
            <a:ext cx="345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AC17319-CC20-48C8-A707-B68BAC80F49D}"/>
              </a:ext>
            </a:extLst>
          </p:cNvPr>
          <p:cNvSpPr/>
          <p:nvPr/>
        </p:nvSpPr>
        <p:spPr>
          <a:xfrm>
            <a:off x="6608193" y="4646936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8CD1D0-1E86-45EA-8884-6527F0EB62A7}"/>
              </a:ext>
            </a:extLst>
          </p:cNvPr>
          <p:cNvSpPr/>
          <p:nvPr/>
        </p:nvSpPr>
        <p:spPr>
          <a:xfrm>
            <a:off x="5927195" y="5112525"/>
            <a:ext cx="402822" cy="350342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8DE3517-8B48-418D-AAFF-22199EA8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950" y="3673789"/>
            <a:ext cx="2607023" cy="89523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1994199-5FFF-4837-9A86-B7B12E3A27EC}"/>
              </a:ext>
            </a:extLst>
          </p:cNvPr>
          <p:cNvSpPr/>
          <p:nvPr/>
        </p:nvSpPr>
        <p:spPr>
          <a:xfrm>
            <a:off x="7908768" y="4259453"/>
            <a:ext cx="294952" cy="258175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8AA7C-40D4-4F0C-9BA4-182067F1517A}"/>
              </a:ext>
            </a:extLst>
          </p:cNvPr>
          <p:cNvSpPr txBox="1"/>
          <p:nvPr/>
        </p:nvSpPr>
        <p:spPr>
          <a:xfrm>
            <a:off x="260364" y="1366827"/>
            <a:ext cx="3966691" cy="954107"/>
          </a:xfrm>
          <a:prstGeom prst="rect">
            <a:avLst/>
          </a:prstGeom>
          <a:noFill/>
          <a:ln w="38100">
            <a:solidFill>
              <a:srgbClr val="33CC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1030288" indent="-1030288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สูงกว่าหรือเท่ากับมาตรฐานร้อยละ 95 ขึ้นไป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6F951-AA47-4C86-91D0-FABE24FD60C8}"/>
              </a:ext>
            </a:extLst>
          </p:cNvPr>
          <p:cNvSpPr txBox="1"/>
          <p:nvPr/>
        </p:nvSpPr>
        <p:spPr>
          <a:xfrm>
            <a:off x="4696355" y="1616906"/>
            <a:ext cx="11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 100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347406-B66E-4055-A66D-88C8B64F4AF8}"/>
              </a:ext>
            </a:extLst>
          </p:cNvPr>
          <p:cNvSpPr txBox="1"/>
          <p:nvPr/>
        </p:nvSpPr>
        <p:spPr>
          <a:xfrm>
            <a:off x="6768141" y="2594033"/>
            <a:ext cx="34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ร้อยละ90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now 94.30%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8F5BF1-547C-4443-9F72-80742497926D}"/>
              </a:ext>
            </a:extLst>
          </p:cNvPr>
          <p:cNvSpPr txBox="1"/>
          <p:nvPr/>
        </p:nvSpPr>
        <p:spPr>
          <a:xfrm>
            <a:off x="446121" y="4558006"/>
            <a:ext cx="33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บุคลากรทุกคนต้องเข้ารับการพัฒนาตามที่กำหนด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C367E4-243D-468F-991C-53846A8EE805}"/>
              </a:ext>
            </a:extLst>
          </p:cNvPr>
          <p:cNvSpPr txBox="1"/>
          <p:nvPr/>
        </p:nvSpPr>
        <p:spPr>
          <a:xfrm>
            <a:off x="861107" y="3422389"/>
            <a:ext cx="302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ระดับ 4 + มีการประเมินพบว่า บุคลากรของ สนม. โดยรวมทำงานไม่คุ้มค่ากับค่าจ้าง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A1A12-F5A7-4920-9F4B-36C80E8CFEC4}"/>
              </a:ext>
            </a:extLst>
          </p:cNvPr>
          <p:cNvSpPr/>
          <p:nvPr/>
        </p:nvSpPr>
        <p:spPr>
          <a:xfrm>
            <a:off x="5327820" y="184486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ร้อยละ 97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A2AD31-3D68-4E6E-8450-BED4832E5762}"/>
              </a:ext>
            </a:extLst>
          </p:cNvPr>
          <p:cNvSpPr txBox="1"/>
          <p:nvPr/>
        </p:nvSpPr>
        <p:spPr>
          <a:xfrm>
            <a:off x="5973489" y="2026766"/>
            <a:ext cx="378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ผลประเมินสมรรถนะสูงกว่าหรือเท่ากับมาตรฐานตำแหน่ง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≥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ร้อยละ 95 ของบุคลากร สนม.ทั้งหมด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gold)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36B4E-2FE5-402A-A28F-450825C5CA7A}"/>
              </a:ext>
            </a:extLst>
          </p:cNvPr>
          <p:cNvSpPr txBox="1"/>
          <p:nvPr/>
        </p:nvSpPr>
        <p:spPr>
          <a:xfrm>
            <a:off x="7471969" y="2806913"/>
            <a:ext cx="109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AngsanaUPC" panose="02020603050405020304" pitchFamily="18" charset="-34"/>
              </a:rPr>
              <a:t>&lt;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ร้อยละ90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05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5709</Words>
  <Application>Microsoft Office PowerPoint</Application>
  <PresentationFormat>แบบจอกว้าง</PresentationFormat>
  <Paragraphs>803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51" baseType="lpstr">
      <vt:lpstr>Angsana New</vt:lpstr>
      <vt:lpstr>AngsanaUPC</vt:lpstr>
      <vt:lpstr>Arial</vt:lpstr>
      <vt:lpstr>BrowalliaUPC</vt:lpstr>
      <vt:lpstr>Calibri</vt:lpstr>
      <vt:lpstr>Calibri Light</vt:lpstr>
      <vt:lpstr>Cordia New</vt:lpstr>
      <vt:lpstr>FreesiaUPC</vt:lpstr>
      <vt:lpstr>Parchment</vt:lpstr>
      <vt:lpstr>Office Theme</vt:lpstr>
      <vt:lpstr>พิจารณา  -ร่าง- แผนบริหารความเสี่ยง สำนักงานมหาวิทยาลัย ปีงบประมาณ 2565 นำเสนอกรรมการขับเคลื่อน สนม. 14 มีค.65 นำเสนอกรรมการ สนม. 16 มีค.65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ตัวชี้วัดความสำเร็จของแผนบริหารความเสี่ยง สำนักงานมหาวิทยาลัย ประจำปีงบประมาณ 2565 บรรลุ 2 จาก 3 kpi ของแผน</vt:lpstr>
      <vt:lpstr>พิจารณา  -ร่าง- แผนควบคุมภายใน สำนักงานมหาวิทยาลัย ปีงบประมาณ 2565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ตัวชี้วัดความสำเร็จของแผนการควบคุมภายใน สำนักงานมหาวิทยาลัย ประจำปีงบประมาณ 2565 บรรลุ 2 จาก 3 kpi ของแผน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พิจารณา  -ร่าง- แผนบริหารความเสี่ยง สำนักงานมหาวิทยาลัย ปีงบประมาณ 2565</dc:title>
  <dc:creator>Waraporn Fookul</dc:creator>
  <cp:lastModifiedBy>Windows User</cp:lastModifiedBy>
  <cp:revision>175</cp:revision>
  <cp:lastPrinted>2022-03-15T02:25:33Z</cp:lastPrinted>
  <dcterms:created xsi:type="dcterms:W3CDTF">2022-02-28T02:36:04Z</dcterms:created>
  <dcterms:modified xsi:type="dcterms:W3CDTF">2022-09-19T08:24:35Z</dcterms:modified>
</cp:coreProperties>
</file>