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  <p:sldId id="257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298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5B0A"/>
    <a:srgbClr val="9B6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88" autoAdjust="0"/>
    <p:restoredTop sz="94660"/>
  </p:normalViewPr>
  <p:slideViewPr>
    <p:cSldViewPr snapToGrid="0">
      <p:cViewPr varScale="1">
        <p:scale>
          <a:sx n="83" d="100"/>
          <a:sy n="83" d="100"/>
        </p:scale>
        <p:origin x="4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7" Type="http://schemas.openxmlformats.org/officeDocument/2006/relationships/image" Target="../media/image1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7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861615" y="1120587"/>
            <a:ext cx="8017490" cy="4070015"/>
          </a:xfrm>
        </p:spPr>
        <p:txBody>
          <a:bodyPr/>
          <a:lstStyle/>
          <a:p>
            <a:pPr algn="ctr"/>
            <a:r>
              <a:rPr lang="th-TH" sz="8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สำนักงานสีเขียว </a:t>
            </a:r>
            <a:r>
              <a:rPr lang="en-US" sz="8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 Office </a:t>
            </a:r>
            <a:r>
              <a:rPr lang="th-TH" sz="8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8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ศูนย์กิจการนักศึกษา</a:t>
            </a:r>
            <a:r>
              <a:rPr lang="th-TH" sz="7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sz="7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(อาคารอำนวย ยศสุข )</a:t>
            </a:r>
            <a:endParaRPr lang="th-TH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8" y="170329"/>
            <a:ext cx="2613381" cy="1936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4694463" y="4894729"/>
            <a:ext cx="4279208" cy="14612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th-TH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694679" y="5504367"/>
            <a:ext cx="5668736" cy="14522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th-TH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840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13034" y="2375421"/>
            <a:ext cx="10007368" cy="1537541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กิจกรรม/โครงการ</a:t>
            </a:r>
            <a:r>
              <a:rPr lang="en-US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อาคารอำนวย ยศสุข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หมวดที่ 2 การสื่อสารและสร้างจิตสำนึก</a:t>
            </a:r>
            <a:r>
              <a:rPr lang="en-US" sz="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363" y="571500"/>
            <a:ext cx="2468191" cy="182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8276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1"/>
          <a:stretch/>
        </p:blipFill>
        <p:spPr>
          <a:xfrm>
            <a:off x="5599134" y="513567"/>
            <a:ext cx="5035463" cy="617916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451865" y="2288090"/>
            <a:ext cx="5422841" cy="1156570"/>
          </a:xfrm>
        </p:spPr>
        <p:txBody>
          <a:bodyPr>
            <a:noAutofit/>
          </a:bodyPr>
          <a:lstStyle/>
          <a:p>
            <a: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โดย แบ่งออกเป็น</a:t>
            </a:r>
            <a:b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1. การจัดทำป้ายประชาสัมพันธ์ป้ายยืนแบน</a:t>
            </a:r>
            <a:r>
              <a:rPr lang="th-TH" sz="2800" dirty="0" err="1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เนอร์</a:t>
            </a:r>
            <a: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b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2. ป้ายประชาสัมพันธ์ ต่างๆ</a:t>
            </a:r>
            <a:b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3. ป้ายโครงการสำนักงานสีเขียว</a:t>
            </a:r>
            <a:endParaRPr lang="th-TH" sz="2800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140803" y="361168"/>
            <a:ext cx="5422841" cy="9916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กิจกรรมประชาสัมพันธ์</a:t>
            </a:r>
            <a:r>
              <a:rPr lang="th-TH" sz="28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เพื่อสร้างความรู้ความเข้าใจต่อผู้ใช้อาคารอำนวย ยศ</a:t>
            </a:r>
            <a: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สุข</a:t>
            </a:r>
            <a:b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2400" dirty="0" smtClean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0" y="1678488"/>
            <a:ext cx="5422841" cy="6513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400" dirty="0" smtClean="0">
                <a:solidFill>
                  <a:schemeClr val="bg2">
                    <a:lumMod val="25000"/>
                  </a:schemeClr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โดยใช้งบประมาณที่ได้รับจัดสรร จำนวน 23,920 บาท</a:t>
            </a:r>
          </a:p>
        </p:txBody>
      </p:sp>
    </p:spTree>
    <p:extLst>
      <p:ext uri="{BB962C8B-B14F-4D97-AF65-F5344CB8AC3E}">
        <p14:creationId xmlns:p14="http://schemas.microsoft.com/office/powerpoint/2010/main" val="1506575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159523" y="225467"/>
            <a:ext cx="4875938" cy="6459133"/>
          </a:xfrm>
          <a:prstGeom prst="rect">
            <a:avLst/>
          </a:prstGeom>
          <a:ln w="38100">
            <a:solidFill>
              <a:srgbClr val="C65B0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5176614" y="1807750"/>
            <a:ext cx="5220337" cy="9916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กิจกรรมส่งมอบนโยบายสิ่งแวดล้อม </a:t>
            </a:r>
            <a:b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(</a:t>
            </a:r>
            <a:r>
              <a:rPr lang="en-US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) </a:t>
            </a:r>
          </a:p>
          <a:p>
            <a:pPr algn="ctr"/>
            <a: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ศูนย์กิจการนักศึกษา </a:t>
            </a:r>
            <a:b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ยศสุข ให้แก่บุคลากรที่ปฏิบัติงานภายใน</a:t>
            </a:r>
            <a:b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</a:t>
            </a:r>
            <a:r>
              <a:rPr lang="th-TH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ย</a:t>
            </a:r>
            <a: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ศสุข</a:t>
            </a:r>
            <a:br>
              <a:rPr lang="th-TH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843" y="190337"/>
            <a:ext cx="1738857" cy="12884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9529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8"/>
          <a:stretch/>
        </p:blipFill>
        <p:spPr>
          <a:xfrm>
            <a:off x="6613507" y="137785"/>
            <a:ext cx="5298745" cy="6551745"/>
          </a:xfrm>
          <a:prstGeom prst="rect">
            <a:avLst/>
          </a:prstGeom>
          <a:ln w="38100">
            <a:solidFill>
              <a:srgbClr val="C65B0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87682" y="2528171"/>
            <a:ext cx="6425851" cy="9916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จัดบอร์ดประชาสัมพันธ์/นิทรรศการสีเขียว </a:t>
            </a:r>
            <a:b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4000" dirty="0" smtClean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463463" y="3407080"/>
            <a:ext cx="5921794" cy="9916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dirty="0" smtClean="0">
                <a:solidFill>
                  <a:schemeClr val="bg2">
                    <a:lumMod val="25000"/>
                  </a:schemeClr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เพื่อประชาสัมพันธ์ข้อมูล กิจกรรม/โครงการของหน่วยงานและข้อมูลต่างๆเกี่ยวกับสิ่งแวดล้อม</a:t>
            </a: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63" y="187379"/>
            <a:ext cx="1221637" cy="9051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292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762342" y="431453"/>
            <a:ext cx="7508658" cy="9916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การสื่อสารเพื่อประชาสัมพันธ์ </a:t>
            </a:r>
            <a:b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อาคารหลังนี้ เป็นอาคารสีเขียว </a:t>
            </a:r>
            <a:r>
              <a:rPr lang="en-US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br>
              <a:rPr lang="th-TH" sz="40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4000" dirty="0" smtClean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12"/>
          <a:stretch/>
        </p:blipFill>
        <p:spPr>
          <a:xfrm>
            <a:off x="5535790" y="2083495"/>
            <a:ext cx="5344176" cy="4177605"/>
          </a:xfrm>
          <a:prstGeom prst="rect">
            <a:avLst/>
          </a:prstGeom>
          <a:ln w="28575">
            <a:solidFill>
              <a:srgbClr val="C65B0A"/>
            </a:solidFill>
          </a:ln>
        </p:spPr>
      </p:pic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7" b="45785"/>
          <a:stretch/>
        </p:blipFill>
        <p:spPr>
          <a:xfrm>
            <a:off x="519636" y="2108372"/>
            <a:ext cx="4763563" cy="4180773"/>
          </a:xfrm>
          <a:prstGeom prst="rect">
            <a:avLst/>
          </a:prstGeom>
          <a:ln w="28575">
            <a:solidFill>
              <a:srgbClr val="C65B0A"/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63" y="190500"/>
            <a:ext cx="1247037" cy="9239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5218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286765" y="1284790"/>
            <a:ext cx="3332735" cy="937710"/>
          </a:xfr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/>
            <a: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1. คลิปการให้ความรู้เกี่ยวกับสำนักงานสีเขียว </a:t>
            </a:r>
            <a:r>
              <a:rPr lang="en-US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2500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3811103" y="234169"/>
            <a:ext cx="4278797" cy="57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2. กิจกรรมจัดทำคลิปประชาสัมพันธ์</a:t>
            </a:r>
            <a:endParaRPr lang="th-TH" sz="2400" dirty="0" smtClean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3251200" y="637088"/>
            <a:ext cx="5067241" cy="6513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400" dirty="0" smtClean="0">
                <a:solidFill>
                  <a:schemeClr val="bg2">
                    <a:lumMod val="25000"/>
                  </a:schemeClr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โดยใช้งบประมาณที่ได้รับจัดสรร จำนวน 15,000 บาท</a:t>
            </a:r>
          </a:p>
        </p:txBody>
      </p:sp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624065" y="1841500"/>
            <a:ext cx="3358135" cy="10033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2. คลิปแอนนิ</a:t>
            </a:r>
            <a:r>
              <a:rPr lang="th-TH" sz="2500" dirty="0" err="1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เมชั่น</a:t>
            </a:r>
            <a: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การให้ความรู้</a:t>
            </a:r>
            <a:b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5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และประโยชน์ของการคัดแยกขยะ</a:t>
            </a:r>
            <a:endParaRPr lang="th-TH" sz="2500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t="13333" r="14004" b="57778"/>
          <a:stretch/>
        </p:blipFill>
        <p:spPr>
          <a:xfrm>
            <a:off x="292098" y="2082800"/>
            <a:ext cx="6019802" cy="3665454"/>
          </a:xfrm>
          <a:prstGeom prst="rect">
            <a:avLst/>
          </a:prstGeom>
          <a:ln w="28575">
            <a:solidFill>
              <a:srgbClr val="C65B0A"/>
            </a:solidFill>
          </a:ln>
        </p:spPr>
      </p:pic>
      <p:pic>
        <p:nvPicPr>
          <p:cNvPr id="11" name="รูปภาพ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12" b="10555"/>
          <a:stretch/>
        </p:blipFill>
        <p:spPr>
          <a:xfrm>
            <a:off x="6643896" y="2648069"/>
            <a:ext cx="5307260" cy="4006731"/>
          </a:xfrm>
          <a:prstGeom prst="rect">
            <a:avLst/>
          </a:prstGeom>
          <a:ln w="28575">
            <a:solidFill>
              <a:srgbClr val="C65B0A"/>
            </a:solidFill>
          </a:ln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3" y="127000"/>
            <a:ext cx="1247037" cy="9239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8581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9" b="7407"/>
          <a:stretch/>
        </p:blipFill>
        <p:spPr>
          <a:xfrm>
            <a:off x="408981" y="317500"/>
            <a:ext cx="4820837" cy="6057900"/>
          </a:xfrm>
          <a:prstGeom prst="rect">
            <a:avLst/>
          </a:prstGeom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420865" y="2336800"/>
            <a:ext cx="5526045" cy="1651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คลิปแอนนิ</a:t>
            </a:r>
            <a:r>
              <a:rPr lang="th-TH" sz="4800" dirty="0" err="1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เมชั่น</a:t>
            </a:r>
            <a:r>
              <a:rPr lang="th-TH" sz="4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การให้ความรู้</a:t>
            </a:r>
            <a:br>
              <a:rPr lang="th-TH" sz="4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4800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และประโยชน์ของการคัดแยกขยะ</a:t>
            </a:r>
            <a:endParaRPr lang="th-TH" sz="4800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6628183" y="4941171"/>
            <a:ext cx="1372818" cy="9916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h-TH" sz="4000" dirty="0" smtClean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8" name="เครื่องหมายบั้ง 7"/>
          <p:cNvSpPr/>
          <p:nvPr/>
        </p:nvSpPr>
        <p:spPr>
          <a:xfrm flipH="1">
            <a:off x="5435600" y="2908300"/>
            <a:ext cx="457200" cy="520700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9" name="เครื่องหมายบั้ง 8"/>
          <p:cNvSpPr/>
          <p:nvPr/>
        </p:nvSpPr>
        <p:spPr>
          <a:xfrm flipH="1">
            <a:off x="5854700" y="2921000"/>
            <a:ext cx="457200" cy="520700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563" y="0"/>
            <a:ext cx="1247037" cy="9239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912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6" t="12037" r="3911" b="65046"/>
          <a:stretch/>
        </p:blipFill>
        <p:spPr>
          <a:xfrm>
            <a:off x="628647" y="3405414"/>
            <a:ext cx="4488929" cy="2588986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37361" b="32778"/>
          <a:stretch/>
        </p:blipFill>
        <p:spPr>
          <a:xfrm>
            <a:off x="652687" y="643164"/>
            <a:ext cx="4395329" cy="2468335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0" t="70278"/>
          <a:stretch/>
        </p:blipFill>
        <p:spPr>
          <a:xfrm>
            <a:off x="5526767" y="2765878"/>
            <a:ext cx="4606886" cy="2580821"/>
          </a:xfrm>
          <a:prstGeom prst="rect">
            <a:avLst/>
          </a:prstGeom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5763275" y="1894241"/>
            <a:ext cx="3774426" cy="5786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3</a:t>
            </a:r>
            <a: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. กิจกรรมการลดใช้พลาสติก</a:t>
            </a:r>
            <a:endParaRPr lang="th-TH" sz="2400" dirty="0" smtClean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863" y="114300"/>
            <a:ext cx="1513737" cy="11215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7976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287634" y="2375421"/>
            <a:ext cx="10520066" cy="1537541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กิจกรรม/โครงการ</a:t>
            </a:r>
            <a:r>
              <a:rPr lang="en-US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อาคารอำนวย ยศสุข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หมวดที่ 3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การใช้ทรัพยากรและพลังงาน</a:t>
            </a:r>
            <a:r>
              <a:rPr lang="en-US" sz="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63" y="635000"/>
            <a:ext cx="2468191" cy="182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1252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/>
          <p:cNvSpPr txBox="1">
            <a:spLocks noChangeArrowheads="1"/>
          </p:cNvSpPr>
          <p:nvPr/>
        </p:nvSpPr>
        <p:spPr bwMode="auto">
          <a:xfrm>
            <a:off x="1193800" y="290365"/>
            <a:ext cx="80899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กิจกรรมล้างทำความสะอาด</a:t>
            </a:r>
            <a:r>
              <a:rPr lang="th-TH" altLang="zh-CN" sz="2800" b="1" dirty="0" err="1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แทงค์</a:t>
            </a:r>
            <a:r>
              <a:rPr lang="th-TH" altLang="zh-CN" sz="2800" b="1" dirty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น้ำ</a:t>
            </a: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ประจำ อาคาร</a:t>
            </a:r>
            <a:r>
              <a:rPr lang="th-TH" altLang="zh-CN" sz="2800" b="1" dirty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อำนวย ยศสุข </a:t>
            </a:r>
            <a:endParaRPr lang="th-TH" altLang="zh-CN" sz="2800" b="1" dirty="0" smtClean="0">
              <a:solidFill>
                <a:srgbClr val="0070C0"/>
              </a:solidFill>
              <a:latin typeface="ThaiSans Neue" panose="02000000000000000000" pitchFamily="2" charset="-34"/>
              <a:ea typeface="微软雅黑" pitchFamily="34" charset="-122"/>
              <a:cs typeface="ThaiSans Neue" panose="02000000000000000000" pitchFamily="2" charset="-34"/>
            </a:endParaRPr>
          </a:p>
          <a:p>
            <a:pPr algn="ctr"/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วันที่ 16 พฤษภาคม 2563</a:t>
            </a:r>
            <a:endParaRPr lang="zh-CN" altLang="en-US" sz="2800" b="1" dirty="0">
              <a:solidFill>
                <a:srgbClr val="0070C0"/>
              </a:solidFill>
              <a:latin typeface="ThaiSans Neue" panose="02000000000000000000" pitchFamily="2" charset="-34"/>
              <a:ea typeface="微软雅黑" pitchFamily="34" charset="-122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65" y="1406617"/>
            <a:ext cx="3976744" cy="2546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24" y="4150393"/>
            <a:ext cx="3835626" cy="2447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65" y="4077285"/>
            <a:ext cx="397674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24" y="1460993"/>
            <a:ext cx="3835626" cy="2492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35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160636" y="223153"/>
            <a:ext cx="8744755" cy="892552"/>
          </a:xfrm>
          <a:prstGeom prst="rect">
            <a:avLst/>
          </a:prstGeom>
          <a:gradFill flip="none" rotWithShape="1">
            <a:gsLst>
              <a:gs pos="0">
                <a:srgbClr val="9B68E6">
                  <a:tint val="66000"/>
                  <a:satMod val="160000"/>
                </a:srgbClr>
              </a:gs>
              <a:gs pos="50000">
                <a:srgbClr val="9B68E6">
                  <a:tint val="44500"/>
                  <a:satMod val="160000"/>
                </a:srgbClr>
              </a:gs>
              <a:gs pos="100000">
                <a:srgbClr val="9B68E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1001">
            <a:schemeClr val="lt2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นโยบาย</a:t>
            </a:r>
            <a:r>
              <a:rPr lang="th-TH" sz="2400" b="1" dirty="0" smtClean="0">
                <a:solidFill>
                  <a:srgbClr val="FF000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2400" b="1" dirty="0" smtClean="0">
                <a:solidFill>
                  <a:srgbClr val="FF000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b="1" dirty="0" smtClean="0">
                <a:solidFill>
                  <a:srgbClr val="FF000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สำนักงานสีเขียว </a:t>
            </a:r>
            <a:r>
              <a:rPr lang="en-US" sz="2400" b="1" dirty="0" smtClean="0">
                <a:solidFill>
                  <a:srgbClr val="FF000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Green Office </a:t>
            </a:r>
            <a:r>
              <a:rPr lang="th-TH" sz="2400" b="1" dirty="0" smtClean="0">
                <a:solidFill>
                  <a:srgbClr val="FF000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ยศสุข </a:t>
            </a:r>
            <a:endParaRPr lang="th-TH" sz="2400" b="1" dirty="0">
              <a:solidFill>
                <a:srgbClr val="FF000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359" y="2505873"/>
            <a:ext cx="3061982" cy="41426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658" y="2505873"/>
            <a:ext cx="3037879" cy="411007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กล่องข้อความ 7"/>
          <p:cNvSpPr txBox="1"/>
          <p:nvPr/>
        </p:nvSpPr>
        <p:spPr>
          <a:xfrm>
            <a:off x="882750" y="1399179"/>
            <a:ext cx="920476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โดย คณะกรรมการสำนักงานสีเขียว อาคารอำนวย ยศสุข ได้ประกาศ </a:t>
            </a:r>
            <a:r>
              <a:rPr lang="en-US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“</a:t>
            </a:r>
            <a:r>
              <a:rPr lang="th-TH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นโยบาย</a:t>
            </a:r>
            <a:r>
              <a:rPr lang="th-TH" sz="2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สิ่งแวดล้อมสำนักงานสี</a:t>
            </a:r>
            <a:r>
              <a:rPr lang="th-TH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เขียว</a:t>
            </a:r>
            <a:r>
              <a:rPr lang="en-US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”</a:t>
            </a:r>
            <a:endParaRPr lang="en-US" sz="2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2200" dirty="0">
                <a:latin typeface="TH Niramit AS" panose="02000506000000020004" pitchFamily="2" charset="-34"/>
                <a:cs typeface="TH Niramit AS" panose="02000506000000020004" pitchFamily="2" charset="-34"/>
              </a:rPr>
              <a:t>ศูนย์กิจการนักศึกษา (อาคารอำนวย ยศสุข) มหาวิทยาลัยแม่</a:t>
            </a:r>
            <a:r>
              <a:rPr lang="th-TH" sz="2200" dirty="0" err="1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โจ้</a:t>
            </a:r>
            <a:r>
              <a:rPr lang="th-TH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แก่บุคลากร นักศึกษา และผู้ใช้อาคารอำนวย ยศสุข </a:t>
            </a:r>
            <a:br>
              <a:rPr lang="th-TH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</a:br>
            <a:r>
              <a:rPr lang="th-TH" sz="2200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ให้ปฏิบัติในทิศทางเดียวกัน</a:t>
            </a:r>
            <a:endParaRPr lang="en-US" sz="2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8885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560" y="3717031"/>
            <a:ext cx="3704245" cy="253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640" y="692696"/>
            <a:ext cx="3710717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22" y="692696"/>
            <a:ext cx="377361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3" y="3717032"/>
            <a:ext cx="3809089" cy="253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00" y="2667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0245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6" y="541388"/>
            <a:ext cx="4046910" cy="2532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444" y="3314576"/>
            <a:ext cx="4211740" cy="2763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6" y="3314575"/>
            <a:ext cx="4046910" cy="2763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541388"/>
            <a:ext cx="4222648" cy="2532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00" y="2667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977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98600" y="356384"/>
            <a:ext cx="76327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กิจกรรมดูดบ่อดักไขมันของอาคารอำนวยยศสุข </a:t>
            </a: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/>
            </a:r>
            <a:b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</a:b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วันที่ 28 พฤษภาคม 2563</a:t>
            </a:r>
            <a:endParaRPr lang="zh-CN" altLang="en-US" sz="2800" b="1" dirty="0">
              <a:solidFill>
                <a:srgbClr val="0070C0"/>
              </a:solidFill>
              <a:latin typeface="ThaiSans Neue" panose="02000000000000000000" pitchFamily="2" charset="-34"/>
              <a:ea typeface="微软雅黑" pitchFamily="34" charset="-122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745" y="4115173"/>
            <a:ext cx="4104456" cy="2231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01" y="4115172"/>
            <a:ext cx="4059985" cy="2231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00" y="1616035"/>
            <a:ext cx="4059985" cy="22443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745" y="1549527"/>
            <a:ext cx="4104456" cy="2377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905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5354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09" y="4305300"/>
            <a:ext cx="3764779" cy="211851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889" y="1835820"/>
            <a:ext cx="3781899" cy="21281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7" t="4260" b="14892"/>
          <a:stretch/>
        </p:blipFill>
        <p:spPr>
          <a:xfrm>
            <a:off x="2955835" y="277749"/>
            <a:ext cx="2042113" cy="419613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28" y="239650"/>
            <a:ext cx="2361246" cy="419613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7202" y="4670426"/>
            <a:ext cx="3525865" cy="198278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1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359400" y="597684"/>
            <a:ext cx="51689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กิจกรรมดูดบ่อดักไขมันของอาคารอำนวยยศสุข </a:t>
            </a: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/>
            </a:r>
            <a:b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</a:b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วันที่ 28 พฤษภาคม 2563</a:t>
            </a:r>
            <a:endParaRPr lang="zh-CN" altLang="en-US" sz="2800" b="1" dirty="0">
              <a:solidFill>
                <a:srgbClr val="0070C0"/>
              </a:solidFill>
              <a:latin typeface="ThaiSans Neue" panose="02000000000000000000" pitchFamily="2" charset="-34"/>
              <a:ea typeface="微软雅黑" pitchFamily="34" charset="-122"/>
              <a:cs typeface="ThaiSans Neue" panose="02000000000000000000" pitchFamily="2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9974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/>
          <p:cNvSpPr txBox="1">
            <a:spLocks noGrp="1" noChangeArrowheads="1"/>
          </p:cNvSpPr>
          <p:nvPr>
            <p:ph idx="1"/>
          </p:nvPr>
        </p:nvSpPr>
        <p:spPr bwMode="auto">
          <a:xfrm>
            <a:off x="1422400" y="193080"/>
            <a:ext cx="7239000" cy="108234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กิจกรรม</a:t>
            </a:r>
            <a:r>
              <a:rPr lang="th-TH" altLang="zh-CN" sz="2800" b="1" dirty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ติดสติ๊กเกอร์ลูกศร สำหรับติดทางขึ้น-ลง</a:t>
            </a: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บันได</a:t>
            </a:r>
          </a:p>
          <a:p>
            <a:pPr marL="0" indent="0" algn="ctr">
              <a:buNone/>
            </a:pPr>
            <a:r>
              <a:rPr lang="th-TH" altLang="zh-CN" sz="2800" b="1" dirty="0" smtClean="0">
                <a:solidFill>
                  <a:srgbClr val="0070C0"/>
                </a:solidFill>
                <a:latin typeface="ThaiSans Neue" panose="02000000000000000000" pitchFamily="2" charset="-34"/>
                <a:ea typeface="微软雅黑" pitchFamily="34" charset="-122"/>
                <a:cs typeface="ThaiSans Neue" panose="02000000000000000000" pitchFamily="2" charset="-34"/>
              </a:rPr>
              <a:t>วันที่ 8 มิถุนายน 2563</a:t>
            </a:r>
            <a:endParaRPr lang="zh-CN" altLang="en-US" sz="2800" b="1" dirty="0">
              <a:solidFill>
                <a:srgbClr val="0070C0"/>
              </a:solidFill>
              <a:latin typeface="ThaiSans Neue" panose="02000000000000000000" pitchFamily="2" charset="-34"/>
              <a:ea typeface="微软雅黑" pitchFamily="34" charset="-122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76" y="1498514"/>
            <a:ext cx="3299469" cy="247516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824" y="1507985"/>
            <a:ext cx="3240360" cy="2430818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124" y="4200723"/>
            <a:ext cx="3272084" cy="2454617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075" y="4264223"/>
            <a:ext cx="3299469" cy="2475161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1989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/>
        </p:nvSpPr>
        <p:spPr bwMode="auto">
          <a:xfrm>
            <a:off x="533292" y="387772"/>
            <a:ext cx="9144000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 smtClean="0">
                <a:latin typeface="TH Sarabun New" panose="020B0500040200020003" pitchFamily="34" charset="-34"/>
                <a:ea typeface="微软雅黑" pitchFamily="34" charset="-122"/>
                <a:cs typeface="TH Sarabun New" panose="020B0500040200020003" pitchFamily="34" charset="-34"/>
              </a:rPr>
              <a:t>รายงานการใช้ไฟฟ้า ประจำปีงบประมาณ 2563</a:t>
            </a:r>
            <a:endParaRPr lang="zh-CN" altLang="en-US" sz="2800" b="1" dirty="0">
              <a:latin typeface="TH Sarabun New" panose="020B0500040200020003" pitchFamily="34" charset="-34"/>
              <a:ea typeface="微软雅黑" pitchFamily="34" charset="-122"/>
              <a:cs typeface="TH Sarabun New" panose="020B0500040200020003" pitchFamily="34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856820" y="5957500"/>
            <a:ext cx="849694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สรุปผลการใช้ไฟฟ้า เปรียบเทียบ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ปีงบประมาณ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2562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- 2563</a:t>
            </a: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/>
          <a:srcRect l="5852" r="7356" b="1693"/>
          <a:stretch/>
        </p:blipFill>
        <p:spPr>
          <a:xfrm>
            <a:off x="700212" y="985837"/>
            <a:ext cx="4739920" cy="473992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3"/>
          <a:srcRect l="1307" t="1148" r="2132" b="3590"/>
          <a:stretch/>
        </p:blipFill>
        <p:spPr>
          <a:xfrm>
            <a:off x="4300612" y="1827931"/>
            <a:ext cx="5182797" cy="389782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093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/>
        </p:nvSpPr>
        <p:spPr bwMode="auto">
          <a:xfrm>
            <a:off x="508000" y="446956"/>
            <a:ext cx="9144000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 smtClean="0">
                <a:latin typeface="TH Sarabun New" panose="020B0500040200020003" pitchFamily="34" charset="-34"/>
                <a:ea typeface="微软雅黑" pitchFamily="34" charset="-122"/>
                <a:cs typeface="TH Sarabun New" panose="020B0500040200020003" pitchFamily="34" charset="-34"/>
              </a:rPr>
              <a:t>รายงานการใช้น้ำประปา ประจำปีงบประมาณ 2563</a:t>
            </a:r>
            <a:endParaRPr lang="zh-CN" altLang="en-US" sz="2800" b="1" dirty="0">
              <a:latin typeface="TH Sarabun New" panose="020B0500040200020003" pitchFamily="34" charset="-34"/>
              <a:ea typeface="微软雅黑" pitchFamily="34" charset="-122"/>
              <a:cs typeface="TH Sarabun New" panose="020B0500040200020003" pitchFamily="34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844120" y="6099294"/>
            <a:ext cx="849694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สรุปผลการใช้น้ำประปา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เปรียบเทียบ ปีงบประมาณ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2562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- 2563</a:t>
            </a: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84" y="970177"/>
            <a:ext cx="5284570" cy="505109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472" y="1887116"/>
            <a:ext cx="5028538" cy="403244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6060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/>
        </p:nvSpPr>
        <p:spPr bwMode="auto">
          <a:xfrm>
            <a:off x="812800" y="286172"/>
            <a:ext cx="8458200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 smtClean="0">
                <a:latin typeface="TH Sarabun New" panose="020B0500040200020003" pitchFamily="34" charset="-34"/>
                <a:ea typeface="微软雅黑" pitchFamily="34" charset="-122"/>
                <a:cs typeface="TH Sarabun New" panose="020B0500040200020003" pitchFamily="34" charset="-34"/>
              </a:rPr>
              <a:t>รายงานการใช้น้ำมัน ประจำปีงบประมาณ 2563</a:t>
            </a:r>
            <a:endParaRPr lang="zh-CN" altLang="en-US" sz="2800" b="1" dirty="0">
              <a:latin typeface="TH Sarabun New" panose="020B0500040200020003" pitchFamily="34" charset="-34"/>
              <a:ea typeface="微软雅黑" pitchFamily="34" charset="-122"/>
              <a:cs typeface="TH Sarabun New" panose="020B0500040200020003" pitchFamily="34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5334124" y="2322906"/>
            <a:ext cx="439248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สรุปผลการใช้น้ำมันดีเซล </a:t>
            </a: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/>
          <a:srcRect l="7536" t="8492" r="11446" b="12832"/>
          <a:stretch/>
        </p:blipFill>
        <p:spPr>
          <a:xfrm>
            <a:off x="882328" y="1100384"/>
            <a:ext cx="4079505" cy="5597460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3310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/>
        </p:nvSpPr>
        <p:spPr bwMode="auto">
          <a:xfrm>
            <a:off x="774592" y="286172"/>
            <a:ext cx="8280508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 smtClean="0">
                <a:latin typeface="TH Sarabun New" panose="020B0500040200020003" pitchFamily="34" charset="-34"/>
                <a:ea typeface="微软雅黑" pitchFamily="34" charset="-122"/>
                <a:cs typeface="TH Sarabun New" panose="020B0500040200020003" pitchFamily="34" charset="-34"/>
              </a:rPr>
              <a:t>รายงานการใช้น้ำมัน ประจำปีงบประมาณ 2563</a:t>
            </a:r>
            <a:endParaRPr lang="zh-CN" altLang="en-US" sz="2800" b="1" dirty="0">
              <a:latin typeface="TH Sarabun New" panose="020B0500040200020003" pitchFamily="34" charset="-34"/>
              <a:ea typeface="微软雅黑" pitchFamily="34" charset="-122"/>
              <a:cs typeface="TH Sarabun New" panose="020B0500040200020003" pitchFamily="34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5189984" y="2564904"/>
            <a:ext cx="445190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สรุปผลการใช้น้ำมันแก๊สโซ</a:t>
            </a:r>
            <a:r>
              <a:rPr lang="th-TH" sz="32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ฮอล์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95</a:t>
            </a:r>
          </a:p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เปรียบเทียบ ปีงบประมาณ </a:t>
            </a:r>
          </a:p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2562 -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2563</a:t>
            </a: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/>
          <a:srcRect l="7536" t="8796" r="11446" b="12528"/>
          <a:stretch/>
        </p:blipFill>
        <p:spPr>
          <a:xfrm>
            <a:off x="712912" y="1025292"/>
            <a:ext cx="4176464" cy="5730497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7607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>
            <a:spLocks noChangeArrowheads="1"/>
          </p:cNvSpPr>
          <p:nvPr/>
        </p:nvSpPr>
        <p:spPr bwMode="auto">
          <a:xfrm>
            <a:off x="609492" y="146472"/>
            <a:ext cx="8648808" cy="52322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altLang="zh-CN" sz="2800" b="1" dirty="0" smtClean="0">
                <a:latin typeface="TH Sarabun New" panose="020B0500040200020003" pitchFamily="34" charset="-34"/>
                <a:ea typeface="微软雅黑" pitchFamily="34" charset="-122"/>
                <a:cs typeface="TH Sarabun New" panose="020B0500040200020003" pitchFamily="34" charset="-34"/>
              </a:rPr>
              <a:t>รายงานการใช้น้ำมัน ประจำปีงบประมาณ 2563</a:t>
            </a:r>
            <a:endParaRPr lang="zh-CN" altLang="en-US" sz="2800" b="1" dirty="0">
              <a:latin typeface="TH Sarabun New" panose="020B0500040200020003" pitchFamily="34" charset="-34"/>
              <a:ea typeface="微软雅黑" pitchFamily="34" charset="-122"/>
              <a:cs typeface="TH Sarabun New" panose="020B0500040200020003" pitchFamily="34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5084316" y="2086372"/>
            <a:ext cx="4163872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สรุปผลการใช้น้ำมันแก๊สโซ</a:t>
            </a:r>
            <a:r>
              <a:rPr lang="th-TH" sz="32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ฮอล์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91</a:t>
            </a:r>
          </a:p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เปรียบเทียบ ปีงบประมาณ </a:t>
            </a:r>
          </a:p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2562 - </a:t>
            </a:r>
            <a:r>
              <a:rPr lang="th-TH" sz="3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2563</a:t>
            </a:r>
            <a:endParaRPr lang="th-TH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/>
          <a:srcRect l="7536" t="8001" r="11446" b="10657"/>
          <a:stretch/>
        </p:blipFill>
        <p:spPr>
          <a:xfrm>
            <a:off x="619820" y="832240"/>
            <a:ext cx="4104456" cy="582260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6389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579549" y="185421"/>
            <a:ext cx="8800450" cy="95410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แผนปฏิบัติงาน/กิจกรรมสำนักงานสีเขียว </a:t>
            </a:r>
            <a:r>
              <a:rPr lang="en-US" sz="2800" b="1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Green Office </a:t>
            </a:r>
            <a:r>
              <a:rPr lang="th-TH" sz="2800" b="1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ยศสุข </a:t>
            </a:r>
            <a:br>
              <a:rPr lang="th-TH" sz="2800" b="1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800" b="1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ปีงบประมาณ 2563</a:t>
            </a:r>
            <a:endParaRPr lang="th-TH" sz="2800" b="1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74" y="1342977"/>
            <a:ext cx="7478040" cy="531140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76177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287634" y="2375421"/>
            <a:ext cx="10520066" cy="1537541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กิจกรรม/โครงการ</a:t>
            </a:r>
            <a:r>
              <a:rPr lang="en-US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อาคารอำนวย ยศสุข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หมวดที่ 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4 การจัดการของเสีย</a:t>
            </a:r>
            <a:r>
              <a:rPr lang="en-US" sz="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63" y="635000"/>
            <a:ext cx="2468191" cy="182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5210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1898389" y="250173"/>
            <a:ext cx="61407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1. กิจกรรม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ปุ๋ย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หมักไม่กลับกอง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587770" y="983719"/>
            <a:ext cx="92801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วันศุกร์ที่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19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มิถุนายน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2563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โครงการสำนักงาน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สีเขียว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Green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Office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ยศ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สุข </a:t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โดย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มีการจัด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 “ปุ๋ย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หมักไม่กลับ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กอง” ซึ่งได้เรียนเชิญวิทยากรจากคณะวิศวกรรมและอุตสาหกรรมการเกษตร ด้วยการ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ผลิตปุ๋ยอินทรีย์แบบไม่พลิกกลับกอง “วิธีวิศวกรรมแม่</a:t>
            </a:r>
            <a:r>
              <a:rPr lang="th-TH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โจ้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1”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เป็นผลงานดีเด่นระดับประเทศของ ผศ.</a:t>
            </a:r>
            <a:r>
              <a:rPr lang="th-TH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ธี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ระ</a:t>
            </a:r>
            <a:r>
              <a:rPr lang="th-TH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พงษ์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สว่าง</a:t>
            </a:r>
            <a:r>
              <a:rPr lang="th-TH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ปัญญางกูร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คณะ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วิศวกรรมและอุตสาหกรรม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เกษตร ซึ่งสามารถ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นำไปใช้ได้จริงก่อให้เกิดประโยชน์ต่อสังคมในวงกว้าง 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รูปภาพ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9" y="3024617"/>
            <a:ext cx="4787901" cy="3589132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245" y="3004185"/>
            <a:ext cx="4821555" cy="3614443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4302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294959"/>
            <a:ext cx="4076700" cy="3056218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รูปภาพ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3848"/>
            <a:ext cx="4033125" cy="3023551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827" y="3560494"/>
            <a:ext cx="4059873" cy="3043604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2" y="3548380"/>
            <a:ext cx="4131628" cy="3097397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7967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99" y="1493203"/>
            <a:ext cx="7046059" cy="4856797"/>
          </a:xfrm>
          <a:prstGeom prst="rect">
            <a:avLst/>
          </a:prstGeom>
        </p:spPr>
      </p:pic>
      <p:sp>
        <p:nvSpPr>
          <p:cNvPr id="5" name="กล่องข้อความ 4"/>
          <p:cNvSpPr txBox="1"/>
          <p:nvPr/>
        </p:nvSpPr>
        <p:spPr>
          <a:xfrm>
            <a:off x="2101589" y="478773"/>
            <a:ext cx="61407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กิจกรรมปุ๋ย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หมักไม่กลับกอง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3118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361689" y="224773"/>
            <a:ext cx="52771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2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. กิจกรรม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อบรม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การคัดแยกขยะ</a:t>
            </a:r>
            <a:endParaRPr lang="en-US" sz="3200" b="1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232170" y="971019"/>
            <a:ext cx="9864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วันที่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26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สิงหาคม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2563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จัดกิจกรรมการคัดแยกขยะ โครงการสำนักงาน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สีเขียว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Green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Office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ยศสุข โดย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เชิญวิทยากร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จากทาง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สำนักหอสมุดเป็นผู้บรรยายและมีกิจกรรมทดสอบความรู้ที่ได้รับในการ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อบรมครั้งนี้ ซึ่งกิจกรรมดังกล่าวเป็นที่สนใจของคณะบุคลากร และคณะผู้บริหาร เป็นอย่างมาก ทั้งยังเป็นการสร้างความรู้และประโยชน์ต่อการคัดแยกขยะ และสามารถนำไปใช้ในชีวิตประจำวันได้เป็นอย่างดี ณ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ห้องประชุมอาคม </a:t>
            </a:r>
            <a:r>
              <a:rPr lang="th-TH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กาญ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จนประโชติ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ยศ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สุข มหาวิทยาลัยแม่</a:t>
            </a:r>
            <a:r>
              <a:rPr lang="th-TH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โจ้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7" name="รูปภาพ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25" y="3081656"/>
            <a:ext cx="4714875" cy="3535886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รูปภาพ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0" y="3051810"/>
            <a:ext cx="4753187" cy="356489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2286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76137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292" y="596583"/>
            <a:ext cx="5131223" cy="3848417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รูปภาพ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99" y="2599890"/>
            <a:ext cx="2926445" cy="390251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3" y="2588578"/>
            <a:ext cx="2921317" cy="3895089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กล่องข้อความ 6"/>
          <p:cNvSpPr txBox="1"/>
          <p:nvPr/>
        </p:nvSpPr>
        <p:spPr>
          <a:xfrm>
            <a:off x="552189" y="1494773"/>
            <a:ext cx="52771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อบรมการคัดแยกขยะ</a:t>
            </a:r>
            <a:endParaRPr lang="en-US" sz="3200" b="1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2159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7416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/>
        </p:blipFill>
        <p:spPr>
          <a:xfrm>
            <a:off x="622300" y="433071"/>
            <a:ext cx="4375693" cy="2830829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รูปภาพ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8"/>
          <a:stretch/>
        </p:blipFill>
        <p:spPr>
          <a:xfrm>
            <a:off x="685800" y="3644900"/>
            <a:ext cx="4330700" cy="293044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00" y="2092325"/>
            <a:ext cx="4267200" cy="320040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กล่องข้อความ 6"/>
          <p:cNvSpPr txBox="1"/>
          <p:nvPr/>
        </p:nvSpPr>
        <p:spPr>
          <a:xfrm>
            <a:off x="5505189" y="1062973"/>
            <a:ext cx="46167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อบรมการคัดแยกขยะ</a:t>
            </a:r>
            <a:endParaRPr lang="en-US" sz="3200" b="1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0" y="2413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30975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1898389" y="250173"/>
            <a:ext cx="63566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3. 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สร้าง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เฟอร์นิเจอร์โดยวัสดุเหลือใช้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587770" y="983719"/>
            <a:ext cx="92801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วันศุกร์ที่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19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มิถุนายน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2563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โครงการสำนักงาน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สีเขียว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Green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Office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ยศ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สุข </a:t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จัดกิจกรรม “การ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สร้างเฟอร์นิเจอร์โดยวัสดุเหลือ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ใช้”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โดยการ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จัดการขวดพลาสติกเพื่อนำมารีไซเคิลให้เกิดประโยชน์ต่ออาคารอำนวย ยศสุข โดยนำขวดพลาสติกมาประดิษฐ์เป็นที่เก็บถุงกันควันไฟ ซึ่งกล่องจะต้องดูสะอาด ใช้งานได้จริงและเห็นได้เด่นชัด เพื่อเวลานำไปใช้สามารถใช้ได้จริงหากเกิดสถานการณ์ไฟไหม้ วัสดุที่ใช้หาได้โดยง่ายสามารถทำได้ง่าย ๆ ขั้นตอนไม่ยุ่งยาก 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  <a:p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รูปภาพ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55" y="3020695"/>
            <a:ext cx="4777740" cy="3583305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2966719"/>
            <a:ext cx="4851400" cy="363855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0" y="2413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525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8"/>
          <a:stretch/>
        </p:blipFill>
        <p:spPr>
          <a:xfrm>
            <a:off x="4981258" y="2282509"/>
            <a:ext cx="3274054" cy="3851591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รูปภาพ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842" y="2301875"/>
            <a:ext cx="2879985" cy="3870325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75603"/>
            <a:ext cx="3771900" cy="2829121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กล่องข้อความ 6"/>
          <p:cNvSpPr txBox="1"/>
          <p:nvPr/>
        </p:nvSpPr>
        <p:spPr>
          <a:xfrm>
            <a:off x="5035289" y="1189972"/>
            <a:ext cx="641710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กิจกรรมการ </a:t>
            </a:r>
            <a:r>
              <a:rPr lang="en-US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28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สร้าง</a:t>
            </a:r>
            <a:r>
              <a:rPr lang="th-TH" sz="28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เฟอร์นิเจอร์โดยวัสดุเหลือใช้</a:t>
            </a:r>
            <a:endParaRPr lang="th-TH" sz="1600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5" y="3563938"/>
            <a:ext cx="3855496" cy="2896442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0" y="1143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5282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99" y="285512"/>
            <a:ext cx="4078287" cy="3058715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รูปภาพ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21313"/>
            <a:ext cx="4087812" cy="3065859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700" y="3519408"/>
            <a:ext cx="4062412" cy="3046809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276018"/>
            <a:ext cx="2959100" cy="394578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กล่องข้อความ 9"/>
          <p:cNvSpPr txBox="1"/>
          <p:nvPr/>
        </p:nvSpPr>
        <p:spPr>
          <a:xfrm>
            <a:off x="564889" y="1697973"/>
            <a:ext cx="3689611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สร้าง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เฟอร์นิเจอร์โดยวัสดุเหลือใช้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4373038"/>
            <a:ext cx="2959100" cy="2223024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651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167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99" y="616990"/>
            <a:ext cx="8972833" cy="594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64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0" y="2784474"/>
            <a:ext cx="5105400" cy="3829050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365124"/>
            <a:ext cx="5287435" cy="3965576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8" name="กล่องข้อความ 7"/>
          <p:cNvSpPr txBox="1"/>
          <p:nvPr/>
        </p:nvSpPr>
        <p:spPr>
          <a:xfrm>
            <a:off x="6775189" y="1012173"/>
            <a:ext cx="3689611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สร้าง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เฟอร์นิเจอร์โดยวัสดุเหลือใช้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96983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287634" y="2375421"/>
            <a:ext cx="10520066" cy="1537541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กิจกรรม/โครงการ</a:t>
            </a:r>
            <a:r>
              <a:rPr lang="en-US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Green Office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อาคารอำนวย ยศสุข</a:t>
            </a:r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6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หมวดที่ </a:t>
            </a:r>
            <a:r>
              <a:rPr lang="th-TH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5 </a:t>
            </a:r>
            <a:r>
              <a:rPr lang="th-TH" sz="6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สภาพแวดล้อมและความปลอดภัย</a:t>
            </a: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63" y="635000"/>
            <a:ext cx="2468191" cy="182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63752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641089" y="351773"/>
            <a:ext cx="52263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1. 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จัดสรรพื้นที่เขตสูบบุหรี่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Picture 1" descr="75146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" y="2527935"/>
            <a:ext cx="4168140" cy="3122930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Picture 2" descr="75146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77" y="2508250"/>
            <a:ext cx="4144645" cy="3111500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8" name="กล่องข้อความ 7"/>
          <p:cNvSpPr txBox="1"/>
          <p:nvPr/>
        </p:nvSpPr>
        <p:spPr>
          <a:xfrm>
            <a:off x="587770" y="1136119"/>
            <a:ext cx="8073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ยศสุข ได้จัดโซนพื้นที่ในการสูบบุหรี่ประจำอาคาร โดยแยกโซนอย่างชัดเจน</a:t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ไว้บริเวณด้านหลังอาคาร เพื่อลดมลพิษทางอากาศและความปลอดภัยด้านสุขภาพของผู้ใช้อาคารบางกลุ่ม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9958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14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778000"/>
            <a:ext cx="2794000" cy="4865204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4" descr="148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784350"/>
            <a:ext cx="3022580" cy="4832350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5086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anose="02000506000000020004" pitchFamily="2" charset="-34"/>
                <a:ea typeface="Calibri" panose="020F0502020204030204" pitchFamily="34" charset="0"/>
                <a:cs typeface="TH Niramit AS" panose="02000506000000020004" pitchFamily="2" charset="-34"/>
              </a:rPr>
              <a:t> 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0172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5" descr="ปลวก211062_๒๐๐๖๑๒_00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565" y="910907"/>
            <a:ext cx="3431264" cy="2581593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Picture 6" descr="ปลวก211062_๒๐๐๖๑๒_00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264" y="4015740"/>
            <a:ext cx="3442335" cy="2573580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2" name="กล่องข้อความ 11"/>
          <p:cNvSpPr txBox="1"/>
          <p:nvPr/>
        </p:nvSpPr>
        <p:spPr>
          <a:xfrm>
            <a:off x="437889" y="148573"/>
            <a:ext cx="52263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2. 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กำจัดสัตว์พาหะนำโรค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14" name="กล่องข้อความ 13"/>
          <p:cNvSpPr txBox="1"/>
          <p:nvPr/>
        </p:nvSpPr>
        <p:spPr>
          <a:xfrm>
            <a:off x="435370" y="844019"/>
            <a:ext cx="707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โดยทางคณะกรรมการฯได้จัดจ้าง บริษัท กำจัดหนูและแมลง มากำจัดหนูและแมลง </a:t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หรือสัตว์ที่เป็นพาหะนำโรคภายในอาคาร อย่างน้อยปีละ 2 ครั้ง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700" y="101600"/>
            <a:ext cx="1168400" cy="8657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5857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18067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540" y="2211387"/>
            <a:ext cx="5190090" cy="3884613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8" descr="18067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" y="2249487"/>
            <a:ext cx="5122218" cy="3833813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" name="กล่องข้อความ 5"/>
          <p:cNvSpPr txBox="1"/>
          <p:nvPr/>
        </p:nvSpPr>
        <p:spPr>
          <a:xfrm>
            <a:off x="590289" y="288273"/>
            <a:ext cx="52263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3. 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การเพิ่มพื้นที่สีเขียว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524270" y="1072619"/>
            <a:ext cx="707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โดยมีการนำต้นไม้มาประดับเพื่อเพิ่มความเป็นธรรมชาติ และก่อให้เกิดความสบายใจ อีกทั้งยังมีจุดพักผ่อน เพื่อสร้างให้เป็นอาคารที่น่าอยู่และ</a:t>
            </a:r>
            <a:r>
              <a:rPr lang="th-TH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รื่นรมณ์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มากขึ้น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3990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361689" y="288273"/>
            <a:ext cx="91252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4. 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การปรับปรุงภูมิทัศน์บริเวณรอบๆ อาคารอำนวย ยศสุข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5" name="Picture 9" descr="75148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97" y="1125854"/>
            <a:ext cx="3614104" cy="2698556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Picture 11" descr="75147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" y="3932554"/>
            <a:ext cx="3594804" cy="2684145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Picture 10" descr="75146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2" y="1131887"/>
            <a:ext cx="3610516" cy="2690813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Picture 12" descr="75147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296" y="3919854"/>
            <a:ext cx="3611815" cy="2696846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34464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จ้างเหมาขุดถนนวางท่อน้ำ_๒๐๑๐๐๑_1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241300"/>
            <a:ext cx="4197910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6" descr="จ้างเหมาขุดถนนวางท่อน้ำ_๒๐๑๐๐๑_0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3505199"/>
            <a:ext cx="4254500" cy="317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33700" y="1346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90900" y="3746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anose="02000506000000020004" pitchFamily="2" charset="-34"/>
                <a:ea typeface="Calibri" panose="020F0502020204030204" pitchFamily="34" charset="0"/>
                <a:cs typeface="TH Niramit AS" panose="02000506000000020004" pitchFamily="2" charset="-34"/>
              </a:rPr>
              <a:t> 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13" descr="จ้างเหมาขุดถนนวางท่อน้ำ_๒๐๑๐๐๑_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4" y="264794"/>
            <a:ext cx="4184395" cy="313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4" descr="จ้างเหมาขุดถนนวางท่อน้ำ_๒๐๑๐๐๑_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" y="3534727"/>
            <a:ext cx="4221480" cy="3160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29289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/>
          <p:cNvSpPr txBox="1"/>
          <p:nvPr/>
        </p:nvSpPr>
        <p:spPr>
          <a:xfrm>
            <a:off x="361689" y="288273"/>
            <a:ext cx="772821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5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. กิจกรรมการ </a:t>
            </a:r>
            <a:r>
              <a:rPr lang="en-US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: 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การเตรียมความพร้อมต่อภาวะฉุกเฉิน</a:t>
            </a:r>
            <a:endParaRPr lang="th-TH" dirty="0">
              <a:solidFill>
                <a:srgbClr val="0070C0"/>
              </a:solidFill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359170" y="996419"/>
            <a:ext cx="7476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การทำเครื่องหมายจราจร เพื่อความปลอดภัยในการขับขี่ต่อผู้ใช้อาคารอำนวย ยศสุข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7" name="Picture 17" descr="ทำเครื่องหมายจราจร ความปลอดภัย_๒๐๑๐๐๑_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3" y="1926908"/>
            <a:ext cx="5754120" cy="4308792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Picture 18" descr="ทำเครื่องหมายจราจร ความปลอดภัย_๒๐๑๐๐๑_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465" y="1653540"/>
            <a:ext cx="3048635" cy="2279239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Picture 19" descr="ทำเครื่องหมายจราจร ความปลอดภัย_๒๐๑๐๐๑_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133" y="4225608"/>
            <a:ext cx="3130868" cy="2344452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248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765570" y="590019"/>
            <a:ext cx="7476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รอติดตั้งป้ายระวังรถทางขวา และระวังรถทางซ้ายที่ทางออกของอาคารอำนวย ยศสุข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Picture 2" descr="https://scontent.fbkk22-2.fna.fbcdn.net/v/t1.15752-9/104393146_2824114251198458_8451131743140146341_n.jpg?_nc_cat=107&amp;_nc_sid=ae9488&amp;_nc_ohc=sXmhZ5BER8IAX9AXNkr&amp;_nc_ht=scontent.fbkk22-2.fna&amp;oh=9b6067c56020c2505595d726e2539332&amp;oe=5F9B6DA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04" y="1510030"/>
            <a:ext cx="5320069" cy="4420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85920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2413000" y="264459"/>
            <a:ext cx="48641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h-TH" sz="2400" b="1" dirty="0">
                <a:latin typeface="ThaiSans Neue" panose="02000000000000000000" pitchFamily="2" charset="-34"/>
                <a:ea typeface="Calibri" panose="020F0502020204030204" pitchFamily="34" charset="0"/>
                <a:cs typeface="ThaiSans Neue" panose="02000000000000000000" pitchFamily="2" charset="-34"/>
              </a:rPr>
              <a:t>การจัดเก็บถุงกักควันไฟ กรณีเกิดเหตุไฟไหม้</a:t>
            </a:r>
            <a:endParaRPr lang="en-US" sz="2400" b="1" dirty="0">
              <a:effectLst/>
              <a:latin typeface="ThaiSans Neue" panose="02000000000000000000" pitchFamily="2" charset="-34"/>
              <a:ea typeface="Calibri" panose="020F0502020204030204" pitchFamily="34" charset="0"/>
              <a:cs typeface="ThaiSans Neue" panose="02000000000000000000" pitchFamily="2" charset="-34"/>
            </a:endParaRPr>
          </a:p>
        </p:txBody>
      </p:sp>
      <p:pic>
        <p:nvPicPr>
          <p:cNvPr id="5" name="Picture 20" descr="27089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342" y="1009967"/>
            <a:ext cx="4120515" cy="5498465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9663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9" y="610226"/>
            <a:ext cx="8960306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417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484849" y="454959"/>
            <a:ext cx="7571303" cy="489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thaiDist">
              <a:lnSpc>
                <a:spcPct val="115000"/>
              </a:lnSpc>
              <a:spcAft>
                <a:spcPts val="1000"/>
              </a:spcAft>
            </a:pPr>
            <a:r>
              <a:rPr lang="th-TH" sz="2400" b="1" dirty="0">
                <a:latin typeface="ThaiSans Neue" panose="02000000000000000000" pitchFamily="2" charset="-34"/>
                <a:ea typeface="Calibri" panose="020F0502020204030204" pitchFamily="34" charset="0"/>
                <a:cs typeface="ThaiSans Neue" panose="02000000000000000000" pitchFamily="2" charset="-34"/>
              </a:rPr>
              <a:t>จัดซื้อถังดับเพลิงสีเขียว เพื่อใช้กรณีเกิดไฟไหม้ อยู่ระหว่างนำไปไว้ที่ที่กำหนด</a:t>
            </a:r>
            <a:endParaRPr lang="en-US" sz="2400" b="1" dirty="0">
              <a:effectLst/>
              <a:latin typeface="ThaiSans Neue" panose="02000000000000000000" pitchFamily="2" charset="-34"/>
              <a:ea typeface="Calibri" panose="020F0502020204030204" pitchFamily="34" charset="0"/>
              <a:cs typeface="ThaiSans Neue" panose="02000000000000000000" pitchFamily="2" charset="-34"/>
            </a:endParaRPr>
          </a:p>
        </p:txBody>
      </p:sp>
      <p:pic>
        <p:nvPicPr>
          <p:cNvPr id="5" name="Picture 21" descr="27089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207" y="1247457"/>
            <a:ext cx="3918585" cy="5201285"/>
          </a:xfrm>
          <a:prstGeom prst="rect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0" y="203200"/>
            <a:ext cx="1320800" cy="978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22951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763" y="673100"/>
            <a:ext cx="4713559" cy="3492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2370434" y="4369321"/>
            <a:ext cx="6925966" cy="1537541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iSans Neue" panose="02000000000000000000" pitchFamily="2" charset="-34"/>
                <a:cs typeface="ThaiSans Neue" panose="02000000000000000000" pitchFamily="2" charset="-34"/>
              </a:rPr>
              <a:t>ขอจบการนำเสนอ</a:t>
            </a:r>
            <a:endParaRPr lang="th-TH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774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42100" y="82143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th-TH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กิจกรรม/โครงการที่เกี่ยวข้องกับ </a:t>
            </a:r>
            <a:r>
              <a:rPr lang="en-US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Green Office </a:t>
            </a:r>
            <a:r>
              <a:rPr lang="th-TH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ศูนย์กิจการนึกศึกษา อาคาร</a:t>
            </a:r>
            <a:r>
              <a:rPr lang="th-TH" sz="54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ยศ</a:t>
            </a:r>
            <a:r>
              <a:rPr lang="th-TH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สุข</a:t>
            </a:r>
            <a:r>
              <a:rPr lang="th-TH" sz="54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54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ประจำปีงบประมาณ 2563</a:t>
            </a:r>
            <a:r>
              <a:rPr lang="en-US" sz="5400" b="1" u="sng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5400" b="1" u="sng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endParaRPr lang="th-TH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124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1390389" y="275573"/>
            <a:ext cx="753745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โครงการ </a:t>
            </a:r>
            <a:r>
              <a:rPr lang="en-US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Big Cleaning Day 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สุข</a:t>
            </a:r>
            <a:endParaRPr lang="th-TH" dirty="0">
              <a:solidFill>
                <a:srgbClr val="0070C0"/>
              </a:solidFill>
            </a:endParaRPr>
          </a:p>
        </p:txBody>
      </p:sp>
      <p:sp>
        <p:nvSpPr>
          <p:cNvPr id="5" name="กล่องข้อความ 4"/>
          <p:cNvSpPr txBox="1"/>
          <p:nvPr/>
        </p:nvSpPr>
        <p:spPr>
          <a:xfrm>
            <a:off x="371870" y="1072619"/>
            <a:ext cx="101184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วันศุกร์ที่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19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มิถุนายน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2563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เวลา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8.30-16.30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น. จัดโครงการสำนักงาน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สีเขียว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Green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Office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ยศ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สุข </a:t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โดย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มีการจัดกิจกรรม 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Big Cleaning Day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สุข ครั้ง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ที่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1/2563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อำนวย ยศสุข </a:t>
            </a:r>
            <a: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th-TH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วัตถุประสงค์เพื่อปรับปรุง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สภาพแวดล้อมให้เอื้อต่อการทำงาน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และสร้างความ</a:t>
            </a: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ประทับใจให้กับ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ผู้มารับบริการ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โดย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ให้ผู้บริการ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บุคลากรและนักศึกษาที่ปฏิบัติงานอยู่ในอาคารอำนวย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ยศ</a:t>
            </a: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สุข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</a:t>
            </a: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และ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หอพักมหาวิทยาลัยมีส่วน</a:t>
            </a: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ร่วม</a:t>
            </a:r>
            <a: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  <a:t/>
            </a:r>
            <a:br>
              <a:rPr lang="en-US" sz="2400" dirty="0" smtClean="0">
                <a:latin typeface="ThaiSans Neue" panose="02000000000000000000" pitchFamily="2" charset="-34"/>
                <a:cs typeface="ThaiSans Neue" panose="02000000000000000000" pitchFamily="2" charset="-34"/>
              </a:rPr>
            </a:br>
            <a:r>
              <a:rPr lang="en-US" sz="2400" dirty="0" err="1" smtClean="0">
                <a:latin typeface="ThaiSans Neue" panose="02000000000000000000" pitchFamily="2" charset="-34"/>
                <a:cs typeface="ThaiSans Neue" panose="02000000000000000000" pitchFamily="2" charset="-34"/>
              </a:rPr>
              <a:t>ใน</a:t>
            </a:r>
            <a:r>
              <a:rPr lang="en-US" sz="2400" dirty="0" err="1">
                <a:latin typeface="ThaiSans Neue" panose="02000000000000000000" pitchFamily="2" charset="-34"/>
                <a:cs typeface="ThaiSans Neue" panose="02000000000000000000" pitchFamily="2" charset="-34"/>
              </a:rPr>
              <a:t>การขับเคลื่อนการทำงานตามโครงการสำนักงานสีเขียว</a:t>
            </a:r>
            <a:r>
              <a:rPr lang="en-US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 Green Office </a:t>
            </a:r>
            <a:r>
              <a:rPr lang="th-TH" sz="2400" dirty="0"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ยศสุข</a:t>
            </a:r>
            <a:endParaRPr lang="en-US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  <a:p>
            <a:endParaRPr lang="th-TH" sz="2400" dirty="0">
              <a:latin typeface="ThaiSans Neue" panose="02000000000000000000" pitchFamily="2" charset="-34"/>
              <a:cs typeface="ThaiSans Neue" panose="02000000000000000000" pitchFamily="2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013" y="3107498"/>
            <a:ext cx="6949857" cy="34749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54704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18" y="917396"/>
            <a:ext cx="3820438" cy="287010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กล่องข้อความ 4"/>
          <p:cNvSpPr txBox="1"/>
          <p:nvPr/>
        </p:nvSpPr>
        <p:spPr>
          <a:xfrm>
            <a:off x="1327759" y="150312"/>
            <a:ext cx="753745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โครงการ </a:t>
            </a:r>
            <a:r>
              <a:rPr lang="en-US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Big Cleaning Day 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สุข</a:t>
            </a:r>
            <a:endParaRPr lang="th-TH" dirty="0">
              <a:solidFill>
                <a:srgbClr val="0070C0"/>
              </a:solidFill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88" y="873209"/>
            <a:ext cx="3883070" cy="29171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43" y="3889256"/>
            <a:ext cx="3818350" cy="286853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90" y="3862714"/>
            <a:ext cx="3901857" cy="29263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69602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22" y="203286"/>
            <a:ext cx="3645073" cy="273836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456" y="206680"/>
            <a:ext cx="3594972" cy="26962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637" y="3740063"/>
            <a:ext cx="5824604" cy="291230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กล่องข้อความ 6"/>
          <p:cNvSpPr txBox="1"/>
          <p:nvPr/>
        </p:nvSpPr>
        <p:spPr>
          <a:xfrm>
            <a:off x="1265129" y="3031299"/>
            <a:ext cx="753745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โครงการ </a:t>
            </a:r>
            <a:r>
              <a:rPr lang="en-US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Big Cleaning Day </a:t>
            </a:r>
            <a:r>
              <a:rPr lang="th-TH" sz="3200" b="1" dirty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อาคารอำนวย ยศ</a:t>
            </a:r>
            <a:r>
              <a:rPr lang="th-TH" sz="3200" b="1" dirty="0" smtClean="0">
                <a:solidFill>
                  <a:srgbClr val="0070C0"/>
                </a:solidFill>
                <a:latin typeface="ThaiSans Neue" panose="02000000000000000000" pitchFamily="2" charset="-34"/>
                <a:cs typeface="ThaiSans Neue" panose="02000000000000000000" pitchFamily="2" charset="-34"/>
              </a:rPr>
              <a:t>สุข</a:t>
            </a:r>
            <a:endParaRPr lang="th-TH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28189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337</TotalTime>
  <Words>1220</Words>
  <Application>Microsoft Office PowerPoint</Application>
  <PresentationFormat>แบบจอกว้าง</PresentationFormat>
  <Paragraphs>76</Paragraphs>
  <Slides>51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51</vt:i4>
      </vt:variant>
    </vt:vector>
  </HeadingPairs>
  <TitlesOfParts>
    <vt:vector size="62" baseType="lpstr">
      <vt:lpstr>微软雅黑</vt:lpstr>
      <vt:lpstr>Arial</vt:lpstr>
      <vt:lpstr>Calibri</vt:lpstr>
      <vt:lpstr>Cordia New</vt:lpstr>
      <vt:lpstr>IrisUPC</vt:lpstr>
      <vt:lpstr>TH Niramit AS</vt:lpstr>
      <vt:lpstr>TH Sarabun New</vt:lpstr>
      <vt:lpstr>ThaiSans Neue</vt:lpstr>
      <vt:lpstr>Trebuchet MS</vt:lpstr>
      <vt:lpstr>Wingdings 3</vt:lpstr>
      <vt:lpstr>เหลี่ยมเพชร</vt:lpstr>
      <vt:lpstr>สำนักงานสีเขียว Green Office  ศูนย์กิจการนักศึกษา (อาคารอำนวย ยศสุข 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กิจกรรม/โครงการที่เกี่ยวข้องกับ  Green Office ศูนย์กิจการนึกศึกษา อาคารอำนวย ยศสุข  ประจำปีงบประมาณ 2563 </vt:lpstr>
      <vt:lpstr>งานนำเสนอ PowerPoint</vt:lpstr>
      <vt:lpstr>งานนำเสนอ PowerPoint</vt:lpstr>
      <vt:lpstr>งานนำเสนอ PowerPoint</vt:lpstr>
      <vt:lpstr>กิจกรรม/โครงการ  Green Office อาคารอำนวย ยศสุข  หมวดที่ 2 การสื่อสารและสร้างจิตสำนึก </vt:lpstr>
      <vt:lpstr>โดย แบ่งออกเป็น 1. การจัดทำป้ายประชาสัมพันธ์ป้ายยืนแบนเนอร์  2. ป้ายประชาสัมพันธ์ ต่างๆ 3. ป้ายโครงการสำนักงานสีเขียว</vt:lpstr>
      <vt:lpstr>งานนำเสนอ PowerPoint</vt:lpstr>
      <vt:lpstr>งานนำเสนอ PowerPoint</vt:lpstr>
      <vt:lpstr>งานนำเสนอ PowerPoint</vt:lpstr>
      <vt:lpstr>1. คลิปการให้ความรู้เกี่ยวกับสำนักงานสีเขียว Green Office </vt:lpstr>
      <vt:lpstr>งานนำเสนอ PowerPoint</vt:lpstr>
      <vt:lpstr>งานนำเสนอ PowerPoint</vt:lpstr>
      <vt:lpstr>กิจกรรม/โครงการ  Green Office อาคารอำนวย ยศสุข  หมวดที่ 3 การใช้ทรัพยากรและพลังงาน </vt:lpstr>
      <vt:lpstr>งานนำเสนอ PowerPoint</vt:lpstr>
      <vt:lpstr>งานนำเสนอ PowerPoint</vt:lpstr>
      <vt:lpstr>งานนำเสนอ PowerPoint</vt:lpstr>
      <vt:lpstr>กิจกรรมดูดบ่อดักไขมันของอาคารอำนวยยศสุข  วันที่ 28 พฤษภาคม 2563</vt:lpstr>
      <vt:lpstr>กิจกรรมดูดบ่อดักไขมันของอาคารอำนวยยศสุข  วันที่ 28 พฤษภาคม 2563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กิจกรรม/โครงการ  Green Office อาคารอำนวย ยศสุข  หมวดที่ 4 การจัดการของเสีย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กิจกรรม/โครงการ  Green Office อาคารอำนวย ยศสุข  หมวดที่ 5 สภาพแวดล้อมและความปลอดภัย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ขอจบการนำเสนอ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Office  ศูนย์กิจการนักศึกษา อาคารอำนวย ยศสุข</dc:title>
  <dc:creator>Windows User</dc:creator>
  <cp:lastModifiedBy>Windows User</cp:lastModifiedBy>
  <cp:revision>58</cp:revision>
  <dcterms:created xsi:type="dcterms:W3CDTF">2020-10-01T08:40:23Z</dcterms:created>
  <dcterms:modified xsi:type="dcterms:W3CDTF">2021-08-29T07:21:29Z</dcterms:modified>
</cp:coreProperties>
</file>