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1" r:id="rId1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264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958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7396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400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2822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863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878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024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104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432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70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659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CFA4C-A7B7-48BE-9D93-8EF119495D29}" type="datetimeFigureOut">
              <a:rPr lang="th-TH" smtClean="0"/>
              <a:t>02/04/63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3E8D9-24B7-4D11-9D36-4A4713F2DB6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1379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6"/>
            <a:ext cx="12192000" cy="6879446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76286" y="604408"/>
            <a:ext cx="10515600" cy="73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กองพัฒนานักศึกษา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/>
          </p:nvPr>
        </p:nvGraphicFramePr>
        <p:xfrm>
          <a:off x="352424" y="1528868"/>
          <a:ext cx="1136332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36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วัตถุประสงค์ในการจัดตั้งกองพัฒนานักศึกษา</a:t>
                      </a:r>
                      <a:endParaRPr lang="en-US" sz="36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tabLst>
                          <a:tab pos="285750" algn="l"/>
                        </a:tabLst>
                      </a:pPr>
                      <a:endParaRPr lang="en-US" sz="36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841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605845"/>
              </p:ext>
            </p:extLst>
          </p:nvPr>
        </p:nvGraphicFramePr>
        <p:xfrm>
          <a:off x="337913" y="325391"/>
          <a:ext cx="1136332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วัตถุประสงค์งานแนะแนว </a:t>
                      </a:r>
                      <a:r>
                        <a:rPr lang="th-TH" sz="2800" baseline="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th-TH" sz="280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ที่ส่งมาให้)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บริการให้</a:t>
                      </a:r>
                      <a:r>
                        <a:rPr lang="th-TH" sz="2800" dirty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คำปรึกษาแก่</a:t>
                      </a:r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นักศึกษา</a:t>
                      </a:r>
                      <a:endParaRPr lang="en-US" sz="2800" dirty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indent="0">
                        <a:buAutoNum type="arabicPeriod" startAt="2"/>
                        <a:tabLst>
                          <a:tab pos="285750" algn="l"/>
                        </a:tabLst>
                      </a:pPr>
                      <a:r>
                        <a:rPr lang="th-TH" sz="2800" baseline="0" dirty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</a:t>
                      </a:r>
                      <a:r>
                        <a:rPr lang="th-TH" sz="28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จัดหาทุนการศึกษาให้แก่นักศึกษา</a:t>
                      </a:r>
                      <a:endParaRPr lang="en-US" sz="2800" dirty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95008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913" y="1879871"/>
            <a:ext cx="5859833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ค่าเฉลี่ยความพึงพอใจในคุณภาพการให้บริการ</a:t>
            </a:r>
          </a:p>
          <a:p>
            <a:pPr marL="1144588" indent="-1144588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ให้คำปรึกษาแก่นักศึกษาที่มารับบริการ</a:t>
            </a:r>
          </a:p>
          <a:p>
            <a:pPr marL="1025525" indent="-222250"/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ค่าเฉลี่ยความพึงพอใจในคุณภาพการพิจารณาให้ทุนการศึกษา (เช่น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timeline </a:t>
            </a:r>
            <a:r>
              <a:rPr lang="th-TH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เกณฑ์ที่ใช้ กระบวนการพิจารณาและการติดตาม นศ.</a:t>
            </a:r>
            <a:r>
              <a:rPr lang="th-TH" sz="24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ได้ทุน)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97746" y="1879871"/>
            <a:ext cx="5491184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2. </a:t>
            </a:r>
            <a:r>
              <a:rPr lang="th-TH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pPr marL="1025525"/>
            <a:endParaRPr lang="en-US" sz="2800" dirty="0">
              <a:solidFill>
                <a:schemeClr val="accent2">
                  <a:lumMod val="5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025525"/>
            <a:endParaRPr lang="en-US" sz="2800" dirty="0">
              <a:solidFill>
                <a:schemeClr val="accent2">
                  <a:lumMod val="5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025525"/>
            <a:endParaRPr lang="th-TH" sz="2800" dirty="0">
              <a:solidFill>
                <a:schemeClr val="accent2">
                  <a:lumMod val="5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5605" y="4557527"/>
            <a:ext cx="1136332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  นักศึกษาที่มารับบริการให้คำปรึกษา</a:t>
            </a:r>
            <a:r>
              <a:rPr lang="th-TH" sz="24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และขอรับทุน 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2803525"/>
            <a:r>
              <a:rPr lang="th-TH" sz="24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คณะกรรมการพิจารณาทุน  ความพอใจชองแหล่งทุนเช่นการรายงานกลับ การติดตาม นศ.ที่ได้ทุนไป </a:t>
            </a:r>
          </a:p>
        </p:txBody>
      </p:sp>
    </p:spTree>
    <p:extLst>
      <p:ext uri="{BB962C8B-B14F-4D97-AF65-F5344CB8AC3E}">
        <p14:creationId xmlns:p14="http://schemas.microsoft.com/office/powerpoint/2010/main" val="250714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9928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735891"/>
              </p:ext>
            </p:extLst>
          </p:nvPr>
        </p:nvGraphicFramePr>
        <p:xfrm>
          <a:off x="171451" y="45420"/>
          <a:ext cx="1172429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4296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48169">
                <a:tc>
                  <a:txBody>
                    <a:bodyPr/>
                    <a:lstStyle/>
                    <a:p>
                      <a:r>
                        <a:rPr lang="th-TH" sz="24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วัตถุประสงค์งานจัดหางาน</a:t>
                      </a:r>
                      <a:r>
                        <a:rPr lang="th-TH" sz="2400" baseline="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400" baseline="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th-TH" sz="240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ที่ส่งมาให้)</a:t>
                      </a:r>
                      <a:endParaRPr lang="en-US" sz="24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348169"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 เพื่อเตรียมความพร้อมการพัฒนาศักยภาพนักศึกษาที่จำเป็นต่อการฝีกงานในสถานประกอบการ</a:t>
                      </a:r>
                      <a:endParaRPr lang="en-US" sz="2400" dirty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626705">
                <a:tc>
                  <a:txBody>
                    <a:bodyPr/>
                    <a:lstStyle/>
                    <a:p>
                      <a:pPr marL="0" indent="0">
                        <a:buAutoNum type="arabicPeriod" startAt="2"/>
                        <a:tabLst>
                          <a:tab pos="285750" algn="l"/>
                        </a:tabLst>
                      </a:pP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เพื่อจักหาแหล่งงาน สำหรับนักศึกษาที่จะสำเร็จการศึกษา ลักษณะงานประจำ 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full time</a:t>
                      </a: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และนักศึกษาที่ต้องการหารายได้พิเศษระหว่างเรียน  </a:t>
                      </a:r>
                    </a:p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 ลักษณะงานพิเศษ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part time</a:t>
                      </a: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endParaRPr lang="en-US" sz="2400" dirty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950081"/>
                  </a:ext>
                </a:extLst>
              </a:tr>
              <a:tr h="3481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5750" algn="l"/>
                        </a:tabLst>
                        <a:defRPr/>
                      </a:pPr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</a:t>
                      </a: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</a:t>
                      </a:r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เพื่อประสานความร่วมมือและอำนวยความสะดวกกับหน่วยงานภายนอกในการรับสมัครงานและสัมภาษณ์</a:t>
                      </a:r>
                      <a:endParaRPr lang="en-US" sz="2400" dirty="0" smtClean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866149"/>
                  </a:ext>
                </a:extLst>
              </a:tr>
              <a:tr h="6267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5750" algn="l"/>
                        </a:tabLst>
                        <a:defRPr/>
                      </a:pP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4.  เพื่อบริการข้อมูลข่าวสารแหล่งงานให้กับนักศึกษาที่จะสำเร็จการศึกษาและนักศึกษาที่ต้องการหารายได้พิเศษระหว่างเรียน และเตรียมความ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5750" algn="l"/>
                        </a:tabLst>
                        <a:defRPr/>
                      </a:pPr>
                      <a:r>
                        <a:rPr lang="th-TH" sz="2400" baseline="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   พร้อมในการทำงานให้กับนักศึกษาก่อนจบการศึกษา”</a:t>
                      </a:r>
                      <a:endParaRPr lang="en-US" sz="2400" dirty="0" smtClean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0536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1451" y="3108360"/>
            <a:ext cx="6010007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914400" indent="-914400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</a:t>
            </a:r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นักศึกษาที่ได้รับการเตรียมความ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พร้อมในการทำงาน </a:t>
            </a:r>
            <a:endParaRPr lang="th-TH" sz="24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indent="-9144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จำนวนแหล่งงานที่ให้บริการแก่นักศึกษา</a:t>
            </a:r>
          </a:p>
          <a:p>
            <a:pPr marL="914400" indent="-9144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  </a:t>
            </a:r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ประสานความร่วมมือและอำนวยความสะดวกแก่หน่วยงานภายนอกในการรับสมัครและสัมภาษณ์</a:t>
            </a:r>
          </a:p>
          <a:p>
            <a:pPr marL="914400" indent="-914400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4. </a:t>
            </a:r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ความพอใจของนักศึกษาในการให้บริการข้อมูลข่าวสาร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1459" y="3062940"/>
            <a:ext cx="5714288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จำนวนนักศึกษาที่ได้รับการเตรียมความพร้อมในการ</a:t>
            </a:r>
          </a:p>
          <a:p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ทำงานไม่น้อยกว่า 2,000 </a:t>
            </a:r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คน</a:t>
            </a:r>
          </a:p>
          <a:p>
            <a:pPr marL="914400" indent="-914400"/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 จำนวนแหล่งงานที่ให้บริการแก่นักศึกษาไม่น้องกว่า  </a:t>
            </a:r>
          </a:p>
          <a:p>
            <a:pPr marL="914400" indent="-914400"/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80 </a:t>
            </a:r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แหล่งงาน</a:t>
            </a:r>
          </a:p>
          <a:p>
            <a:pPr marL="1196975" indent="-1196975"/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 ความเห็นต่อการอำนวยความสะดวกจากหน่วยงานภายนอกที่มารับสมัครและสัมภาษณ์ </a:t>
            </a:r>
            <a:endParaRPr lang="th-TH" sz="24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196975" indent="-1196975"/>
            <a:r>
              <a:rPr lang="th-TH" sz="24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</a:t>
            </a:r>
            <a:r>
              <a:rPr lang="th-TH" sz="24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ความพึงพอใจของนักศึกษาในการให้บริการข้อมูลข่าวสาร  ค่าเฉลี่ย 3.51 </a:t>
            </a:r>
            <a:endParaRPr lang="th-TH" sz="24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TextBox 9"/>
          <p:cNvSpPr txBox="1"/>
          <p:nvPr/>
        </p:nvSpPr>
        <p:spPr>
          <a:xfrm>
            <a:off x="203543" y="6080460"/>
            <a:ext cx="1136332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  นักศึกษาที่ร่วมโครงการเตรียมความพร้อมฯ และ                                                       หน่วยงานภายนอกที่มารับสมัครและสัมภาษณ์งาน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2781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9446"/>
          </a:xfrm>
          <a:prstGeom prst="rect">
            <a:avLst/>
          </a:prstGeom>
          <a:solidFill>
            <a:srgbClr val="266402"/>
          </a:solidFill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1037734"/>
              </p:ext>
            </p:extLst>
          </p:nvPr>
        </p:nvGraphicFramePr>
        <p:xfrm>
          <a:off x="337913" y="200568"/>
          <a:ext cx="11557833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7833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วัตถุประสงค์งานกองทุนเพื่อการศึกษ</a:t>
                      </a:r>
                      <a:r>
                        <a:rPr lang="th-TH" sz="2800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า </a:t>
                      </a:r>
                      <a:r>
                        <a:rPr lang="th-TH" sz="2800" baseline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th-TH" sz="28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ที่ส่งมาให้)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บริการการให้กู้ยืมเงินกองทุนเงินให้กู้ยืมเพื่อการศึกษา</a:t>
                      </a:r>
                      <a:endParaRPr lang="en-US" sz="28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913" y="1240063"/>
            <a:ext cx="5843545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ความพึงพอใจการ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ให้บริการของนักศึกษาที่รับบริการ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144588" indent="-1144588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2.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จำนวนนักศึกษาได้รับอนุมัติ ต่อจำนวนที่ยื่นความประสงค์ขอกู้ยืมเงิน กยศ.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1458" y="1236888"/>
            <a:ext cx="5714288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2. ร้อยละ 90</a:t>
            </a:r>
          </a:p>
          <a:p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7913" y="3059120"/>
            <a:ext cx="1155783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 นักศึกษาที่ขอกู้ยืมเงินกองทุน กยศ.</a:t>
            </a:r>
          </a:p>
        </p:txBody>
      </p:sp>
    </p:spTree>
    <p:extLst>
      <p:ext uri="{BB962C8B-B14F-4D97-AF65-F5344CB8AC3E}">
        <p14:creationId xmlns:p14="http://schemas.microsoft.com/office/powerpoint/2010/main" val="274663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9" y="0"/>
            <a:ext cx="12192000" cy="6879446"/>
          </a:xfrm>
          <a:prstGeom prst="rect">
            <a:avLst/>
          </a:prstGeom>
          <a:solidFill>
            <a:srgbClr val="266402"/>
          </a:solidFill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337913" y="83065"/>
          <a:ext cx="1155783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7833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66683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วัตถุประสงค์งานศิษย์เก่าสัมพันธ์</a:t>
                      </a:r>
                      <a:r>
                        <a:rPr lang="th-TH" sz="2400" baseline="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th-TH" sz="24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ที่ส่งมาให้)</a:t>
                      </a:r>
                      <a:endParaRPr lang="en-US" sz="24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366683">
                <a:tc>
                  <a:txBody>
                    <a:bodyPr/>
                    <a:lstStyle/>
                    <a:p>
                      <a:pPr marL="230188" indent="-230188">
                        <a:buAutoNum type="arabicPeriod"/>
                        <a:tabLst>
                          <a:tab pos="230188" algn="l"/>
                        </a:tabLst>
                      </a:pPr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ประสานความร่วมมือและสร้างการมีส่วนร่วมกับเครือข่ายศิษย์เก่าแม่</a:t>
                      </a:r>
                      <a:r>
                        <a:rPr lang="th-TH" sz="2400" dirty="0" err="1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โจ้</a:t>
                      </a:r>
                      <a:endParaRPr lang="en-US" sz="24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366683">
                <a:tc>
                  <a:txBody>
                    <a:bodyPr/>
                    <a:lstStyle/>
                    <a:p>
                      <a:pPr marL="230188" indent="-230188">
                        <a:buNone/>
                        <a:tabLst>
                          <a:tab pos="230188" algn="l"/>
                        </a:tabLst>
                      </a:pPr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</a:t>
                      </a:r>
                      <a:r>
                        <a:rPr lang="th-TH" sz="2400" baseline="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จัดทำระบบฐานข้อมูลศิษย์เก่าแม่</a:t>
                      </a:r>
                      <a:r>
                        <a:rPr lang="th-TH" sz="2400" baseline="0" dirty="0" err="1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โจ้</a:t>
                      </a:r>
                      <a:r>
                        <a:rPr lang="th-TH" sz="2400" baseline="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และรวบรวมศิษย์เก่าที่ประสบความสำเร็จด้านต่างๆ</a:t>
                      </a:r>
                      <a:endParaRPr lang="en-US" sz="24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491251"/>
                  </a:ext>
                </a:extLst>
              </a:tr>
              <a:tr h="366683">
                <a:tc>
                  <a:txBody>
                    <a:bodyPr/>
                    <a:lstStyle/>
                    <a:p>
                      <a:pPr marL="230188" indent="-230188">
                        <a:buNone/>
                        <a:tabLst>
                          <a:tab pos="230188" algn="l"/>
                        </a:tabLst>
                      </a:pPr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  ประชาสัมพันธ์ข่าวสารของมหาวิทยาลัยและเครือข่ายศิษย์เก่า</a:t>
                      </a:r>
                      <a:endParaRPr lang="en-US" sz="24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10463"/>
                  </a:ext>
                </a:extLst>
              </a:tr>
              <a:tr h="366683"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endParaRPr lang="en-US" sz="24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86611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913" y="1918129"/>
            <a:ext cx="5887523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974725" indent="-974725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จำนวนกิจกรรมที่มีส่วนร่วมระว่างศิษย์เก่าแม่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และมหาวิทยาลัยแม่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74725" indent="-974725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2.1 ความสำเร็จในการจัดทำระบบฐานข้อมูลศิษย์เก่าแม่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74725" indent="-974725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2.2 จำนวนบันทึกข้อมูลศิษย์เก่าแม่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ที่ประสบความสำเร็จ</a:t>
            </a:r>
          </a:p>
          <a:p>
            <a:pPr marL="974725" indent="-974725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ในด้านต่างๆ ในระบบฐานข้อมูลฯ</a:t>
            </a:r>
          </a:p>
          <a:p>
            <a:pPr marL="974725" indent="-974725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3. จำนวนข้อมูลข่าวสารที่ประชาสัมพันธ์ผ่านช่องทางสื่อต่างๆ</a:t>
            </a:r>
          </a:p>
          <a:p>
            <a:pPr marL="974725" indent="-974725"/>
            <a:r>
              <a:rPr lang="th-TH" sz="24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ขอมหาวิทยาลัยแม่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81458" y="1876671"/>
            <a:ext cx="5714288" cy="41549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จำนวนกิจกรรมที่มีส่วนร่วมระว่างศิษย์เก่าแม่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และ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มหาวิทยาลัยแม่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ไม่น้อยกว่า 12 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กิจกกรรม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/ปี</a:t>
            </a: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2.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ระดับความสำเร็จของการ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จัดทำระบบฐานข้อมูลฯ 	      	     (ระดับความสำเร็จอยู่ใน </a:t>
            </a:r>
            <a:r>
              <a:rPr lang="th-TH" sz="2400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ระดับ 3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1. วางแผน และจัดทำโครงการฯ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2. ประชุม หารือ และออกแบบระบบฐานข้อมูลฯ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3. ดำเนินการและจัดทำระบบฐานข้อมูลฯ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4. บันทึกข้อมูลศิษย์เก่าในระบบฐานฯ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5. การนำระบบฐานข้อมูลฯไปใช้ประโยชน์</a:t>
            </a:r>
          </a:p>
          <a:p>
            <a:pPr marL="974725" indent="-974725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จำนวนข้อมูลข่าวสารที่ประชาสัมพันธ์ผ่านช่องทางสื่อ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ต่างๆของมหาวิทยาลัย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แม่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โจ้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ไม่น้อยกว่า 120 เรื่อง/ปี</a:t>
            </a:r>
            <a:r>
              <a:rPr 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1926" y="5989425"/>
            <a:ext cx="11557833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 ศิษย์เก่าที่เข้าร่วมกิจกรรมกับมหาวิทยาลัย 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ศิษย์เก่าที่เข้ามาดูข้อมูลข่าวสารผ่านช่องทางที่เผยแพร่ </a:t>
            </a:r>
          </a:p>
        </p:txBody>
      </p:sp>
    </p:spTree>
    <p:extLst>
      <p:ext uri="{BB962C8B-B14F-4D97-AF65-F5344CB8AC3E}">
        <p14:creationId xmlns:p14="http://schemas.microsoft.com/office/powerpoint/2010/main" val="104906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46"/>
            <a:ext cx="12192000" cy="6879446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74569"/>
            <a:ext cx="10515600" cy="73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กองพัฒนานักศึกษา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5271" y="4267134"/>
            <a:ext cx="113633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</a:t>
            </a: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นักศึกษา อนม. สภานักศึกษา สโมสรนักศึกษา อาจารย์ที่ปรึกษากิจกรรมนักศึกษา 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404" y="855598"/>
            <a:ext cx="11425192" cy="312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83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2186693"/>
              </p:ext>
            </p:extLst>
          </p:nvPr>
        </p:nvGraphicFramePr>
        <p:xfrm>
          <a:off x="337913" y="325391"/>
          <a:ext cx="1136332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วัตถุประสงค์งานกิจกรรมนักศึกษา </a:t>
                      </a:r>
                      <a:r>
                        <a:rPr lang="th-TH" sz="280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(ที่ส่งมาให้)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ส่งเสริม</a:t>
                      </a:r>
                      <a:r>
                        <a:rPr lang="th-TH" sz="28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และสนับสนุน</a:t>
                      </a:r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กิจกรรมนักศึกษา</a:t>
                      </a:r>
                      <a:r>
                        <a:rPr lang="th-TH" sz="2800" baseline="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5 ด้าน เรียนรู้นอกห้องเรียน</a:t>
                      </a:r>
                      <a:endParaRPr lang="en-US" sz="28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r>
                        <a:rPr lang="th-TH" sz="2800" dirty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 </a:t>
                      </a:r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บริการให้คำปรึกษาในการดำเนินกิจกรรมนักศึกษ</a:t>
                      </a:r>
                      <a:endParaRPr lang="en-US" sz="2800" dirty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95008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 </a:t>
                      </a:r>
                      <a:r>
                        <a:rPr lang="th-TH" sz="28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ประสานความร่วมมือด้านกิจกรรมนักศึกษากับหน่วยงานภายในและภายนอก</a:t>
                      </a:r>
                      <a:endParaRPr lang="en-US" sz="28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0498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913" y="2700747"/>
            <a:ext cx="5845322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57300" indent="-12573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ร้อยละของนักศึกษที่เข้าร่วมกิจกรรมทั้ง 5 ด้าน </a:t>
            </a:r>
            <a:endParaRPr lang="th-TH" sz="2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085850" indent="-1085850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3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. </a:t>
            </a:r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ความพึงพอใจในการให้คำปรึกษา  </a:t>
            </a:r>
            <a:endParaRPr lang="th-TH" sz="2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085850" indent="-108585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เครือข่ายด้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านกิจกรรมนัก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ศึกษา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83235" y="2700747"/>
            <a:ext cx="5503492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ร้อยละ 80 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pPr marL="1485900" indent="-148590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ความสำเร็จในการประสานงานความร่วมมือระหว่างเครือข่าย ระดับ 3 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402" y="5159428"/>
            <a:ext cx="11363325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นักศึกษา อนม. สภานักศึกษา สโมสร และอาจารย์ที่ปรึกษากิจกรรม 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1095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/>
              <a:t>3. ความสำเร็จการประสานความร่วมมือกับหน่วยงานภายในและ</a:t>
            </a:r>
            <a:r>
              <a:rPr lang="th-TH" b="1"/>
              <a:t>ภายนอก</a:t>
            </a:r>
            <a:r>
              <a:rPr lang="th-TH" b="1" smtClean="0"/>
              <a:t>มหาวิทยาลัย  (งานกิจกรรมนักศึกษา)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th-TH" b="1" dirty="0" smtClean="0"/>
              <a:t>ระดับ</a:t>
            </a:r>
            <a:r>
              <a:rPr lang="th-TH" b="1" dirty="0"/>
              <a:t>ที่ 1  </a:t>
            </a:r>
            <a:r>
              <a:rPr lang="th-TH" u="sng" dirty="0"/>
              <a:t>การประสานงาน</a:t>
            </a:r>
            <a:r>
              <a:rPr lang="th-TH" dirty="0"/>
              <a:t>กับหน่วยงานทั้งภายในและภายนอกมหาวิทยาลัยเพื่อสนับสนุน                  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               </a:t>
            </a:r>
            <a:r>
              <a:rPr lang="th-TH" dirty="0" err="1"/>
              <a:t>การจัด</a:t>
            </a:r>
            <a:r>
              <a:rPr lang="th-TH" dirty="0"/>
              <a:t>กิจกรรมนักศึกษา (ประสานงานทั่วไป)</a:t>
            </a:r>
            <a:endParaRPr lang="en-US" dirty="0"/>
          </a:p>
          <a:p>
            <a:pPr marL="0" indent="0">
              <a:buNone/>
            </a:pPr>
            <a:r>
              <a:rPr lang="th-TH" b="1" dirty="0" smtClean="0"/>
              <a:t>ระดับ</a:t>
            </a:r>
            <a:r>
              <a:rPr lang="th-TH" b="1" dirty="0"/>
              <a:t>ที่ 2  </a:t>
            </a:r>
            <a:r>
              <a:rPr lang="th-TH" u="sng" dirty="0"/>
              <a:t>การสร้างเครือข่าย</a:t>
            </a:r>
            <a:r>
              <a:rPr lang="th-TH" dirty="0"/>
              <a:t>ความร่วมมือด้านกิจกรรมนักศึกษากับหน่วยงานทั้งภายในและ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               </a:t>
            </a:r>
            <a:r>
              <a:rPr lang="th-TH" dirty="0"/>
              <a:t>ภายนอก  (การประสานงานและมีกิจกรรมที่สร้างความสัมพันธ์ร่วมกันและคาดหวังว่า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  </a:t>
            </a:r>
            <a:r>
              <a:rPr lang="th-TH" dirty="0" smtClean="0"/>
              <a:t>              จะ</a:t>
            </a:r>
            <a:r>
              <a:rPr lang="th-TH" dirty="0"/>
              <a:t>มีการทำงานร่วมกันในอนาคต</a:t>
            </a:r>
            <a:r>
              <a:rPr lang="th-TH" dirty="0" smtClean="0"/>
              <a:t>)</a:t>
            </a:r>
            <a:endParaRPr lang="th-TH" dirty="0"/>
          </a:p>
          <a:p>
            <a:pPr marL="0" indent="0">
              <a:buNone/>
            </a:pPr>
            <a:r>
              <a:rPr lang="th-TH" b="1" dirty="0" smtClean="0"/>
              <a:t>ระดับ</a:t>
            </a:r>
            <a:r>
              <a:rPr lang="th-TH" b="1" dirty="0"/>
              <a:t>ที่ 3  </a:t>
            </a:r>
            <a:r>
              <a:rPr lang="th-TH" u="sng" dirty="0"/>
              <a:t>มีเครือข่าย</a:t>
            </a:r>
            <a:r>
              <a:rPr lang="th-TH" dirty="0"/>
              <a:t>ให้การสนับสนุน</a:t>
            </a:r>
            <a:r>
              <a:rPr lang="th-TH" dirty="0" err="1"/>
              <a:t>การจัด</a:t>
            </a:r>
            <a:r>
              <a:rPr lang="th-TH" dirty="0"/>
              <a:t>กิจกรรมนักศึกษา</a:t>
            </a:r>
            <a:r>
              <a:rPr lang="th-TH" u="sng" dirty="0"/>
              <a:t>ในรายกิจกรรม </a:t>
            </a:r>
            <a:r>
              <a:rPr lang="th-TH" dirty="0"/>
              <a:t>(ระดับการทำงาน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               ร่วมกัน</a:t>
            </a:r>
            <a:r>
              <a:rPr lang="th-TH" dirty="0"/>
              <a:t>)</a:t>
            </a:r>
            <a:endParaRPr lang="en-US" dirty="0"/>
          </a:p>
          <a:p>
            <a:pPr marL="0" indent="0">
              <a:buNone/>
            </a:pPr>
            <a:r>
              <a:rPr lang="th-TH" b="1" dirty="0"/>
              <a:t>ระดับที่ 4  </a:t>
            </a:r>
            <a:r>
              <a:rPr lang="th-TH" u="sng" dirty="0"/>
              <a:t>มีเครือข่าย</a:t>
            </a:r>
            <a:r>
              <a:rPr lang="th-TH" dirty="0"/>
              <a:t>ให้การสนับสนุนการดำเนินกิจกรรมนักศึกษา</a:t>
            </a:r>
            <a:r>
              <a:rPr lang="th-TH" u="sng" dirty="0"/>
              <a:t>อย่างต่อเนื่อง</a:t>
            </a:r>
            <a:r>
              <a:rPr lang="th-TH" dirty="0"/>
              <a:t> </a:t>
            </a:r>
            <a:endParaRPr lang="en-US" dirty="0"/>
          </a:p>
          <a:p>
            <a:pPr marL="0" indent="0">
              <a:buNone/>
            </a:pPr>
            <a:r>
              <a:rPr lang="th-TH" b="1" dirty="0"/>
              <a:t>ระดับที่ 5  </a:t>
            </a:r>
            <a:r>
              <a:rPr lang="th-TH" dirty="0"/>
              <a:t>มี</a:t>
            </a:r>
            <a:r>
              <a:rPr lang="th-TH" u="sng" dirty="0"/>
              <a:t>การลงนามความมือ</a:t>
            </a:r>
            <a:r>
              <a:rPr lang="th-TH" dirty="0"/>
              <a:t>การดำเนินกิจกรรมนักศึกษา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96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97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/>
          </p:nvPr>
        </p:nvGraphicFramePr>
        <p:xfrm>
          <a:off x="337913" y="325391"/>
          <a:ext cx="11363325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วัตถุประสงค์งานบริการและสวัสดิการนักศึกษา </a:t>
                      </a:r>
                      <a:r>
                        <a:rPr lang="th-TH" sz="280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(ที่ส่งมาให้)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ให้บริการและสวัสดิการแก่นักศึกษา (ยานพาหนะ</a:t>
                      </a:r>
                      <a:r>
                        <a:rPr lang="th-TH" sz="2800" baseline="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ผ่อนผันทหาร ตรวจคัดเลือเข้ารับราชการทหาร ทะเบียนราฎร์ </a:t>
                      </a:r>
                    </a:p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800" baseline="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     โรงอาหาร)</a:t>
                      </a:r>
                      <a:endParaRPr lang="en-US" sz="2800" dirty="0">
                        <a:solidFill>
                          <a:srgbClr val="FF0000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   ให้บริการด้านสุขาภิบาลอาหาร</a:t>
                      </a:r>
                      <a:endParaRPr lang="en-US" sz="28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95008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4337" y="4114853"/>
            <a:ext cx="11363325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นักศึกษา</a:t>
            </a: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นักศึกษาที่มาขอรับบริการที่งานฯ ได้จัดให้ </a:t>
            </a: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ผลการตรวจสอบมาตรฐานฯ ของร้านอาหารในโรงอาหารกลาง   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2A46C77-951A-4126-B5D9-2EB4FCF372B3}"/>
              </a:ext>
            </a:extLst>
          </p:cNvPr>
          <p:cNvSpPr txBox="1"/>
          <p:nvPr/>
        </p:nvSpPr>
        <p:spPr>
          <a:xfrm>
            <a:off x="350230" y="2381521"/>
            <a:ext cx="5845322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ค่าเฉลี่ยความพึงพอใจในคุณภาพการให้บริการของนักศึกษาที่มาขอรับบริการ (วัดทุกเรื่อง)</a:t>
            </a:r>
          </a:p>
          <a:p>
            <a:pPr marL="1257300" indent="-125730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2.  ร้านอาหารในโรงอาหารกลางมีมาตรฐานตามหลักสุขาภิบาลอาหาร 15 ข้อ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55B9EBEE-1DF1-4697-B421-68988993FCC4}"/>
              </a:ext>
            </a:extLst>
          </p:cNvPr>
          <p:cNvSpPr txBox="1"/>
          <p:nvPr/>
        </p:nvSpPr>
        <p:spPr>
          <a:xfrm>
            <a:off x="6174834" y="2381521"/>
            <a:ext cx="5503492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2. ร้อยละ 100</a:t>
            </a: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641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97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90249"/>
              </p:ext>
            </p:extLst>
          </p:nvPr>
        </p:nvGraphicFramePr>
        <p:xfrm>
          <a:off x="323400" y="165144"/>
          <a:ext cx="1136332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วัตถุประสงค์งานวินัยและพัฒนานักศึกษา</a:t>
                      </a:r>
                      <a:r>
                        <a:rPr lang="th-TH" sz="2800" baseline="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80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(ที่ส่งมาให้)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ส่งเสริมให้นักศึกษาพัฒนาตนเองให้เป็นผู้มีวินัยในตนเอง</a:t>
                      </a:r>
                      <a:r>
                        <a:rPr lang="th-TH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เป็นพลเมืองที่ดีของสังคม</a:t>
                      </a:r>
                      <a:endParaRPr lang="en-US" sz="2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0" indent="0">
                        <a:buNone/>
                        <a:tabLst>
                          <a:tab pos="285750" algn="l"/>
                        </a:tabLst>
                      </a:pPr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   ประสานความร่วมมือกับหน่วยงานภายในและ</a:t>
                      </a:r>
                      <a:r>
                        <a:rPr lang="th-TH" sz="28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ภายนอก</a:t>
                      </a:r>
                      <a:endParaRPr lang="en-US" sz="28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95008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400" y="1685237"/>
            <a:ext cx="5845322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1. จำนวนนักศึกษาที่ทำผิดวินัย</a:t>
            </a:r>
          </a:p>
          <a:p>
            <a:pPr marL="974725" indent="-974725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2. นักศึกษาได้รับการประกาศเกียรติคุณจากการทำความดี(ในทุกระดับ)</a:t>
            </a:r>
          </a:p>
          <a:p>
            <a:pPr marL="974725" indent="-974725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3. จำนวน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เครือข่ายด้านวินัยนักศึกษา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8722" y="1702431"/>
            <a:ext cx="5503492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ลดลงร้อยละ 5</a:t>
            </a:r>
          </a:p>
          <a:p>
            <a:pPr marL="1485900" indent="-14859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2.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คน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3. 20 เครือข่าย </a:t>
            </a:r>
            <a:endParaRPr lang="th-TH" sz="2400" dirty="0">
              <a:solidFill>
                <a:schemeClr val="accent2">
                  <a:lumMod val="5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endParaRPr lang="th-TH" sz="2400" dirty="0">
              <a:solidFill>
                <a:schemeClr val="accent2">
                  <a:lumMod val="50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400" y="6075455"/>
            <a:ext cx="11363325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 คณะกรรมการสอบสวนวินัยฯ</a:t>
            </a:r>
          </a:p>
        </p:txBody>
      </p:sp>
    </p:spTree>
    <p:extLst>
      <p:ext uri="{BB962C8B-B14F-4D97-AF65-F5344CB8AC3E}">
        <p14:creationId xmlns:p14="http://schemas.microsoft.com/office/powerpoint/2010/main" val="33868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43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716605"/>
              </p:ext>
            </p:extLst>
          </p:nvPr>
        </p:nvGraphicFramePr>
        <p:xfrm>
          <a:off x="345168" y="226922"/>
          <a:ext cx="1136332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วัตถุประสงค์งานกีฬา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ส่งเสริมกิจกรรม</a:t>
                      </a:r>
                      <a:r>
                        <a:rPr lang="th-TH" sz="2800" dirty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ด้านกีฬาให้</a:t>
                      </a:r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นักศึกษา และบริการสถานที่ อุปกรณ์ออกกำลังกาย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9441" y="2329781"/>
            <a:ext cx="11363325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</a:t>
            </a:r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กิจกรรมที่มีการส่งเสริมด้านกีฬาให้กับ</a:t>
            </a:r>
          </a:p>
          <a:p>
            <a:pPr marL="1144588" indent="-1144588"/>
            <a:r>
              <a:rPr lang="th-TH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</a:t>
            </a:r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นักศึกษา</a:t>
            </a:r>
          </a:p>
          <a:p>
            <a:pPr marL="1144588" indent="-1144588"/>
            <a:r>
              <a:rPr lang="th-TH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2.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ความพึงพอใจในคุณภาพการให้บริการ</a:t>
            </a:r>
          </a:p>
          <a:p>
            <a:pPr marL="1144588" indent="-1144588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ของนักศึกษาที่มารับ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บริการ</a:t>
            </a:r>
            <a:endParaRPr lang="th-TH" sz="2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257300" indent="-125730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3. </a:t>
            </a:r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รายได้ที่ได้จาก</a:t>
            </a:r>
            <a:r>
              <a:rPr lang="th-TH" sz="28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ให้บริการ                   </a:t>
            </a:r>
            <a:endParaRPr lang="th-TH" sz="9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1275" y="2329781"/>
            <a:ext cx="5317218" cy="22467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ไม่น้อยกว่า 15 กิจกรรม</a:t>
            </a:r>
          </a:p>
          <a:p>
            <a:pPr marL="1485900" indent="-1485900"/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2. ค่าเฉลี่ย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3.51 จากคะแนนเต็ม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</a:p>
          <a:p>
            <a:pPr marL="1485900" indent="-1485900"/>
            <a:endParaRPr lang="th-TH" sz="2800" dirty="0" smtClean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th-TH" sz="2800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3  300,000 บาทต่อ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ปี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441" y="5728586"/>
            <a:ext cx="113633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</a:t>
            </a: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นักศึกษาที่มารับบริการ และ หน่วยงานที่เข้ามาใช้บริการสถานที่จัดกีฬา</a:t>
            </a:r>
          </a:p>
        </p:txBody>
      </p:sp>
    </p:spTree>
    <p:extLst>
      <p:ext uri="{BB962C8B-B14F-4D97-AF65-F5344CB8AC3E}">
        <p14:creationId xmlns:p14="http://schemas.microsoft.com/office/powerpoint/2010/main" val="240610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3336580"/>
              </p:ext>
            </p:extLst>
          </p:nvPr>
        </p:nvGraphicFramePr>
        <p:xfrm>
          <a:off x="337913" y="325391"/>
          <a:ext cx="1136332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วัตถุประสงค์งานอนามัยและพยาบาล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 marL="341313" indent="-341313">
                        <a:buAutoNum type="arabicPeriod"/>
                        <a:tabLst>
                          <a:tab pos="285750" algn="l"/>
                        </a:tabLst>
                      </a:pPr>
                      <a:r>
                        <a:rPr lang="th-TH" sz="2800" dirty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ให้บริการส่งเสริมให้นักศึกษามีสุขภาวะที่ดี </a:t>
                      </a:r>
                      <a:endParaRPr lang="en-US" sz="28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5605" y="1376552"/>
            <a:ext cx="585983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ค่าเฉลี่ยความพึงพอใจในคุณภาพการให้บริการ</a:t>
            </a:r>
          </a:p>
          <a:p>
            <a:pPr marL="1144588" indent="-1144588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ของนักศึกษาที่มารับบริการ</a:t>
            </a:r>
          </a:p>
          <a:p>
            <a:pPr marL="1257300" indent="-125730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2. ภาวะการเจ็บป่วยของนักศึกษา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97746" y="1376551"/>
            <a:ext cx="5503492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2. ลดลงร้อยละ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5605" y="2761546"/>
            <a:ext cx="113633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</a:t>
            </a: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นักศึกษาที่มารับบริการ</a:t>
            </a:r>
          </a:p>
        </p:txBody>
      </p:sp>
    </p:spTree>
    <p:extLst>
      <p:ext uri="{BB962C8B-B14F-4D97-AF65-F5344CB8AC3E}">
        <p14:creationId xmlns:p14="http://schemas.microsoft.com/office/powerpoint/2010/main" val="45202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9446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455290"/>
              </p:ext>
            </p:extLst>
          </p:nvPr>
        </p:nvGraphicFramePr>
        <p:xfrm>
          <a:off x="337913" y="325391"/>
          <a:ext cx="1136332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25">
                  <a:extLst>
                    <a:ext uri="{9D8B030D-6E8A-4147-A177-3AD203B41FA5}">
                      <a16:colId xmlns:a16="http://schemas.microsoft.com/office/drawing/2014/main" val="172066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วัตถุประสงค์งานหอพัก</a:t>
                      </a:r>
                      <a:r>
                        <a:rPr lang="th-TH" sz="2800" baseline="0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800" baseline="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th-TH" sz="280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ที่ส่งมาให้)</a:t>
                      </a:r>
                      <a:endParaRPr lang="en-US" sz="28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5100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rgbClr val="7030A0"/>
                          </a:solidFill>
                        </a:rPr>
                        <a:t>1.</a:t>
                      </a:r>
                      <a:r>
                        <a:rPr lang="th-TH" sz="28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th-TH" sz="2800" b="1" dirty="0" smtClean="0">
                          <a:solidFill>
                            <a:srgbClr val="7030A0"/>
                          </a:solidFill>
                        </a:rPr>
                        <a:t>ให้บริการที่พักแก่นักศึกษา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2811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indent="0">
                        <a:buAutoNum type="arabicPeriod" startAt="2"/>
                        <a:tabLst>
                          <a:tab pos="285750" algn="l"/>
                        </a:tabLst>
                      </a:pPr>
                      <a:endParaRPr lang="en-US" sz="28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95008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913" y="1900414"/>
            <a:ext cx="5758087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44588" indent="-1144588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: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 ค่าเฉลี่ยความพึงพอใจของนักศึกษาที่พักในหอพักของมหาวิทยาลัย </a:t>
            </a:r>
            <a:r>
              <a:rPr lang="th-TH" sz="2800" dirty="0">
                <a:solidFill>
                  <a:schemeClr val="accent2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(ในคุณภาพ ความปลอดภัย กฎระเบียบ การให้บริการเสริม และความเพียงพอของหอพักของมหาวิทยาลัย)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0" y="1895838"/>
            <a:ext cx="5605238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485900" indent="-1485900"/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: 1.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ค่าเฉลี่ย 3.51 จากคะแนนเต็ม 5</a:t>
            </a: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85900" indent="-1485900"/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7913" y="3711720"/>
            <a:ext cx="113633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กลุ่มผู้รับบริการที่ทำการประเมิน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ผู้อำนวยการ บุคลากรกองพัฒนานักศึกษา</a:t>
            </a: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นักศึกษาหอพัก</a:t>
            </a:r>
          </a:p>
        </p:txBody>
      </p:sp>
    </p:spTree>
    <p:extLst>
      <p:ext uri="{BB962C8B-B14F-4D97-AF65-F5344CB8AC3E}">
        <p14:creationId xmlns:p14="http://schemas.microsoft.com/office/powerpoint/2010/main" val="342099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1564</Words>
  <Application>Microsoft Office PowerPoint</Application>
  <PresentationFormat>แบบจอกว้าง</PresentationFormat>
  <Paragraphs>139</Paragraphs>
  <Slides>13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13</vt:i4>
      </vt:variant>
    </vt:vector>
  </HeadingPairs>
  <TitlesOfParts>
    <vt:vector size="19" baseType="lpstr">
      <vt:lpstr>Angsana New</vt:lpstr>
      <vt:lpstr>Arial</vt:lpstr>
      <vt:lpstr>Calibri</vt:lpstr>
      <vt:lpstr>Calibri Light</vt:lpstr>
      <vt:lpstr>Cordia New</vt:lpstr>
      <vt:lpstr>Office Theme</vt:lpstr>
      <vt:lpstr>งานนำเสนอ PowerPoint</vt:lpstr>
      <vt:lpstr>งานนำเสนอ PowerPoint</vt:lpstr>
      <vt:lpstr>งานนำเสนอ PowerPoint</vt:lpstr>
      <vt:lpstr>3. ความสำเร็จการประสานความร่วมมือกับหน่วยงานภายในและภายนอกมหาวิทยาลัย  (งานกิจกรรมนักศึกษา) 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Windows User</cp:lastModifiedBy>
  <cp:revision>29</cp:revision>
  <dcterms:created xsi:type="dcterms:W3CDTF">2019-11-26T08:03:06Z</dcterms:created>
  <dcterms:modified xsi:type="dcterms:W3CDTF">2020-04-02T08:36:10Z</dcterms:modified>
</cp:coreProperties>
</file>