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8" r:id="rId4"/>
    <p:sldId id="257" r:id="rId5"/>
    <p:sldId id="267" r:id="rId6"/>
    <p:sldId id="274" r:id="rId7"/>
    <p:sldId id="280" r:id="rId8"/>
    <p:sldId id="281" r:id="rId9"/>
    <p:sldId id="282" r:id="rId10"/>
    <p:sldId id="291" r:id="rId11"/>
    <p:sldId id="299" r:id="rId12"/>
    <p:sldId id="301" r:id="rId13"/>
    <p:sldId id="30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65B0A"/>
    <a:srgbClr val="33CC33"/>
    <a:srgbClr val="75D533"/>
    <a:srgbClr val="9B6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8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jp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17" Type="http://schemas.openxmlformats.org/officeDocument/2006/relationships/image" Target="../media/image49.jpg"/><Relationship Id="rId2" Type="http://schemas.openxmlformats.org/officeDocument/2006/relationships/image" Target="../media/image35.jpg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e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4" Type="http://schemas.openxmlformats.org/officeDocument/2006/relationships/image" Target="../media/image1.png"/><Relationship Id="rId9" Type="http://schemas.openxmlformats.org/officeDocument/2006/relationships/image" Target="../media/image41.jpg"/><Relationship Id="rId1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1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image" Target="../media/image14.jp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jpeg"/><Relationship Id="rId5" Type="http://schemas.openxmlformats.org/officeDocument/2006/relationships/image" Target="../media/image1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281597" y="4984895"/>
            <a:ext cx="10641461" cy="1646302"/>
          </a:xfrm>
        </p:spPr>
        <p:txBody>
          <a:bodyPr/>
          <a:lstStyle/>
          <a:p>
            <a:pPr algn="ctr"/>
            <a:r>
              <a:rPr lang="th-TH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ผลการดำเนินงาน</a:t>
            </a:r>
            <a:b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โครงการสำนักงานสีเขียว </a:t>
            </a:r>
            <a:b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sz="6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Green Office </a:t>
            </a:r>
            <a:r>
              <a:rPr lang="th-TH" sz="6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th-TH" sz="6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อาคารอำนวย ยศสุข</a:t>
            </a:r>
            <a:endParaRPr lang="th-TH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9" y="125992"/>
            <a:ext cx="3377480" cy="2502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4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2492190" y="1085194"/>
            <a:ext cx="2205316" cy="140436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รูปภาพ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/>
          <a:stretch/>
        </p:blipFill>
        <p:spPr>
          <a:xfrm>
            <a:off x="9644252" y="1105006"/>
            <a:ext cx="2393579" cy="136474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กล่องข้อความ 6"/>
          <p:cNvSpPr txBox="1"/>
          <p:nvPr/>
        </p:nvSpPr>
        <p:spPr>
          <a:xfrm>
            <a:off x="1856554" y="291221"/>
            <a:ext cx="46167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</a:t>
            </a:r>
            <a:r>
              <a:rPr lang="th-TH" sz="28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อบรมการคัดแยกขยะ</a:t>
            </a:r>
            <a:endParaRPr lang="en-US" sz="28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8" y="84329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รูปภาพ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708" y="1102769"/>
            <a:ext cx="2220418" cy="140436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รูปภาพ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6" y="1070738"/>
            <a:ext cx="2054299" cy="1418823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รูปภาพ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93" y="1085194"/>
            <a:ext cx="2169457" cy="140436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กล่องข้อความ 11"/>
          <p:cNvSpPr txBox="1"/>
          <p:nvPr/>
        </p:nvSpPr>
        <p:spPr>
          <a:xfrm>
            <a:off x="1856554" y="2621548"/>
            <a:ext cx="47683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กิจกรรมปุ๋ย</a:t>
            </a:r>
            <a:r>
              <a:rPr lang="th-TH" sz="28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หมักไม่กลับกอง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3" name="รูปภาพ 1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4" y="3319340"/>
            <a:ext cx="2054299" cy="1335740"/>
          </a:xfrm>
          <a:prstGeom prst="rect">
            <a:avLst/>
          </a:prstGeom>
        </p:spPr>
      </p:pic>
      <p:pic>
        <p:nvPicPr>
          <p:cNvPr id="14" name="รูปภาพ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4" y="3341190"/>
            <a:ext cx="2404076" cy="131389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รูปภาพ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87" y="3341190"/>
            <a:ext cx="2220418" cy="131389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รูปภาพ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996" y="3350155"/>
            <a:ext cx="2320090" cy="1314059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รูปภาพ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58" y="3341190"/>
            <a:ext cx="2138322" cy="131389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92" y="5409077"/>
            <a:ext cx="2187388" cy="136223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รูปภาพ 19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32" y="5418042"/>
            <a:ext cx="2404076" cy="136223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1" name="กล่องข้อความ 20"/>
          <p:cNvSpPr txBox="1"/>
          <p:nvPr/>
        </p:nvSpPr>
        <p:spPr>
          <a:xfrm>
            <a:off x="1856554" y="4745229"/>
            <a:ext cx="484008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กิจกรรมการสร้าง</a:t>
            </a:r>
            <a:r>
              <a:rPr lang="th-TH" sz="28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เฟอร์นิเจอร์โดยวัสดุเหลือใช้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80" y="5427003"/>
            <a:ext cx="2323791" cy="136223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1" y="5393574"/>
            <a:ext cx="2061657" cy="1386709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16856" y="5452969"/>
            <a:ext cx="2117164" cy="133627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309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205866" y="351772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</a:t>
            </a:r>
            <a:r>
              <a:rPr lang="th-TH" sz="2800" b="1" dirty="0" err="1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การจัด</a:t>
            </a:r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สรรพื้นที่เขตสูบบุหรี่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6" name="Picture 1" descr="7514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66" y="1201910"/>
            <a:ext cx="2157953" cy="1102019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2" descr="75146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88" y="1187451"/>
            <a:ext cx="2268072" cy="1116478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1" y="86409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กล่องข้อความ 8"/>
          <p:cNvSpPr txBox="1"/>
          <p:nvPr/>
        </p:nvSpPr>
        <p:spPr>
          <a:xfrm>
            <a:off x="6757520" y="351772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กิจกรรมการกำจัดสัตว์พาหะนำโรค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2" name="Picture 6" descr="ปลวก211062_๒๐๐๖๑๒_00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82" y="1180181"/>
            <a:ext cx="1961092" cy="1123748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3" name="กล่องข้อความ 12"/>
          <p:cNvSpPr txBox="1"/>
          <p:nvPr/>
        </p:nvSpPr>
        <p:spPr>
          <a:xfrm>
            <a:off x="1205866" y="2549524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กิจกรรมการการเพิ่มพื้นที่สีเขียว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4" name="Picture 8" descr="18067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65" y="3384268"/>
            <a:ext cx="2308300" cy="119079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Picture 7" descr="18067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613" y="3373116"/>
            <a:ext cx="2375647" cy="1193267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กล่องข้อความ 15"/>
          <p:cNvSpPr txBox="1"/>
          <p:nvPr/>
        </p:nvSpPr>
        <p:spPr>
          <a:xfrm>
            <a:off x="6757519" y="2510085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กิจกรรมการการปรับปรุงภูมิทัศน์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8" name="Picture 11" descr="75147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79" y="3310578"/>
            <a:ext cx="1972068" cy="125580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Picture 12" descr="75147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849" y="3301016"/>
            <a:ext cx="1920324" cy="125580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0" name="กล่องข้อความ 19"/>
          <p:cNvSpPr txBox="1"/>
          <p:nvPr/>
        </p:nvSpPr>
        <p:spPr>
          <a:xfrm>
            <a:off x="1154926" y="4707837"/>
            <a:ext cx="527725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กิจกรรมการการเตรียมความพร้อมต่อภาวะฉุกเฉิน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21" name="Picture 17" descr="ทำเครื่องหมายจราจร ความปลอดภัย_๒๐๑๐๐๑_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25" y="5538207"/>
            <a:ext cx="1801102" cy="1048548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Picture 20" descr="27089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50" y="5425386"/>
            <a:ext cx="1117156" cy="1314748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" name="Picture 21" descr="270894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66" y="5425386"/>
            <a:ext cx="1075764" cy="1314748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8599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376195" y="314121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เตรียมการประเมิน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1" y="86409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95" y="1278087"/>
            <a:ext cx="2462305" cy="163369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94" y="1384604"/>
            <a:ext cx="2991117" cy="1420660"/>
          </a:xfrm>
          <a:prstGeom prst="rect">
            <a:avLst/>
          </a:prstGeom>
        </p:spPr>
      </p:pic>
      <p:sp>
        <p:nvSpPr>
          <p:cNvPr id="22" name="กล่องข้อความ 21"/>
          <p:cNvSpPr txBox="1"/>
          <p:nvPr/>
        </p:nvSpPr>
        <p:spPr>
          <a:xfrm>
            <a:off x="1301489" y="3263509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รับการประเมิน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9" y="4200390"/>
            <a:ext cx="2096230" cy="151587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29" y="4235306"/>
            <a:ext cx="1991733" cy="1515876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89" y="4165471"/>
            <a:ext cx="2113094" cy="1585714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68456" y="3888734"/>
            <a:ext cx="1585713" cy="22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815034"/>
              </p:ext>
            </p:extLst>
          </p:nvPr>
        </p:nvGraphicFramePr>
        <p:xfrm>
          <a:off x="927960" y="931656"/>
          <a:ext cx="11170024" cy="5863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960">
                  <a:extLst>
                    <a:ext uri="{9D8B030D-6E8A-4147-A177-3AD203B41FA5}">
                      <a16:colId xmlns:a16="http://schemas.microsoft.com/office/drawing/2014/main" val="119120228"/>
                    </a:ext>
                  </a:extLst>
                </a:gridCol>
                <a:gridCol w="83986">
                  <a:extLst>
                    <a:ext uri="{9D8B030D-6E8A-4147-A177-3AD203B41FA5}">
                      <a16:colId xmlns:a16="http://schemas.microsoft.com/office/drawing/2014/main" val="3944602902"/>
                    </a:ext>
                  </a:extLst>
                </a:gridCol>
                <a:gridCol w="630937">
                  <a:extLst>
                    <a:ext uri="{9D8B030D-6E8A-4147-A177-3AD203B41FA5}">
                      <a16:colId xmlns:a16="http://schemas.microsoft.com/office/drawing/2014/main" val="1745139195"/>
                    </a:ext>
                  </a:extLst>
                </a:gridCol>
                <a:gridCol w="740369">
                  <a:extLst>
                    <a:ext uri="{9D8B030D-6E8A-4147-A177-3AD203B41FA5}">
                      <a16:colId xmlns:a16="http://schemas.microsoft.com/office/drawing/2014/main" val="739395948"/>
                    </a:ext>
                  </a:extLst>
                </a:gridCol>
                <a:gridCol w="1330477">
                  <a:extLst>
                    <a:ext uri="{9D8B030D-6E8A-4147-A177-3AD203B41FA5}">
                      <a16:colId xmlns:a16="http://schemas.microsoft.com/office/drawing/2014/main" val="4047867406"/>
                    </a:ext>
                  </a:extLst>
                </a:gridCol>
                <a:gridCol w="81010">
                  <a:extLst>
                    <a:ext uri="{9D8B030D-6E8A-4147-A177-3AD203B41FA5}">
                      <a16:colId xmlns:a16="http://schemas.microsoft.com/office/drawing/2014/main" val="1882591073"/>
                    </a:ext>
                  </a:extLst>
                </a:gridCol>
                <a:gridCol w="1434026">
                  <a:extLst>
                    <a:ext uri="{9D8B030D-6E8A-4147-A177-3AD203B41FA5}">
                      <a16:colId xmlns:a16="http://schemas.microsoft.com/office/drawing/2014/main" val="241598848"/>
                    </a:ext>
                  </a:extLst>
                </a:gridCol>
                <a:gridCol w="1751122">
                  <a:extLst>
                    <a:ext uri="{9D8B030D-6E8A-4147-A177-3AD203B41FA5}">
                      <a16:colId xmlns:a16="http://schemas.microsoft.com/office/drawing/2014/main" val="562653034"/>
                    </a:ext>
                  </a:extLst>
                </a:gridCol>
                <a:gridCol w="517883">
                  <a:extLst>
                    <a:ext uri="{9D8B030D-6E8A-4147-A177-3AD203B41FA5}">
                      <a16:colId xmlns:a16="http://schemas.microsoft.com/office/drawing/2014/main" val="1646207644"/>
                    </a:ext>
                  </a:extLst>
                </a:gridCol>
                <a:gridCol w="568656">
                  <a:extLst>
                    <a:ext uri="{9D8B030D-6E8A-4147-A177-3AD203B41FA5}">
                      <a16:colId xmlns:a16="http://schemas.microsoft.com/office/drawing/2014/main" val="3442284802"/>
                    </a:ext>
                  </a:extLst>
                </a:gridCol>
                <a:gridCol w="568656">
                  <a:extLst>
                    <a:ext uri="{9D8B030D-6E8A-4147-A177-3AD203B41FA5}">
                      <a16:colId xmlns:a16="http://schemas.microsoft.com/office/drawing/2014/main" val="1979854591"/>
                    </a:ext>
                  </a:extLst>
                </a:gridCol>
                <a:gridCol w="663659">
                  <a:extLst>
                    <a:ext uri="{9D8B030D-6E8A-4147-A177-3AD203B41FA5}">
                      <a16:colId xmlns:a16="http://schemas.microsoft.com/office/drawing/2014/main" val="1527067109"/>
                    </a:ext>
                  </a:extLst>
                </a:gridCol>
                <a:gridCol w="690283">
                  <a:extLst>
                    <a:ext uri="{9D8B030D-6E8A-4147-A177-3AD203B41FA5}">
                      <a16:colId xmlns:a16="http://schemas.microsoft.com/office/drawing/2014/main" val="2088950402"/>
                    </a:ext>
                  </a:extLst>
                </a:gridCol>
              </a:tblGrid>
              <a:tr h="1011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ประเด็นยุทธศาสตร์/เป้าประสงค์/ตัวชี้วัด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เป้าหมาย</a:t>
                      </a:r>
                      <a:endParaRPr lang="en-US" sz="1800" b="1" u="none" strike="noStrike" dirty="0" smtClean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algn="ctr" fontAlgn="t"/>
                      <a:r>
                        <a:rPr lang="th-TH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2563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2" hMerge="1">
                  <a:txBody>
                    <a:bodyPr/>
                    <a:lstStyle/>
                    <a:p>
                      <a:pPr algn="ctr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ผลการ</a:t>
                      </a:r>
                      <a:r>
                        <a:rPr lang="th-TH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ดำเนิน</a:t>
                      </a:r>
                      <a:endParaRPr lang="en-US" sz="1800" b="1" u="none" strike="noStrike" dirty="0" smtClean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algn="ctr" fontAlgn="t"/>
                      <a:r>
                        <a:rPr lang="th-TH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งาน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รายละเอียดผลการดำเนินงาน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คำอธิบายตัวชี้วัด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ตัวชี้วัดโครงการ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แผน/ผลตัวชี้วัด</a:t>
                      </a:r>
                      <a:endParaRPr lang="th-TH" sz="1800" b="1" i="0" u="none" strike="noStrike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การบรรลุเป้าหมาย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ร้อยละการบรรลุ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extLst>
                  <a:ext uri="{0D108BD9-81ED-4DB2-BD59-A6C34878D82A}">
                    <a16:rowId xmlns:a16="http://schemas.microsoft.com/office/drawing/2014/main" val="3173912189"/>
                  </a:ext>
                </a:extLst>
              </a:tr>
              <a:tr h="197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แผน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บรรลุ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ไม่บรรลุ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990985"/>
                  </a:ext>
                </a:extLst>
              </a:tr>
              <a:tr h="352125">
                <a:tc gridSpan="8"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ประเด็นยุทธศาสตร์ที่  1 สนับสนุนระบบการบริหารจัดการมหาวิทยาลัย สู่องค์กรที่มีสมรรถนะ</a:t>
                      </a:r>
                      <a:r>
                        <a:rPr lang="th-TH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สูง</a:t>
                      </a:r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extLst>
                  <a:ext uri="{0D108BD9-81ED-4DB2-BD59-A6C34878D82A}">
                    <a16:rowId xmlns:a16="http://schemas.microsoft.com/office/drawing/2014/main" val="2316375923"/>
                  </a:ext>
                </a:extLst>
              </a:tr>
              <a:tr h="1383718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1.5.2 ระดับความสำเร็จของการพัฒนาอาคารอำนวย ยศสุข สู่ </a:t>
                      </a:r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Green Office</a:t>
                      </a:r>
                      <a:b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</a:b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ผล</a:t>
                      </a:r>
                      <a:r>
                        <a:rPr lang="th-TH" sz="1800" b="1" u="none" strike="noStrike" dirty="0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การ</a:t>
                      </a:r>
                      <a:r>
                        <a:rPr lang="th-TH" sz="18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ประเมิน  ดี</a:t>
                      </a:r>
                      <a:endParaRPr lang="th-TH" sz="1800" b="1" i="0" u="none" strike="noStrike" dirty="0">
                        <a:solidFill>
                          <a:srgbClr val="FF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3" gridSpan="2"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1.ตั้งคณะกรรมการ/กำหนดผู้รับผิดชอบที่ชัดเจน</a:t>
                      </a:r>
                      <a:b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</a:br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2.จัดทำแผนการดำเนินงาน</a:t>
                      </a:r>
                      <a:b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</a:br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3.ดำเนินกิจกรรมตามแผน</a:t>
                      </a:r>
                      <a:b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</a:br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4.เตรียมข้อมูลเพื่อเข้ารับการประเมินตามเกณฑ์สำนักงานสีเขียว</a:t>
                      </a:r>
                      <a:b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</a:br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5.เข้ารับการประเมินโดยมีผลการประเมินระดับดีขึ้นไป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rowSpan="3" hMerge="1">
                  <a:txBody>
                    <a:bodyPr/>
                    <a:lstStyle/>
                    <a:p>
                      <a:pPr algn="l" rtl="0" fontAlgn="t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1.บุคลากรและนักศึกษาที่ปฏิบัติงานภายในอาคารอำนวย ยศสุข มีความพึงพอใจต่อ</a:t>
                      </a:r>
                      <a:r>
                        <a:rPr lang="th-TH" sz="1800" b="1" u="none" strike="noStrike" dirty="0" err="1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การจัด</a:t>
                      </a:r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สถานที่และสภาพแวดล้อมในการทำงาน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80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78.2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P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97.73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extLst>
                  <a:ext uri="{0D108BD9-81ED-4DB2-BD59-A6C34878D82A}">
                    <a16:rowId xmlns:a16="http://schemas.microsoft.com/office/drawing/2014/main" val="4173070491"/>
                  </a:ext>
                </a:extLst>
              </a:tr>
              <a:tr h="1203008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2.บุคลากรและนักศึกษาที่ปฏิบัติงานภายในอาคารอำนวย ยศสุข มีความพึงพอใจต่อการดำเนินงานสำนักงานสีเขียว (</a:t>
                      </a:r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Green Office)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80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76.5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P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95.67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extLst>
                  <a:ext uri="{0D108BD9-81ED-4DB2-BD59-A6C34878D82A}">
                    <a16:rowId xmlns:a16="http://schemas.microsoft.com/office/drawing/2014/main" val="535365253"/>
                  </a:ext>
                </a:extLst>
              </a:tr>
              <a:tr h="1352739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gridSpan="2"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 hMerge="1" vMerge="1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3.บุคลากรและนักศึกษาที่ปฏิบัติงานภายในอาคารอำนวย ยศสุข รับทราบหลักการและวิธีการดำเนินงานสำนักงานสีเขียวอาคารอำนวยยศสุข</a:t>
                      </a:r>
                      <a:endParaRPr lang="th-TH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80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97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P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100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4316" marR="4316" marT="4316" marB="0"/>
                </a:tc>
                <a:extLst>
                  <a:ext uri="{0D108BD9-81ED-4DB2-BD59-A6C34878D82A}">
                    <a16:rowId xmlns:a16="http://schemas.microsoft.com/office/drawing/2014/main" val="4005364394"/>
                  </a:ext>
                </a:extLst>
              </a:tr>
            </a:tbl>
          </a:graphicData>
        </a:graphic>
      </p:graphicFrame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1" y="86409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กล่องข้อความ 5"/>
          <p:cNvSpPr txBox="1"/>
          <p:nvPr/>
        </p:nvSpPr>
        <p:spPr>
          <a:xfrm>
            <a:off x="1376195" y="314121"/>
            <a:ext cx="5226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ผลการดำเนินงาน</a:t>
            </a:r>
            <a:endParaRPr lang="th-TH" sz="2800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173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003318" y="312800"/>
            <a:ext cx="8744755" cy="892552"/>
          </a:xfrm>
          <a:prstGeom prst="rect">
            <a:avLst/>
          </a:prstGeom>
          <a:gradFill flip="none" rotWithShape="1">
            <a:gsLst>
              <a:gs pos="0">
                <a:srgbClr val="9B68E6">
                  <a:tint val="66000"/>
                  <a:satMod val="160000"/>
                </a:srgbClr>
              </a:gs>
              <a:gs pos="50000">
                <a:srgbClr val="9B68E6">
                  <a:tint val="44500"/>
                  <a:satMod val="160000"/>
                </a:srgbClr>
              </a:gs>
              <a:gs pos="100000">
                <a:srgbClr val="9B68E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นโยบาย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สำนักงานสีเขียว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Green Office </a:t>
            </a:r>
            <a:r>
              <a:rPr lang="th-TH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อาคารอำนวย ยศสุข 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24" y="2496112"/>
            <a:ext cx="3061982" cy="414268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58" y="2505873"/>
            <a:ext cx="3037879" cy="41100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กล่องข้อความ 7"/>
          <p:cNvSpPr txBox="1"/>
          <p:nvPr/>
        </p:nvSpPr>
        <p:spPr>
          <a:xfrm>
            <a:off x="882750" y="1399179"/>
            <a:ext cx="9204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โดย คณะกรรมการสำนักงานสีเขียว อาคารอำนวย ยศสุข ได้ประกาศ 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“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นโยบาย</a:t>
            </a:r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สิ่งแวดล้อมสำนักงานสี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เขียว</a:t>
            </a:r>
            <a:r>
              <a:rPr lang="en-US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”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2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ศูนย์กิจการนักศึกษา (อาคารอำนวย ยศสุข) มหาวิทยาลัยแม่</a:t>
            </a:r>
            <a:r>
              <a:rPr lang="th-TH" sz="2200" dirty="0" err="1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โจ้</a:t>
            </a: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 แก่บุคลากร นักศึกษา และผู้ใช้อาคารอำนวย ยศสุข </a:t>
            </a:r>
            <a:b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200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ให้ปฏิบัติในทิศทางเดียวกัน</a:t>
            </a:r>
            <a:endParaRPr lang="en-US" sz="22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885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579549" y="185421"/>
            <a:ext cx="880045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แผนปฏิบัติงาน/กิจกรรมสำนักงานสีเขียว </a:t>
            </a:r>
            <a:r>
              <a:rPr lang="en-US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Green Office </a:t>
            </a:r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อาคารอำนวย ยศสุข </a:t>
            </a:r>
            <a:b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ปีงบประมาณ 2563</a:t>
            </a:r>
            <a:endParaRPr lang="th-TH" sz="28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4" y="1342977"/>
            <a:ext cx="7478040" cy="53114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617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89425" y="228200"/>
            <a:ext cx="469185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โครงการ </a:t>
            </a:r>
            <a:r>
              <a:rPr lang="en-US" sz="3200" b="1" dirty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Big Cleaning </a:t>
            </a:r>
            <a:r>
              <a:rPr lang="en-US" sz="3200" b="1" dirty="0" smtClean="0">
                <a:solidFill>
                  <a:srgbClr val="FF0000"/>
                </a:solidFill>
                <a:latin typeface="ThaiSans Neue" panose="02000000000000000000" pitchFamily="2" charset="-34"/>
                <a:cs typeface="ThaiSans Neue" panose="02000000000000000000" pitchFamily="2" charset="-34"/>
              </a:rPr>
              <a:t>Day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051446" y="397476"/>
            <a:ext cx="588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วันศุกร์ที่ </a:t>
            </a:r>
            <a:r>
              <a:rPr lang="en-US" sz="2400" b="1" dirty="0">
                <a:solidFill>
                  <a:srgbClr val="0000FF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19 </a:t>
            </a:r>
            <a:r>
              <a:rPr lang="th-TH" sz="2400" b="1" dirty="0">
                <a:solidFill>
                  <a:srgbClr val="0000FF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มิถุนายน </a:t>
            </a:r>
            <a:r>
              <a:rPr lang="en-US" sz="2400" b="1" dirty="0" smtClean="0">
                <a:solidFill>
                  <a:srgbClr val="0000FF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2563</a:t>
            </a:r>
            <a:r>
              <a:rPr lang="th-TH" sz="2400" b="1" dirty="0" smtClean="0">
                <a:solidFill>
                  <a:srgbClr val="0000FF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และวันที่ 22 กันยายน 2563</a:t>
            </a:r>
            <a:r>
              <a:rPr lang="th-TH" sz="2400" dirty="0" smtClean="0">
                <a:latin typeface="ThaiSans Neue" panose="02000000000000000000" pitchFamily="2" charset="-34"/>
                <a:cs typeface="ThaiSans Neue" panose="02000000000000000000" pitchFamily="2" charset="-34"/>
              </a:rPr>
              <a:t> </a:t>
            </a:r>
            <a:endParaRPr lang="th-TH" sz="2400" dirty="0"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0" y="1036095"/>
            <a:ext cx="3876071" cy="20052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1258799"/>
            <a:ext cx="3074895" cy="1559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8" y="1258800"/>
            <a:ext cx="2725271" cy="1559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3218316"/>
            <a:ext cx="3074895" cy="16575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470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701385" y="854150"/>
            <a:ext cx="2110801" cy="2796169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35036" y="275605"/>
            <a:ext cx="3330892" cy="406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กิจกรรมส่งมอบนโยบายสิ่งแวดล้อม 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/>
            </a:r>
            <a:b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</a:br>
            <a:endParaRPr lang="th-TH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aiSans Neue" panose="02000000000000000000" pitchFamily="2" charset="-34"/>
              <a:cs typeface="ThaiSans Neue" panose="02000000000000000000" pitchFamily="2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43" y="190337"/>
            <a:ext cx="1738857" cy="1288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1"/>
          <a:stretch/>
        </p:blipFill>
        <p:spPr>
          <a:xfrm>
            <a:off x="3963494" y="854150"/>
            <a:ext cx="2277474" cy="2794755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3465928" y="275605"/>
            <a:ext cx="3946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ประชาสัมพันธ์</a:t>
            </a:r>
            <a:r>
              <a:rPr 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เพื่อสร้างความรู้ความเข้าใจ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8"/>
          <a:stretch/>
        </p:blipFill>
        <p:spPr>
          <a:xfrm>
            <a:off x="7059548" y="888441"/>
            <a:ext cx="2317002" cy="2864907"/>
          </a:xfrm>
          <a:prstGeom prst="rect">
            <a:avLst/>
          </a:prstGeom>
          <a:ln w="38100">
            <a:solidFill>
              <a:srgbClr val="C65B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7412488" y="312805"/>
            <a:ext cx="323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   </a:t>
            </a:r>
            <a:r>
              <a:rPr lang="th-TH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ประชาสัมพันธ์</a:t>
            </a:r>
            <a:r>
              <a:rPr lang="th-TH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aiSans Neue" panose="02000000000000000000" pitchFamily="2" charset="-34"/>
                <a:cs typeface="ThaiSans Neue" panose="02000000000000000000" pitchFamily="2" charset="-34"/>
              </a:rPr>
              <a:t>/นิทรรศการสีเขียว 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" b="45785"/>
          <a:stretch/>
        </p:blipFill>
        <p:spPr>
          <a:xfrm>
            <a:off x="9685101" y="896938"/>
            <a:ext cx="2073404" cy="2856410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2"/>
          <a:stretch/>
        </p:blipFill>
        <p:spPr>
          <a:xfrm>
            <a:off x="8126604" y="4259297"/>
            <a:ext cx="3106171" cy="2028697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2" name="รูปภาพ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13333" r="14004" b="57778"/>
          <a:stretch/>
        </p:blipFill>
        <p:spPr>
          <a:xfrm>
            <a:off x="3722100" y="4253636"/>
            <a:ext cx="3231848" cy="1967870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b="10555"/>
          <a:stretch/>
        </p:blipFill>
        <p:spPr>
          <a:xfrm>
            <a:off x="398141" y="4253636"/>
            <a:ext cx="2694682" cy="2034358"/>
          </a:xfrm>
          <a:prstGeom prst="rect">
            <a:avLst/>
          </a:prstGeom>
          <a:ln w="28575">
            <a:solidFill>
              <a:srgbClr val="C65B0A"/>
            </a:solidFill>
          </a:ln>
        </p:spPr>
      </p:pic>
    </p:spTree>
    <p:extLst>
      <p:ext uri="{BB962C8B-B14F-4D97-AF65-F5344CB8AC3E}">
        <p14:creationId xmlns:p14="http://schemas.microsoft.com/office/powerpoint/2010/main" val="182952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469588" y="172921"/>
            <a:ext cx="80899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กิจกรรมล้าง</a:t>
            </a:r>
            <a:r>
              <a:rPr lang="th-TH" altLang="zh-CN" sz="2800" b="1" dirty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ทำความสะอาดแทง</a:t>
            </a:r>
            <a:r>
              <a:rPr lang="th-TH" altLang="zh-CN" sz="2800" b="1" dirty="0" err="1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ค์</a:t>
            </a:r>
            <a:r>
              <a:rPr lang="th-TH" altLang="zh-CN" sz="2800" b="1" dirty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น้ำ</a:t>
            </a:r>
            <a:r>
              <a:rPr lang="th-TH" altLang="zh-CN" sz="2800" b="1" dirty="0" smtClean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ประจำ อาคาร</a:t>
            </a:r>
            <a:r>
              <a:rPr lang="th-TH" altLang="zh-CN" sz="2800" b="1" dirty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อำนวย ยศสุข </a:t>
            </a:r>
            <a:endParaRPr lang="th-TH" altLang="zh-CN" sz="2800" b="1" dirty="0" smtClean="0">
              <a:solidFill>
                <a:srgbClr val="FF0000"/>
              </a:solidFill>
              <a:latin typeface="AngsanaUPC" panose="02020603050405020304" pitchFamily="18" charset="-34"/>
              <a:ea typeface="微软雅黑" pitchFamily="34" charset="-122"/>
              <a:cs typeface="AngsanaUPC" panose="02020603050405020304" pitchFamily="18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1" y="941783"/>
            <a:ext cx="2029102" cy="1299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94" y="893358"/>
            <a:ext cx="2237018" cy="142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97" y="941783"/>
            <a:ext cx="2175633" cy="137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" y="-36861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62" y="923853"/>
            <a:ext cx="2098926" cy="139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73" y="961635"/>
            <a:ext cx="2133898" cy="1279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469588" y="2486819"/>
            <a:ext cx="76327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กิจกรรมดูดบ่อดักไขมันของอาคารอำนวยยศสุข </a:t>
            </a:r>
            <a:endParaRPr lang="zh-CN" altLang="en-US" sz="2800" b="1" dirty="0">
              <a:solidFill>
                <a:srgbClr val="FF0000"/>
              </a:solidFill>
              <a:latin typeface="AngsanaUPC" panose="02020603050405020304" pitchFamily="18" charset="-34"/>
              <a:ea typeface="微软雅黑" pitchFamily="34" charset="-122"/>
              <a:cs typeface="AngsanaUPC" panose="02020603050405020304" pitchFamily="18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4" y="3176259"/>
            <a:ext cx="2070755" cy="1144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97" y="3176259"/>
            <a:ext cx="1991074" cy="11532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6097" y="3126727"/>
            <a:ext cx="2203391" cy="123908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73" y="3128753"/>
            <a:ext cx="2133898" cy="120078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01" y="3138715"/>
            <a:ext cx="2122412" cy="11943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2"/>
          <p:cNvSpPr txBox="1">
            <a:spLocks noGrp="1" noChangeArrowheads="1"/>
          </p:cNvSpPr>
          <p:nvPr>
            <p:ph idx="1"/>
          </p:nvPr>
        </p:nvSpPr>
        <p:spPr bwMode="auto">
          <a:xfrm>
            <a:off x="1469588" y="4461714"/>
            <a:ext cx="72390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h-TH" altLang="zh-CN" sz="2800" b="1" dirty="0" smtClean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กิจกรรม</a:t>
            </a:r>
            <a:r>
              <a:rPr lang="th-TH" altLang="zh-CN" sz="2800" b="1" dirty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ติดสติ๊กเกอร์ลูกศร สำหรับติดทางขึ้น-ลง</a:t>
            </a:r>
            <a:r>
              <a:rPr lang="th-TH" altLang="zh-CN" sz="2800" b="1" dirty="0" smtClean="0">
                <a:solidFill>
                  <a:srgbClr val="FF0000"/>
                </a:solidFill>
                <a:latin typeface="AngsanaUPC" panose="02020603050405020304" pitchFamily="18" charset="-34"/>
                <a:ea typeface="微软雅黑" pitchFamily="34" charset="-122"/>
                <a:cs typeface="AngsanaUPC" panose="02020603050405020304" pitchFamily="18" charset="-34"/>
              </a:rPr>
              <a:t>บันได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1" y="5244515"/>
            <a:ext cx="2726646" cy="148685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39" y="5297729"/>
            <a:ext cx="2867851" cy="1433641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75" y="5253387"/>
            <a:ext cx="2747832" cy="149540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84" y="5279800"/>
            <a:ext cx="2623076" cy="1483348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33292" y="387772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รายงานการใช้ไฟฟ้า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56820" y="5957500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สรุปผลการใช้ไฟฟ้า เปรียบเทียบ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5852" r="7356" b="1693"/>
          <a:stretch/>
        </p:blipFill>
        <p:spPr>
          <a:xfrm>
            <a:off x="700212" y="985837"/>
            <a:ext cx="4739920" cy="473992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1307" t="1148" r="2132" b="3590"/>
          <a:stretch/>
        </p:blipFill>
        <p:spPr>
          <a:xfrm>
            <a:off x="4300612" y="1827931"/>
            <a:ext cx="5182797" cy="389782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09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08000" y="446956"/>
            <a:ext cx="9144000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รายงานการใช้น้ำประปา ประจำปีงบประมาณ 2563</a:t>
            </a:r>
            <a:endParaRPr lang="zh-CN" altLang="en-US" sz="2800" b="1" dirty="0"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44120" y="6099294"/>
            <a:ext cx="849694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สรุปผลการใช้น้ำประปา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 ปีงบประมาณ 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2562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- 2563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4" y="970177"/>
            <a:ext cx="5284570" cy="505109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72" y="1887116"/>
            <a:ext cx="5028538" cy="403244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28600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06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1801759" y="283478"/>
            <a:ext cx="7153982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altLang="zh-CN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ea typeface="微软雅黑" pitchFamily="34" charset="-122"/>
                <a:cs typeface="TH Sarabun New" panose="020B0500040200020003" pitchFamily="34" charset="-34"/>
              </a:rPr>
              <a:t>รายงานการใช้น้ำมัน ประจำปีงบประมาณ 2563</a:t>
            </a:r>
            <a:endParaRPr lang="zh-CN" altLang="en-US" sz="2800" b="1" dirty="0">
              <a:solidFill>
                <a:srgbClr val="FF0000"/>
              </a:solidFill>
              <a:latin typeface="TH Sarabun New" panose="020B0500040200020003" pitchFamily="34" charset="-34"/>
              <a:ea typeface="微软雅黑" pitchFamily="34" charset="-122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/>
          <a:srcRect l="7536" t="8492" r="11446" b="12832"/>
          <a:stretch/>
        </p:blipFill>
        <p:spPr>
          <a:xfrm>
            <a:off x="75506" y="1128508"/>
            <a:ext cx="3789488" cy="519953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463"/>
            <a:ext cx="1320800" cy="978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/>
          <a:srcRect l="7536" t="8796" r="11446" b="12528"/>
          <a:stretch/>
        </p:blipFill>
        <p:spPr>
          <a:xfrm>
            <a:off x="4093647" y="1128508"/>
            <a:ext cx="3874425" cy="5316071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/>
          <a:srcRect l="7536" t="8001" r="11446" b="10657"/>
          <a:stretch/>
        </p:blipFill>
        <p:spPr>
          <a:xfrm>
            <a:off x="8225320" y="1128508"/>
            <a:ext cx="3751530" cy="5321937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3310203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429</TotalTime>
  <Words>388</Words>
  <Application>Microsoft Office PowerPoint</Application>
  <PresentationFormat>แบบจอกว้าง</PresentationFormat>
  <Paragraphs>83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5" baseType="lpstr">
      <vt:lpstr>微软雅黑</vt:lpstr>
      <vt:lpstr>AngsanaUPC</vt:lpstr>
      <vt:lpstr>Arial</vt:lpstr>
      <vt:lpstr>Cordia New</vt:lpstr>
      <vt:lpstr>IrisUPC</vt:lpstr>
      <vt:lpstr>TH Niramit AS</vt:lpstr>
      <vt:lpstr>TH NiramitIT๙</vt:lpstr>
      <vt:lpstr>TH Sarabun New</vt:lpstr>
      <vt:lpstr>ThaiSans Neue</vt:lpstr>
      <vt:lpstr>Trebuchet MS</vt:lpstr>
      <vt:lpstr>Wingdings 3</vt:lpstr>
      <vt:lpstr>เหลี่ยมเพชร</vt:lpstr>
      <vt:lpstr>  ผลการดำเนินงาน โครงการสำนักงานสีเขียว  Green Office  อาคารอำนวย ยศสุข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กิจกรรมดูดบ่อดักไขมันของอาคารอำนวยยศสุข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Office  ศูนย์กิจการนักศึกษา อาคารอำนวย ยศสุข</dc:title>
  <dc:creator>Windows User</dc:creator>
  <cp:lastModifiedBy>Sukit</cp:lastModifiedBy>
  <cp:revision>70</cp:revision>
  <dcterms:created xsi:type="dcterms:W3CDTF">2020-10-01T08:40:23Z</dcterms:created>
  <dcterms:modified xsi:type="dcterms:W3CDTF">2020-11-02T09:51:06Z</dcterms:modified>
</cp:coreProperties>
</file>