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60" r:id="rId4"/>
    <p:sldId id="282" r:id="rId5"/>
    <p:sldId id="283" r:id="rId6"/>
    <p:sldId id="285" r:id="rId7"/>
    <p:sldId id="286" r:id="rId8"/>
    <p:sldId id="287" r:id="rId9"/>
    <p:sldId id="288" r:id="rId10"/>
    <p:sldId id="290" r:id="rId11"/>
    <p:sldId id="289" r:id="rId12"/>
    <p:sldId id="291" r:id="rId13"/>
    <p:sldId id="292" r:id="rId14"/>
    <p:sldId id="272" r:id="rId15"/>
    <p:sldId id="293" r:id="rId16"/>
    <p:sldId id="294" r:id="rId17"/>
    <p:sldId id="274" r:id="rId18"/>
    <p:sldId id="275" r:id="rId19"/>
    <p:sldId id="276" r:id="rId20"/>
    <p:sldId id="277" r:id="rId21"/>
    <p:sldId id="296" r:id="rId22"/>
    <p:sldId id="297" r:id="rId23"/>
    <p:sldId id="298" r:id="rId24"/>
    <p:sldId id="278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rompt" panose="020B0604020202020204" charset="-34"/>
      <p:bold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zWMUGD7FXtaXemFpKJ+mRF2Lh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399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553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13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667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180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8878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535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325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82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72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3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49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000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376194" y="188432"/>
            <a:ext cx="6623958" cy="63908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4814046" y="1585179"/>
            <a:ext cx="795258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th-TH" sz="6000" b="1" dirty="0">
                <a:solidFill>
                  <a:schemeClr val="tx1"/>
                </a:solidFill>
                <a:latin typeface="Prompt"/>
                <a:ea typeface="Prompt"/>
                <a:cs typeface="Prompt"/>
                <a:sym typeface="Prompt"/>
              </a:rPr>
              <a:t>การเรียนรู้</a:t>
            </a:r>
          </a:p>
          <a:p>
            <a:pPr lvl="0" algn="ctr"/>
            <a:r>
              <a:rPr lang="th-TH" sz="6000" b="1" dirty="0">
                <a:solidFill>
                  <a:schemeClr val="tx1"/>
                </a:solidFill>
                <a:latin typeface="Prompt"/>
                <a:ea typeface="Prompt"/>
                <a:cs typeface="Prompt"/>
                <a:sym typeface="Prompt"/>
              </a:rPr>
              <a:t>เป้าหมายร</a:t>
            </a:r>
          </a:p>
          <a:p>
            <a:pPr lvl="0" algn="ctr"/>
            <a:r>
              <a:rPr lang="th-TH" sz="6000" b="1" dirty="0">
                <a:solidFill>
                  <a:schemeClr val="tx1"/>
                </a:solidFill>
                <a:latin typeface="Prompt"/>
                <a:ea typeface="Prompt"/>
                <a:cs typeface="Prompt"/>
                <a:sym typeface="Prompt"/>
              </a:rPr>
              <a:t>พัฒนาอย่างยั่งยืน </a:t>
            </a:r>
          </a:p>
          <a:p>
            <a:pPr lvl="0" algn="ctr"/>
            <a:r>
              <a:rPr lang="en-US" sz="6000" b="1" dirty="0">
                <a:solidFill>
                  <a:schemeClr val="tx1"/>
                </a:solidFill>
                <a:latin typeface="Prompt"/>
                <a:ea typeface="Prompt"/>
                <a:cs typeface="Prompt"/>
                <a:sym typeface="Prompt"/>
              </a:rPr>
              <a:t>SDGs </a:t>
            </a:r>
            <a:endParaRPr sz="6000" b="1" dirty="0">
              <a:solidFill>
                <a:schemeClr val="tx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9" name="Picture 2" descr="การตอบสนองต่อเป้าหมาย UN SDGs | บริษัท ยูเอซี โกลบอล จำกัด (มหาชน)">
            <a:extLst>
              <a:ext uri="{FF2B5EF4-FFF2-40B4-BE49-F238E27FC236}">
                <a16:creationId xmlns:a16="http://schemas.microsoft.com/office/drawing/2014/main" id="{C722952D-BFDD-4E95-92B3-38977611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 r="4" b="3"/>
          <a:stretch/>
        </p:blipFill>
        <p:spPr bwMode="auto">
          <a:xfrm>
            <a:off x="121334" y="396214"/>
            <a:ext cx="5886541" cy="57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303711" y="1062937"/>
            <a:ext cx="5244353" cy="5580529"/>
          </a:xfrm>
        </p:spPr>
        <p:txBody>
          <a:bodyPr>
            <a:normAutofit/>
          </a:bodyPr>
          <a:lstStyle/>
          <a:p>
            <a:r>
              <a:rPr lang="th-TH" sz="4400" dirty="0">
                <a:latin typeface="Prompt" panose="020B0604020202020204" charset="-34"/>
                <a:cs typeface="Prompt" panose="020B0604020202020204" charset="-34"/>
              </a:rPr>
              <a:t>“เป้าหมายการพัฒนาที่ยั่งยืน” (</a:t>
            </a:r>
            <a:r>
              <a:rPr lang="en-US" sz="4400" dirty="0">
                <a:latin typeface="Prompt" panose="020B0604020202020204" charset="-34"/>
                <a:cs typeface="Prompt" panose="020B0604020202020204" charset="-34"/>
              </a:rPr>
              <a:t>SDGs)</a:t>
            </a:r>
          </a:p>
        </p:txBody>
      </p:sp>
      <p:pic>
        <p:nvPicPr>
          <p:cNvPr id="4" name="Picture 2" descr="การตอบสนองต่อเป้าหมาย UN SDGs | บริษัท ยูเอซี โกลบอล จำกัด (มหาชน)">
            <a:extLst>
              <a:ext uri="{FF2B5EF4-FFF2-40B4-BE49-F238E27FC236}">
                <a16:creationId xmlns:a16="http://schemas.microsoft.com/office/drawing/2014/main" id="{C722952D-BFDD-4E95-92B3-38977611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 r="4" b="3"/>
          <a:stretch/>
        </p:blipFill>
        <p:spPr bwMode="auto">
          <a:xfrm>
            <a:off x="417170" y="264155"/>
            <a:ext cx="5886541" cy="57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41;p6"/>
          <p:cNvPicPr preferRelativeResize="0"/>
          <p:nvPr/>
        </p:nvPicPr>
        <p:blipFill rotWithShape="1">
          <a:blip r:embed="rId3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6379150" y="2687018"/>
            <a:ext cx="5244353" cy="558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th-TH" dirty="0">
                <a:latin typeface="Prompt" panose="020B0604020202020204" charset="-34"/>
                <a:cs typeface="Prompt" panose="020B0604020202020204" charset="-34"/>
              </a:rPr>
              <a:t>มี </a:t>
            </a:r>
            <a:r>
              <a:rPr lang="en-US" dirty="0">
                <a:latin typeface="Prompt" panose="020B0604020202020204" charset="-34"/>
                <a:cs typeface="Prompt" panose="020B0604020202020204" charset="-34"/>
              </a:rPr>
              <a:t>17 </a:t>
            </a:r>
            <a:r>
              <a:rPr lang="th-TH" dirty="0">
                <a:latin typeface="Prompt" panose="020B0604020202020204" charset="-34"/>
                <a:cs typeface="Prompt" panose="020B0604020202020204" charset="-34"/>
              </a:rPr>
              <a:t>เป้าหมาย </a:t>
            </a:r>
            <a:endParaRPr lang="en-US" dirty="0">
              <a:latin typeface="Prompt" panose="020B0604020202020204" charset="-34"/>
              <a:cs typeface="Prompt" panose="020B0604020202020204" charset="-34"/>
            </a:endParaRPr>
          </a:p>
          <a:p>
            <a:r>
              <a:rPr lang="th-TH" dirty="0">
                <a:latin typeface="Prompt" panose="020B0604020202020204" charset="-34"/>
                <a:cs typeface="Prompt" panose="020B0604020202020204" charset="-34"/>
              </a:rPr>
              <a:t>ประกอบไปด้วย 169 เป้าหมายย่อย (</a:t>
            </a:r>
            <a:r>
              <a:rPr lang="en-US" dirty="0">
                <a:latin typeface="Prompt" panose="020B0604020202020204" charset="-34"/>
                <a:cs typeface="Prompt" panose="020B0604020202020204" charset="-34"/>
              </a:rPr>
              <a:t>SDG Targets) </a:t>
            </a:r>
          </a:p>
          <a:p>
            <a:r>
              <a:rPr lang="th-TH" dirty="0">
                <a:latin typeface="Prompt" panose="020B0604020202020204" charset="-34"/>
                <a:cs typeface="Prompt" panose="020B0604020202020204" charset="-34"/>
              </a:rPr>
              <a:t>เพื่อใช้ติดตามและประเมินความก้าวหน้าของการพัฒนา </a:t>
            </a:r>
          </a:p>
          <a:p>
            <a:r>
              <a:rPr lang="th-TH" dirty="0">
                <a:latin typeface="Prompt" panose="020B0604020202020204" charset="-34"/>
                <a:cs typeface="Prompt" panose="020B0604020202020204" charset="-34"/>
              </a:rPr>
              <a:t>กำหนดให้มี 247 ตัวชี้วัด </a:t>
            </a:r>
          </a:p>
          <a:p>
            <a:endParaRPr lang="th-TH" dirty="0">
              <a:latin typeface="Prompt" panose="020B0604020202020204" charset="-34"/>
              <a:cs typeface="Prompt" panose="020B0604020202020204" charset="-34"/>
            </a:endParaRPr>
          </a:p>
          <a:p>
            <a:endParaRPr lang="th-TH" dirty="0">
              <a:latin typeface="Prompt" panose="020B0604020202020204" charset="-34"/>
              <a:cs typeface="Prompt" panose="020B0604020202020204" charset="-34"/>
            </a:endParaRPr>
          </a:p>
          <a:p>
            <a:endParaRPr lang="en-US" dirty="0">
              <a:latin typeface="Prompt" panose="020B0604020202020204" charset="-34"/>
              <a:cs typeface="Prompt" panose="020B060402020202020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134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r="4049" b="3033"/>
          <a:stretch/>
        </p:blipFill>
        <p:spPr>
          <a:xfrm>
            <a:off x="320488" y="72187"/>
            <a:ext cx="11551024" cy="63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5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1;p6"/>
          <p:cNvPicPr preferRelativeResize="0"/>
          <p:nvPr/>
        </p:nvPicPr>
        <p:blipFill rotWithShape="1">
          <a:blip r:embed="rId2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408450" y="114580"/>
            <a:ext cx="9132598" cy="1311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h-TH" sz="4400" dirty="0">
                <a:latin typeface="Prompt" panose="020B0604020202020204" charset="-34"/>
                <a:cs typeface="Prompt" panose="020B0604020202020204" charset="-34"/>
              </a:rPr>
              <a:t>สามารถจัดกลุ่ม </a:t>
            </a:r>
            <a:r>
              <a:rPr lang="en-US" sz="4400" dirty="0">
                <a:latin typeface="Prompt" panose="020B0604020202020204" charset="-34"/>
                <a:cs typeface="Prompt" panose="020B0604020202020204" charset="-34"/>
              </a:rPr>
              <a:t>SDGs </a:t>
            </a:r>
            <a:br>
              <a:rPr lang="en-US" sz="4400" dirty="0">
                <a:latin typeface="Prompt" panose="020B0604020202020204" charset="-34"/>
                <a:cs typeface="Prompt" panose="020B0604020202020204" charset="-34"/>
              </a:rPr>
            </a:br>
            <a:r>
              <a:rPr lang="th-TH" sz="4400" dirty="0">
                <a:latin typeface="Prompt" panose="020B0604020202020204" charset="-34"/>
                <a:cs typeface="Prompt" panose="020B0604020202020204" charset="-34"/>
              </a:rPr>
              <a:t>ตามปัจจัยที่เชื่อมโยงกันใน 5 มิติ (5</a:t>
            </a:r>
            <a:r>
              <a:rPr lang="en-US" sz="4400" dirty="0">
                <a:latin typeface="Prompt" panose="020B0604020202020204" charset="-34"/>
                <a:cs typeface="Prompt" panose="020B0604020202020204" charset="-34"/>
              </a:rPr>
              <a:t>P)</a:t>
            </a:r>
            <a:endParaRPr lang="en-US" sz="4000" dirty="0">
              <a:latin typeface="Prompt" panose="020B0604020202020204" charset="-34"/>
              <a:cs typeface="Prompt" panose="020B0604020202020204" charset="-34"/>
            </a:endParaRPr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7656415" y="1570912"/>
            <a:ext cx="5244353" cy="5580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0" indent="-457200" algn="l">
              <a:buAutoNum type="arabicParenBoth"/>
            </a:pPr>
            <a:r>
              <a:rPr lang="th-TH" sz="2800" b="1" dirty="0">
                <a:latin typeface="Prompt" panose="020B0604020202020204" charset="-34"/>
                <a:cs typeface="Prompt" panose="020B0604020202020204" charset="-34"/>
              </a:rPr>
              <a:t>การพัฒนาคน (</a:t>
            </a:r>
            <a:r>
              <a:rPr lang="en-US" sz="2800" b="1" dirty="0">
                <a:latin typeface="Prompt" panose="020B0604020202020204" charset="-34"/>
                <a:cs typeface="Prompt" panose="020B0604020202020204" charset="-34"/>
              </a:rPr>
              <a:t>People)</a:t>
            </a:r>
            <a:r>
              <a:rPr lang="en-US" sz="2800" dirty="0">
                <a:latin typeface="Prompt" panose="020B0604020202020204" charset="-34"/>
                <a:cs typeface="Prompt" panose="020B0604020202020204" charset="-34"/>
              </a:rPr>
              <a:t> </a:t>
            </a:r>
          </a:p>
          <a:p>
            <a:pPr marL="508000" indent="-457200" algn="l">
              <a:buAutoNum type="arabicParenBoth"/>
            </a:pPr>
            <a:r>
              <a:rPr lang="th-TH" sz="2800" b="1" dirty="0">
                <a:latin typeface="Prompt" panose="020B0604020202020204" charset="-34"/>
                <a:cs typeface="Prompt" panose="020B0604020202020204" charset="-34"/>
              </a:rPr>
              <a:t>สิ่งแวดล้อม (</a:t>
            </a:r>
            <a:r>
              <a:rPr lang="en-US" sz="2800" b="1" dirty="0">
                <a:latin typeface="Prompt" panose="020B0604020202020204" charset="-34"/>
                <a:cs typeface="Prompt" panose="020B0604020202020204" charset="-34"/>
              </a:rPr>
              <a:t>Planet)</a:t>
            </a:r>
            <a:r>
              <a:rPr lang="en-US" sz="2800" dirty="0">
                <a:latin typeface="Prompt" panose="020B0604020202020204" charset="-34"/>
                <a:cs typeface="Prompt" panose="020B0604020202020204" charset="-34"/>
              </a:rPr>
              <a:t> </a:t>
            </a:r>
          </a:p>
          <a:p>
            <a:pPr marL="508000" indent="-457200" algn="l">
              <a:buAutoNum type="arabicParenBoth"/>
            </a:pPr>
            <a:r>
              <a:rPr lang="th-TH" sz="2800" b="1" dirty="0">
                <a:latin typeface="Prompt" panose="020B0604020202020204" charset="-34"/>
                <a:cs typeface="Prompt" panose="020B0604020202020204" charset="-34"/>
              </a:rPr>
              <a:t>เศรษฐกิจและความมั่งคั่ง (</a:t>
            </a:r>
            <a:r>
              <a:rPr lang="en-US" sz="2800" b="1" dirty="0">
                <a:latin typeface="Prompt" panose="020B0604020202020204" charset="-34"/>
                <a:cs typeface="Prompt" panose="020B0604020202020204" charset="-34"/>
              </a:rPr>
              <a:t>Prosperity)</a:t>
            </a:r>
            <a:r>
              <a:rPr lang="en-US" sz="2800" dirty="0">
                <a:latin typeface="Prompt" panose="020B0604020202020204" charset="-34"/>
                <a:cs typeface="Prompt" panose="020B0604020202020204" charset="-34"/>
              </a:rPr>
              <a:t> </a:t>
            </a:r>
          </a:p>
          <a:p>
            <a:pPr marL="508000" indent="-457200" algn="l">
              <a:buAutoNum type="arabicParenBoth"/>
            </a:pPr>
            <a:r>
              <a:rPr lang="th-TH" sz="2800" b="1" dirty="0">
                <a:latin typeface="Prompt" panose="020B0604020202020204" charset="-34"/>
                <a:cs typeface="Prompt" panose="020B0604020202020204" charset="-34"/>
              </a:rPr>
              <a:t>สันติภาพและความยุติธรรม (</a:t>
            </a:r>
            <a:r>
              <a:rPr lang="en-US" sz="2800" b="1" dirty="0">
                <a:latin typeface="Prompt" panose="020B0604020202020204" charset="-34"/>
                <a:cs typeface="Prompt" panose="020B0604020202020204" charset="-34"/>
              </a:rPr>
              <a:t>Peace)</a:t>
            </a:r>
            <a:r>
              <a:rPr lang="en-US" sz="2800" dirty="0">
                <a:latin typeface="Prompt" panose="020B0604020202020204" charset="-34"/>
                <a:cs typeface="Prompt" panose="020B0604020202020204" charset="-34"/>
              </a:rPr>
              <a:t> </a:t>
            </a:r>
          </a:p>
          <a:p>
            <a:pPr marL="508000" indent="-457200" algn="l">
              <a:buAutoNum type="arabicParenBoth"/>
            </a:pPr>
            <a:r>
              <a:rPr lang="th-TH" sz="2800" b="1" dirty="0">
                <a:latin typeface="Prompt" panose="020B0604020202020204" charset="-34"/>
                <a:cs typeface="Prompt" panose="020B0604020202020204" charset="-34"/>
              </a:rPr>
              <a:t>ความเป็นหุ้นส่วนการพัฒนา (</a:t>
            </a:r>
            <a:r>
              <a:rPr lang="en-US" sz="2800" b="1" dirty="0">
                <a:latin typeface="Prompt" panose="020B0604020202020204" charset="-34"/>
                <a:cs typeface="Prompt" panose="020B0604020202020204" charset="-34"/>
              </a:rPr>
              <a:t>Partnership)</a:t>
            </a:r>
            <a:r>
              <a:rPr lang="en-US" sz="2800" dirty="0">
                <a:latin typeface="Prompt" panose="020B0604020202020204" charset="-34"/>
                <a:cs typeface="Prompt" panose="020B0604020202020204" charset="-34"/>
              </a:rPr>
              <a:t> </a:t>
            </a:r>
            <a:endParaRPr lang="th-TH" sz="2800" dirty="0">
              <a:latin typeface="Prompt" panose="020B0604020202020204" charset="-34"/>
              <a:cs typeface="Prompt" panose="020B0604020202020204" charset="-34"/>
            </a:endParaRPr>
          </a:p>
          <a:p>
            <a:pPr algn="l"/>
            <a:endParaRPr lang="th-TH" sz="2800" dirty="0">
              <a:latin typeface="Prompt" panose="020B0604020202020204" charset="-34"/>
              <a:cs typeface="Prompt" panose="020B0604020202020204" charset="-34"/>
            </a:endParaRPr>
          </a:p>
          <a:p>
            <a:pPr algn="l"/>
            <a:endParaRPr lang="en-US" sz="2800" dirty="0">
              <a:latin typeface="Prompt" panose="020B0604020202020204" charset="-34"/>
              <a:cs typeface="Prompt" panose="020B060402020202020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r="1492"/>
          <a:stretch/>
        </p:blipFill>
        <p:spPr>
          <a:xfrm>
            <a:off x="359144" y="1425668"/>
            <a:ext cx="7247965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5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57428" y="2403872"/>
            <a:ext cx="10443882" cy="1655762"/>
          </a:xfrm>
        </p:spPr>
        <p:txBody>
          <a:bodyPr>
            <a:noAutofit/>
          </a:bodyPr>
          <a:lstStyle/>
          <a:p>
            <a:pPr marL="50800" indent="0" algn="l"/>
            <a:r>
              <a:rPr lang="th-TH" sz="3600" dirty="0">
                <a:solidFill>
                  <a:srgbClr val="0070C0"/>
                </a:solidFill>
                <a:latin typeface="Prompt" panose="020B0604020202020204" charset="-34"/>
                <a:cs typeface="Prompt" panose="020B0604020202020204" charset="-34"/>
              </a:rPr>
              <a:t>ช่วยกันตอบคำถามตอบ 4 คำถาม </a:t>
            </a:r>
          </a:p>
          <a:p>
            <a:pPr marL="50800" indent="0" algn="l"/>
            <a:r>
              <a:rPr lang="th-TH" sz="3600" dirty="0">
                <a:solidFill>
                  <a:srgbClr val="7030A0"/>
                </a:solidFill>
                <a:latin typeface="Prompt" panose="020B0604020202020204" charset="-34"/>
                <a:cs typeface="Prompt" panose="020B0604020202020204" charset="-34"/>
              </a:rPr>
              <a:t>• คุณภาพชีวิตที่ดี ชีวิตที่ดี ต้องเป็นยังไงบ้าง </a:t>
            </a:r>
          </a:p>
          <a:p>
            <a:pPr marL="50800" indent="0" algn="l"/>
            <a:r>
              <a:rPr lang="th-TH" sz="3600" dirty="0">
                <a:solidFill>
                  <a:srgbClr val="7030A0"/>
                </a:solidFill>
                <a:latin typeface="Prompt" panose="020B0604020202020204" charset="-34"/>
                <a:cs typeface="Prompt" panose="020B0604020202020204" charset="-34"/>
              </a:rPr>
              <a:t>• สังคมที่ดีต้องเป็นอย่างไร </a:t>
            </a:r>
          </a:p>
          <a:p>
            <a:pPr marL="50800" indent="0" algn="l"/>
            <a:r>
              <a:rPr lang="th-TH" sz="3600" dirty="0">
                <a:solidFill>
                  <a:srgbClr val="7030A0"/>
                </a:solidFill>
                <a:latin typeface="Prompt" panose="020B0604020202020204" charset="-34"/>
                <a:cs typeface="Prompt" panose="020B0604020202020204" charset="-34"/>
              </a:rPr>
              <a:t>• สิ่งแวดล้อมที่ดี ที่คุณอยากอยู่อาศัยเป็นอย่างไรบ้าง </a:t>
            </a:r>
          </a:p>
          <a:p>
            <a:pPr marL="50800" indent="0" algn="l"/>
            <a:r>
              <a:rPr lang="th-TH" sz="3600" dirty="0">
                <a:solidFill>
                  <a:srgbClr val="7030A0"/>
                </a:solidFill>
                <a:latin typeface="Prompt" panose="020B0604020202020204" charset="-34"/>
                <a:cs typeface="Prompt" panose="020B0604020202020204" charset="-34"/>
              </a:rPr>
              <a:t>• ทำอย่างไร เราถึงจะปรับตัวกับการเปลี่ยนแปลงได้</a:t>
            </a:r>
            <a:endParaRPr lang="en-US" sz="3600" dirty="0">
              <a:solidFill>
                <a:srgbClr val="7030A0"/>
              </a:solidFill>
              <a:latin typeface="Prompt" panose="020B0604020202020204" charset="-34"/>
              <a:cs typeface="Prompt" panose="020B0604020202020204" charset="-34"/>
            </a:endParaRPr>
          </a:p>
        </p:txBody>
      </p:sp>
      <p:pic>
        <p:nvPicPr>
          <p:cNvPr id="4" name="Google Shape;141;p6"/>
          <p:cNvPicPr preferRelativeResize="0"/>
          <p:nvPr/>
        </p:nvPicPr>
        <p:blipFill rotWithShape="1">
          <a:blip r:embed="rId2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40341" y="222497"/>
            <a:ext cx="8253534" cy="85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th-TH" sz="6600" dirty="0">
                <a:latin typeface="Prompt" panose="020B0604020202020204" charset="-34"/>
                <a:cs typeface="Prompt" panose="020B0604020202020204" charset="-34"/>
              </a:rPr>
              <a:t>“</a:t>
            </a:r>
            <a:r>
              <a:rPr lang="th-TH" sz="6600" dirty="0">
                <a:solidFill>
                  <a:srgbClr val="00B050"/>
                </a:solidFill>
                <a:latin typeface="Prompt" panose="020B0604020202020204" charset="-34"/>
                <a:cs typeface="Prompt" panose="020B0604020202020204" charset="-34"/>
              </a:rPr>
              <a:t>ชีวิต</a:t>
            </a:r>
            <a:r>
              <a:rPr lang="th-TH" sz="6600" dirty="0">
                <a:solidFill>
                  <a:srgbClr val="FFC000"/>
                </a:solidFill>
                <a:latin typeface="Prompt" panose="020B0604020202020204" charset="-34"/>
                <a:cs typeface="Prompt" panose="020B0604020202020204" charset="-34"/>
              </a:rPr>
              <a:t>ที่ดี</a:t>
            </a:r>
            <a:r>
              <a:rPr lang="th-TH" sz="6600" dirty="0">
                <a:solidFill>
                  <a:schemeClr val="accent2">
                    <a:lumMod val="75000"/>
                  </a:schemeClr>
                </a:solidFill>
                <a:latin typeface="Prompt" panose="020B0604020202020204" charset="-34"/>
                <a:cs typeface="Prompt" panose="020B0604020202020204" charset="-34"/>
              </a:rPr>
              <a:t>คืออะไร</a:t>
            </a:r>
            <a:r>
              <a:rPr lang="th-TH" sz="6600" dirty="0">
                <a:latin typeface="Prompt" panose="020B0604020202020204" charset="-34"/>
                <a:cs typeface="Prompt" panose="020B0604020202020204" charset="-34"/>
              </a:rPr>
              <a:t>”</a:t>
            </a:r>
            <a:endParaRPr lang="en-US" sz="6600" dirty="0">
              <a:latin typeface="Prompt" panose="020B0604020202020204" charset="-34"/>
              <a:cs typeface="Prompt" panose="020B0604020202020204" charset="-34"/>
            </a:endParaRPr>
          </a:p>
        </p:txBody>
      </p:sp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874059" y="1430048"/>
            <a:ext cx="10443882" cy="97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 algn="l"/>
            <a:r>
              <a:rPr lang="th-TH" sz="3600" dirty="0">
                <a:latin typeface="Prompt" panose="020B0604020202020204" charset="-34"/>
                <a:cs typeface="Prompt" panose="020B0604020202020204" charset="-34"/>
              </a:rPr>
              <a:t>นับ 1 – 10 คน  แจกกระดาษชาร์ต </a:t>
            </a:r>
            <a:endParaRPr lang="en-US" sz="3600" dirty="0">
              <a:latin typeface="Prompt" panose="020B0604020202020204" charset="-34"/>
              <a:cs typeface="Prompt" panose="020B0604020202020204" charset="-34"/>
            </a:endParaRPr>
          </a:p>
        </p:txBody>
      </p:sp>
      <p:pic>
        <p:nvPicPr>
          <p:cNvPr id="7" name="Picture 2" descr="การตอบสนองต่อเป้าหมาย UN SDGs | บริษัท ยูเอซี โกลบอล จำกัด (มหาชน)">
            <a:extLst>
              <a:ext uri="{FF2B5EF4-FFF2-40B4-BE49-F238E27FC236}">
                <a16:creationId xmlns:a16="http://schemas.microsoft.com/office/drawing/2014/main" id="{C722952D-BFDD-4E95-92B3-38977611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 r="4" b="3"/>
          <a:stretch/>
        </p:blipFill>
        <p:spPr bwMode="auto">
          <a:xfrm>
            <a:off x="8617304" y="486465"/>
            <a:ext cx="2592322" cy="25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79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496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/>
          <p:nvPr/>
        </p:nvSpPr>
        <p:spPr>
          <a:xfrm>
            <a:off x="0" y="2152358"/>
            <a:ext cx="12192000" cy="26728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7"/>
          <p:cNvSpPr txBox="1"/>
          <p:nvPr/>
        </p:nvSpPr>
        <p:spPr>
          <a:xfrm>
            <a:off x="2245658" y="2827088"/>
            <a:ext cx="702757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000" b="1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พักเที่ยงก่อนนะ</a:t>
            </a:r>
            <a:endParaRPr sz="8000" b="1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 txBox="1"/>
          <p:nvPr/>
        </p:nvSpPr>
        <p:spPr>
          <a:xfrm>
            <a:off x="2105460" y="1811765"/>
            <a:ext cx="47126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จะไปตลาด...</a:t>
            </a:r>
            <a:endParaRPr sz="5400" b="1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5479361" y="2580351"/>
            <a:ext cx="47126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72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...ไปซื้ออะไร</a:t>
            </a:r>
            <a:endParaRPr sz="7200" b="1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3228533" y="4133767"/>
            <a:ext cx="573493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8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!!ตลาดวาย!!</a:t>
            </a:r>
            <a:endParaRPr sz="4800" b="1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  <p:extLst>
      <p:ext uri="{BB962C8B-B14F-4D97-AF65-F5344CB8AC3E}">
        <p14:creationId xmlns:p14="http://schemas.microsoft.com/office/powerpoint/2010/main" val="422500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1741078" y="522951"/>
            <a:ext cx="4712677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th-TH" sz="7200" b="1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กิจกรรมนักศึกษากับการพัฒนาอย่างยั่งยืน</a:t>
            </a:r>
            <a:endParaRPr sz="7200" b="1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6" name="Picture 2" descr="การตอบสนองต่อเป้าหมาย UN SDGs | บริษัท ยูเอซี โกลบอล จำกัด (มหาชน)">
            <a:extLst>
              <a:ext uri="{FF2B5EF4-FFF2-40B4-BE49-F238E27FC236}">
                <a16:creationId xmlns:a16="http://schemas.microsoft.com/office/drawing/2014/main" id="{C722952D-BFDD-4E95-92B3-38977611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 r="4" b="3"/>
          <a:stretch/>
        </p:blipFill>
        <p:spPr bwMode="auto">
          <a:xfrm>
            <a:off x="6096000" y="811477"/>
            <a:ext cx="4448017" cy="43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2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9"/>
          <p:cNvSpPr/>
          <p:nvPr/>
        </p:nvSpPr>
        <p:spPr>
          <a:xfrm>
            <a:off x="8525022" y="0"/>
            <a:ext cx="3666978" cy="745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0"/>
          <p:cNvSpPr/>
          <p:nvPr/>
        </p:nvSpPr>
        <p:spPr>
          <a:xfrm>
            <a:off x="8525022" y="0"/>
            <a:ext cx="3666978" cy="74558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1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1"/>
          <p:cNvSpPr txBox="1"/>
          <p:nvPr/>
        </p:nvSpPr>
        <p:spPr>
          <a:xfrm>
            <a:off x="-3143544" y="229560"/>
            <a:ext cx="92395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โจทย์...</a:t>
            </a:r>
            <a:endParaRPr/>
          </a:p>
        </p:txBody>
      </p:sp>
      <p:sp>
        <p:nvSpPr>
          <p:cNvPr id="280" name="Google Shape;280;p21"/>
          <p:cNvSpPr txBox="1"/>
          <p:nvPr/>
        </p:nvSpPr>
        <p:spPr>
          <a:xfrm>
            <a:off x="455440" y="1152890"/>
            <a:ext cx="92395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ให้แต่ละทีมร่วมกันออกแบบวิธีแก้ไขปัญหา</a:t>
            </a:r>
            <a:endParaRPr sz="3600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36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จากข้อมูลสถานการณ์ปัญหาที่ได้ทำการสรุปไว้</a:t>
            </a:r>
            <a:endParaRPr sz="3600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grpSp>
        <p:nvGrpSpPr>
          <p:cNvPr id="281" name="Google Shape;281;p21"/>
          <p:cNvGrpSpPr/>
          <p:nvPr/>
        </p:nvGrpSpPr>
        <p:grpSpPr>
          <a:xfrm>
            <a:off x="5305425" y="3041632"/>
            <a:ext cx="1581150" cy="2764882"/>
            <a:chOff x="6829425" y="1635377"/>
            <a:chExt cx="1581150" cy="2764882"/>
          </a:xfrm>
        </p:grpSpPr>
        <p:sp>
          <p:nvSpPr>
            <p:cNvPr id="282" name="Google Shape;282;p21"/>
            <p:cNvSpPr/>
            <p:nvPr/>
          </p:nvSpPr>
          <p:spPr>
            <a:xfrm>
              <a:off x="6829425" y="2750181"/>
              <a:ext cx="1581150" cy="1650078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7143750" y="1635377"/>
              <a:ext cx="952500" cy="95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21"/>
          <p:cNvGrpSpPr/>
          <p:nvPr/>
        </p:nvGrpSpPr>
        <p:grpSpPr>
          <a:xfrm>
            <a:off x="3713431" y="3322653"/>
            <a:ext cx="1259736" cy="2202840"/>
            <a:chOff x="6829425" y="1635377"/>
            <a:chExt cx="1581150" cy="2764882"/>
          </a:xfrm>
        </p:grpSpPr>
        <p:sp>
          <p:nvSpPr>
            <p:cNvPr id="285" name="Google Shape;285;p21"/>
            <p:cNvSpPr/>
            <p:nvPr/>
          </p:nvSpPr>
          <p:spPr>
            <a:xfrm>
              <a:off x="6829425" y="2750181"/>
              <a:ext cx="1581150" cy="1650078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7143750" y="1635377"/>
              <a:ext cx="952500" cy="95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21"/>
          <p:cNvGrpSpPr/>
          <p:nvPr/>
        </p:nvGrpSpPr>
        <p:grpSpPr>
          <a:xfrm>
            <a:off x="7218833" y="3322653"/>
            <a:ext cx="1259736" cy="2202840"/>
            <a:chOff x="6829425" y="1635377"/>
            <a:chExt cx="1581150" cy="2764882"/>
          </a:xfrm>
        </p:grpSpPr>
        <p:sp>
          <p:nvSpPr>
            <p:cNvPr id="288" name="Google Shape;288;p21"/>
            <p:cNvSpPr/>
            <p:nvPr/>
          </p:nvSpPr>
          <p:spPr>
            <a:xfrm>
              <a:off x="6829425" y="2750181"/>
              <a:ext cx="1581150" cy="1650078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7143750" y="1635377"/>
              <a:ext cx="952500" cy="95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21"/>
          <p:cNvGrpSpPr/>
          <p:nvPr/>
        </p:nvGrpSpPr>
        <p:grpSpPr>
          <a:xfrm>
            <a:off x="8794138" y="3809633"/>
            <a:ext cx="838962" cy="1467052"/>
            <a:chOff x="6829425" y="1635377"/>
            <a:chExt cx="1581150" cy="2764882"/>
          </a:xfrm>
        </p:grpSpPr>
        <p:sp>
          <p:nvSpPr>
            <p:cNvPr id="291" name="Google Shape;291;p21"/>
            <p:cNvSpPr/>
            <p:nvPr/>
          </p:nvSpPr>
          <p:spPr>
            <a:xfrm>
              <a:off x="6829425" y="2750181"/>
              <a:ext cx="1581150" cy="1650078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7143750" y="1635377"/>
              <a:ext cx="952500" cy="95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21"/>
          <p:cNvGrpSpPr/>
          <p:nvPr/>
        </p:nvGrpSpPr>
        <p:grpSpPr>
          <a:xfrm>
            <a:off x="2544113" y="3743925"/>
            <a:ext cx="838962" cy="1467052"/>
            <a:chOff x="6829425" y="1635377"/>
            <a:chExt cx="1581150" cy="2764882"/>
          </a:xfrm>
        </p:grpSpPr>
        <p:sp>
          <p:nvSpPr>
            <p:cNvPr id="294" name="Google Shape;294;p21"/>
            <p:cNvSpPr/>
            <p:nvPr/>
          </p:nvSpPr>
          <p:spPr>
            <a:xfrm>
              <a:off x="6829425" y="2750181"/>
              <a:ext cx="1581150" cy="1650078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7143750" y="1635377"/>
              <a:ext cx="952500" cy="9525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6"/>
          <p:cNvSpPr txBox="1"/>
          <p:nvPr/>
        </p:nvSpPr>
        <p:spPr>
          <a:xfrm>
            <a:off x="3739661" y="2287138"/>
            <a:ext cx="471267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8800" b="1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ปลาทู...</a:t>
            </a:r>
            <a:endParaRPr sz="8800" b="1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39" name="Google Shape;139;p6"/>
          <p:cNvSpPr txBox="1"/>
          <p:nvPr/>
        </p:nvSpPr>
        <p:spPr>
          <a:xfrm>
            <a:off x="7192656" y="3896371"/>
            <a:ext cx="47126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7200" b="1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...ปลาร้า</a:t>
            </a:r>
            <a:endParaRPr sz="7200" b="1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3793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19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2"/>
          <p:cNvSpPr/>
          <p:nvPr/>
        </p:nvSpPr>
        <p:spPr>
          <a:xfrm>
            <a:off x="8525022" y="0"/>
            <a:ext cx="3666978" cy="43609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2"/>
          <p:cNvSpPr txBox="1"/>
          <p:nvPr/>
        </p:nvSpPr>
        <p:spPr>
          <a:xfrm>
            <a:off x="8426548" y="3386796"/>
            <a:ext cx="2926080" cy="830997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ผลของสิ่งที่ทำ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จะเป็นอย่างไร</a:t>
            </a:r>
            <a:endParaRPr sz="240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1135960" y="1259262"/>
            <a:ext cx="4712677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th-TH" sz="7200" b="1" dirty="0">
                <a:solidFill>
                  <a:schemeClr val="accent2">
                    <a:lumMod val="75000"/>
                  </a:schemeClr>
                </a:solidFill>
                <a:latin typeface="Prompt"/>
                <a:ea typeface="Prompt"/>
                <a:cs typeface="Prompt"/>
                <a:sym typeface="Prompt"/>
              </a:rPr>
              <a:t>นำเสนอกิจกรรมแก้ไขปัญหา</a:t>
            </a:r>
            <a:endParaRPr sz="7200" b="1" dirty="0">
              <a:solidFill>
                <a:schemeClr val="accent2">
                  <a:lumMod val="75000"/>
                </a:schemeClr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6" name="Picture 2" descr="การตอบสนองต่อเป้าหมาย UN SDGs | บริษัท ยูเอซี โกลบอล จำกัด (มหาชน)">
            <a:extLst>
              <a:ext uri="{FF2B5EF4-FFF2-40B4-BE49-F238E27FC236}">
                <a16:creationId xmlns:a16="http://schemas.microsoft.com/office/drawing/2014/main" id="{C722952D-BFDD-4E95-92B3-38977611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 r="4" b="3"/>
          <a:stretch/>
        </p:blipFill>
        <p:spPr bwMode="auto">
          <a:xfrm>
            <a:off x="6096000" y="811477"/>
            <a:ext cx="4448017" cy="43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10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6474442" y="2461388"/>
            <a:ext cx="47126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7200" b="1" dirty="0">
                <a:solidFill>
                  <a:srgbClr val="7030A0"/>
                </a:solidFill>
                <a:latin typeface="Prompt"/>
                <a:ea typeface="Prompt"/>
                <a:cs typeface="Prompt"/>
                <a:sym typeface="Prompt"/>
              </a:rPr>
              <a:t>check out</a:t>
            </a:r>
            <a:endParaRPr sz="7200" b="1" dirty="0">
              <a:solidFill>
                <a:srgbClr val="7030A0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6" name="Picture 2" descr="การตอบสนองต่อเป้าหมาย UN SDGs | บริษัท ยูเอซี โกลบอล จำกัด (มหาชน)">
            <a:extLst>
              <a:ext uri="{FF2B5EF4-FFF2-40B4-BE49-F238E27FC236}">
                <a16:creationId xmlns:a16="http://schemas.microsoft.com/office/drawing/2014/main" id="{C722952D-BFDD-4E95-92B3-38977611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 r="4" b="3"/>
          <a:stretch/>
        </p:blipFill>
        <p:spPr bwMode="auto">
          <a:xfrm>
            <a:off x="1400620" y="905607"/>
            <a:ext cx="4448017" cy="43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920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799783" y="905607"/>
            <a:ext cx="471267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th-TH" sz="7200" b="1" dirty="0">
                <a:solidFill>
                  <a:srgbClr val="7030A0"/>
                </a:solidFill>
                <a:latin typeface="Prompt"/>
                <a:ea typeface="Prompt"/>
                <a:cs typeface="Prompt"/>
                <a:sym typeface="Prompt"/>
              </a:rPr>
              <a:t>ทำการประเมินผู้เข้าร่วมกิจกรรม</a:t>
            </a:r>
            <a:endParaRPr sz="7200" b="1" dirty="0">
              <a:solidFill>
                <a:srgbClr val="7030A0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56" y="77160"/>
            <a:ext cx="6181168" cy="61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47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3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3"/>
          <p:cNvSpPr txBox="1"/>
          <p:nvPr/>
        </p:nvSpPr>
        <p:spPr>
          <a:xfrm>
            <a:off x="1476228" y="2761745"/>
            <a:ext cx="92395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“ขอบคุณที่รักกัน”</a:t>
            </a:r>
            <a:endParaRPr sz="5400" b="1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"/>
          <p:cNvSpPr txBox="1"/>
          <p:nvPr/>
        </p:nvSpPr>
        <p:spPr>
          <a:xfrm>
            <a:off x="267285" y="281354"/>
            <a:ext cx="47126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5400" b="1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จักรวาลจัดสรร</a:t>
            </a:r>
            <a:endParaRPr sz="5400" b="1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4696264" y="596594"/>
            <a:ext cx="47126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จัดสรรให้...</a:t>
            </a:r>
            <a:endParaRPr sz="240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8736035" y="5309988"/>
            <a:ext cx="358147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กติกา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1.ให้นั่งจับกลุ่มล้อมวง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2.แจกกระดาษและปากกา แล้วขีดช่อง 6 ช่อง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3.รอให้จักรวาลจัดสรร</a:t>
            </a:r>
            <a:endParaRPr dirty="0"/>
          </a:p>
        </p:txBody>
      </p:sp>
      <p:sp>
        <p:nvSpPr>
          <p:cNvPr id="121" name="Google Shape;121;p5"/>
          <p:cNvSpPr/>
          <p:nvPr/>
        </p:nvSpPr>
        <p:spPr>
          <a:xfrm>
            <a:off x="365759" y="1204684"/>
            <a:ext cx="8271801" cy="501323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5"/>
          <p:cNvCxnSpPr>
            <a:endCxn id="121" idx="3"/>
          </p:cNvCxnSpPr>
          <p:nvPr/>
        </p:nvCxnSpPr>
        <p:spPr>
          <a:xfrm>
            <a:off x="365660" y="3694502"/>
            <a:ext cx="8271900" cy="16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5"/>
          <p:cNvCxnSpPr/>
          <p:nvPr/>
        </p:nvCxnSpPr>
        <p:spPr>
          <a:xfrm rot="10800000">
            <a:off x="3091375" y="1204684"/>
            <a:ext cx="11722" cy="49793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5"/>
          <p:cNvCxnSpPr/>
          <p:nvPr/>
        </p:nvCxnSpPr>
        <p:spPr>
          <a:xfrm rot="10800000">
            <a:off x="5828712" y="1204684"/>
            <a:ext cx="11722" cy="497935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5"/>
          <p:cNvSpPr txBox="1"/>
          <p:nvPr/>
        </p:nvSpPr>
        <p:spPr>
          <a:xfrm>
            <a:off x="8830991" y="1204684"/>
            <a:ext cx="253218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คำถามเก็บข้อมูล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1.ชื่ออะไร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2.ชอบสีอะไร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3.ของเล่นที่ชอบ</a:t>
            </a:r>
            <a:endParaRPr dirty="0"/>
          </a:p>
        </p:txBody>
      </p:sp>
      <p:sp>
        <p:nvSpPr>
          <p:cNvPr id="126" name="Google Shape;126;p5"/>
          <p:cNvSpPr txBox="1"/>
          <p:nvPr/>
        </p:nvSpPr>
        <p:spPr>
          <a:xfrm>
            <a:off x="6002799" y="1451921"/>
            <a:ext cx="2377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ไปหาคนที่เรียนคนละคณะกับเรา</a:t>
            </a:r>
            <a:endParaRPr sz="2400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562706" y="1451921"/>
            <a:ext cx="2377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ไปหาคนที่ส่วนสูงเท่ากัน</a:t>
            </a:r>
            <a:endParaRPr sz="2400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3277184" y="1451921"/>
            <a:ext cx="2377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ไปหาคนที่เป็น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เพศตรงข้ามกัน</a:t>
            </a:r>
            <a:endParaRPr sz="2400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539847" y="3857727"/>
            <a:ext cx="237744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ไปหาคนที่ไม่คนจังหวัดเดียวกัน</a:t>
            </a:r>
            <a:endParaRPr sz="2400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3254326" y="3857726"/>
            <a:ext cx="2377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ไปหาคนที่ชอบสีเดียวกัน</a:t>
            </a:r>
            <a:endParaRPr sz="2400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6009833" y="3856620"/>
            <a:ext cx="2377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คนที่เราไม่ค่อยรู้จัก</a:t>
            </a:r>
            <a:endParaRPr sz="2400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4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6"/>
          <p:cNvSpPr txBox="1"/>
          <p:nvPr/>
        </p:nvSpPr>
        <p:spPr>
          <a:xfrm>
            <a:off x="4672761" y="1753010"/>
            <a:ext cx="5358745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600" b="1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ความคาดหวังต่อการเรียนรู้วันนี้...</a:t>
            </a:r>
            <a:endParaRPr sz="6600" b="1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757"/>
            <a:ext cx="3523793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8;p6"/>
          <p:cNvSpPr txBox="1"/>
          <p:nvPr/>
        </p:nvSpPr>
        <p:spPr>
          <a:xfrm>
            <a:off x="3705739" y="1529851"/>
            <a:ext cx="7281674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th-TH" sz="6600" b="1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“พัฒนาทียั่งยืน ของแต่ละคนความหมายอย่างไร”</a:t>
            </a:r>
            <a:endParaRPr sz="6600" b="1" dirty="0">
              <a:solidFill>
                <a:schemeClr val="dk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sp>
        <p:nvSpPr>
          <p:cNvPr id="5" name="Google Shape;120;p5"/>
          <p:cNvSpPr txBox="1"/>
          <p:nvPr/>
        </p:nvSpPr>
        <p:spPr>
          <a:xfrm>
            <a:off x="8736035" y="5309988"/>
            <a:ext cx="358147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กติกา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1.วาดภาพหรือเขียนบรรยาย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dirty="0">
                <a:solidFill>
                  <a:schemeClr val="dk1"/>
                </a:solidFill>
                <a:latin typeface="Prompt"/>
                <a:ea typeface="Prompt"/>
                <a:cs typeface="Prompt"/>
                <a:sym typeface="Prompt"/>
              </a:rPr>
              <a:t>2.จับคู่เล่าให้กันฟัง</a:t>
            </a:r>
            <a:endParaRPr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3793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0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2252" b="3550"/>
          <a:stretch/>
        </p:blipFill>
        <p:spPr>
          <a:xfrm>
            <a:off x="454958" y="332472"/>
            <a:ext cx="11282083" cy="6081775"/>
          </a:xfrm>
          <a:prstGeom prst="rect">
            <a:avLst/>
          </a:prstGeom>
        </p:spPr>
      </p:pic>
      <p:pic>
        <p:nvPicPr>
          <p:cNvPr id="7" name="Picture 2" descr="การตอบสนองต่อเป้าหมาย UN SDGs | บริษัท ยูเอซี โกลบอล จำกัด (มหาชน)">
            <a:extLst>
              <a:ext uri="{FF2B5EF4-FFF2-40B4-BE49-F238E27FC236}">
                <a16:creationId xmlns:a16="http://schemas.microsoft.com/office/drawing/2014/main" id="{C722952D-BFDD-4E95-92B3-38977611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 r="4" b="3"/>
          <a:stretch/>
        </p:blipFill>
        <p:spPr bwMode="auto">
          <a:xfrm>
            <a:off x="10031505" y="121024"/>
            <a:ext cx="1973757" cy="19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1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5" y="221540"/>
            <a:ext cx="11038687" cy="604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6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57" y="241784"/>
            <a:ext cx="11217161" cy="618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2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t="94706"/>
          <a:stretch/>
        </p:blipFill>
        <p:spPr>
          <a:xfrm>
            <a:off x="0" y="6494928"/>
            <a:ext cx="12192000" cy="363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t="93744"/>
          <a:stretch/>
        </p:blipFill>
        <p:spPr>
          <a:xfrm>
            <a:off x="0" y="6428934"/>
            <a:ext cx="12192000" cy="4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3018823" y="318755"/>
            <a:ext cx="80634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dirty="0">
                <a:latin typeface="Prompt" panose="020B0604020202020204" charset="-34"/>
                <a:cs typeface="Prompt" panose="020B0604020202020204" charset="-34"/>
              </a:rPr>
              <a:t>สรุปว่า </a:t>
            </a:r>
          </a:p>
          <a:p>
            <a:r>
              <a:rPr lang="th-TH" sz="5400" dirty="0">
                <a:latin typeface="Prompt" panose="020B0604020202020204" charset="-34"/>
                <a:cs typeface="Prompt" panose="020B0604020202020204" charset="-34"/>
              </a:rPr>
              <a:t>การพัฒนาที่ยั่งยืนคืออะไร?</a:t>
            </a:r>
            <a:endParaRPr lang="en-US" sz="5400" dirty="0">
              <a:latin typeface="Prompt" panose="020B0604020202020204" charset="-34"/>
              <a:cs typeface="Prompt" panose="020B060402020202020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/>
          <a:stretch/>
        </p:blipFill>
        <p:spPr>
          <a:xfrm>
            <a:off x="197224" y="2303913"/>
            <a:ext cx="11994776" cy="3911932"/>
          </a:xfrm>
          <a:prstGeom prst="rect">
            <a:avLst/>
          </a:prstGeom>
        </p:spPr>
      </p:pic>
      <p:pic>
        <p:nvPicPr>
          <p:cNvPr id="10" name="Picture 2" descr="การตอบสนองต่อเป้าหมาย UN SDGs | บริษัท ยูเอซี โกลบอล จำกัด (มหาชน)">
            <a:extLst>
              <a:ext uri="{FF2B5EF4-FFF2-40B4-BE49-F238E27FC236}">
                <a16:creationId xmlns:a16="http://schemas.microsoft.com/office/drawing/2014/main" id="{C722952D-BFDD-4E95-92B3-38977611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 r="4" b="3"/>
          <a:stretch/>
        </p:blipFill>
        <p:spPr bwMode="auto">
          <a:xfrm>
            <a:off x="466165" y="179284"/>
            <a:ext cx="2371164" cy="22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05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369</Words>
  <Application>Microsoft Office PowerPoint</Application>
  <PresentationFormat>แบบจอกว้าง</PresentationFormat>
  <Paragraphs>63</Paragraphs>
  <Slides>24</Slides>
  <Notes>21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28" baseType="lpstr">
      <vt:lpstr>Calibri</vt:lpstr>
      <vt:lpstr>Arial</vt:lpstr>
      <vt:lpstr>Prompt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สามารถจัดกลุ่ม SDGs  ตามปัจจัยที่เชื่อมโยงกันใน 5 มิติ (5P)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MJU6005104325</dc:creator>
  <cp:lastModifiedBy>Prapaphan Theamtavin</cp:lastModifiedBy>
  <cp:revision>14</cp:revision>
  <dcterms:created xsi:type="dcterms:W3CDTF">2022-05-26T04:28:43Z</dcterms:created>
  <dcterms:modified xsi:type="dcterms:W3CDTF">2022-10-11T04:53:06Z</dcterms:modified>
</cp:coreProperties>
</file>