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84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8" r:id="rId6"/>
    <p:sldId id="257" r:id="rId7"/>
    <p:sldId id="264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5/30/2023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2000"/>
                  <a:hueMod val="108000"/>
                  <a:satMod val="164000"/>
                  <a:lumMod val="69000"/>
                </a:schemeClr>
                <a:schemeClr val="dk2">
                  <a:tint val="96000"/>
                  <a:hueMod val="90000"/>
                  <a:satMod val="130000"/>
                  <a:lumMod val="134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22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175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7999412" y="-2373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noProof="0" dirty="0"/>
          </a:p>
        </p:txBody>
      </p:sp>
      <p:sp>
        <p:nvSpPr>
          <p:cNvPr id="15" name="Oval 14"/>
          <p:cNvSpPr/>
          <p:nvPr/>
        </p:nvSpPr>
        <p:spPr>
          <a:xfrm>
            <a:off x="8609012" y="5874054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Freeform 5"/>
          <p:cNvSpPr>
            <a:spLocks noEditPoints="1"/>
          </p:cNvSpPr>
          <p:nvPr/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5D0B1B9-C7DF-F64A-B488-12B3D5090923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30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7362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94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2913" y="1748812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2913" y="256115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2913" y="3373501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92913" y="4185846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92913" y="4998190"/>
            <a:ext cx="3852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870575" y="184050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870575" y="265284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870575" y="3465194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870575" y="4277539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870575" y="5089882"/>
            <a:ext cx="536616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9625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6287247" y="370677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2271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6289119" y="799317"/>
            <a:ext cx="1261872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3702940"/>
            <a:ext cx="1261872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865103" y="386983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3706777"/>
            <a:ext cx="1261872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54143" y="387367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799317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799317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966213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965277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235108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627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67235" y="5258548"/>
            <a:ext cx="2325688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8699143" y="2234226"/>
            <a:ext cx="1261872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6288183" y="2234226"/>
            <a:ext cx="1261872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54143" y="2401122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865103" y="2400186"/>
            <a:ext cx="929952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627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7235" y="3785996"/>
            <a:ext cx="2325688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3981394"/>
            <a:ext cx="1042415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535100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8404601" y="1932281"/>
            <a:ext cx="1042415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535100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6303" y="0"/>
            <a:ext cx="12192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287088"/>
            <a:ext cx="343888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9670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19533" y="1840992"/>
            <a:ext cx="2095046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9670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19533" y="3891529"/>
            <a:ext cx="2095046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1932281"/>
            <a:ext cx="1042415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01494" y="2074012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5070995" y="3981394"/>
            <a:ext cx="1042415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201494" y="4123125"/>
            <a:ext cx="781417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58861" y="478881"/>
            <a:ext cx="5582675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58861" y="478880"/>
            <a:ext cx="5582675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717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9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6480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5C1B7F-CD73-441E-89FC-46AA9E8B51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150" y="2406650"/>
            <a:ext cx="8663700" cy="3477682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74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5/30/2023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19229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5/30/2023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endParaRPr lang="en-US" noProof="0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391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59" r:id="rId4"/>
    <p:sldLayoutId id="2147483860" r:id="rId5"/>
    <p:sldLayoutId id="2147483861" r:id="rId6"/>
    <p:sldLayoutId id="2147483862" r:id="rId7"/>
    <p:sldLayoutId id="2147483864" r:id="rId8"/>
    <p:sldLayoutId id="2147483863" r:id="rId9"/>
    <p:sldLayoutId id="2147483858" r:id="rId10"/>
    <p:sldLayoutId id="2147483865" r:id="rId11"/>
    <p:sldLayoutId id="2147483844" r:id="rId12"/>
    <p:sldLayoutId id="2147483845" r:id="rId13"/>
    <p:sldLayoutId id="2147483846" r:id="rId14"/>
    <p:sldLayoutId id="2147483866" r:id="rId15"/>
    <p:sldLayoutId id="2147483847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5" Type="http://schemas.openxmlformats.org/officeDocument/2006/relationships/image" Target="../media/image13.JPG"/><Relationship Id="rId10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sv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B37038-1C62-4FAC-A3FD-13AF358A6717}"/>
              </a:ext>
            </a:extLst>
          </p:cNvPr>
          <p:cNvSpPr/>
          <p:nvPr/>
        </p:nvSpPr>
        <p:spPr>
          <a:xfrm>
            <a:off x="1037967" y="720810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งานบริการและสวัสดิการนักศึกษา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DA31A-499C-4D5A-BF15-624966C83133}"/>
              </a:ext>
            </a:extLst>
          </p:cNvPr>
          <p:cNvSpPr txBox="1"/>
          <p:nvPr/>
        </p:nvSpPr>
        <p:spPr>
          <a:xfrm>
            <a:off x="1037967" y="1475719"/>
            <a:ext cx="10116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cap="all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โครงการอบรมเชิงปฏิบัติการ การป้องกันและบรรเทาสาธารณะภัยประจำปี 2565</a:t>
            </a:r>
          </a:p>
          <a:p>
            <a:r>
              <a:rPr lang="th-TH" sz="3600" b="1" cap="all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ให้กับนักศึกษาที่พักอาศัยภายในหอพักของมหาวิทยาลัย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56C9AF-F4B1-4F8C-BE9D-ECD54FAC2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924" y="2786963"/>
            <a:ext cx="2365032" cy="15766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0C06CC-B620-428A-B6CE-3FAC8EDE6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022" y="2786963"/>
            <a:ext cx="2404936" cy="16032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E9B266-EF58-413C-9FDE-B41DD4105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8414" y="4531147"/>
            <a:ext cx="2408542" cy="16056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6EF2BC-3AA7-401B-8CF9-08FA93F6F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7074" y="2786963"/>
            <a:ext cx="2404935" cy="1603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43600F2-26CB-43D7-AEC5-72A42E70D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247" y="2786963"/>
            <a:ext cx="2365032" cy="15766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FF413C3-578E-4182-B968-31E796B23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7075" y="4531147"/>
            <a:ext cx="2408543" cy="16056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BEB01C-9239-4BF2-8296-5D42FF311F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5020" y="4533898"/>
            <a:ext cx="2404938" cy="160329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237A949-3BB7-4D83-8B16-F9943AECAC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9246" y="4531149"/>
            <a:ext cx="2408541" cy="1605694"/>
          </a:xfrm>
          <a:prstGeom prst="rect">
            <a:avLst/>
          </a:prstGeom>
        </p:spPr>
      </p:pic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C11B72F6-E140-4909-9560-32905075D124}"/>
              </a:ext>
            </a:extLst>
          </p:cNvPr>
          <p:cNvSpPr txBox="1">
            <a:spLocks/>
          </p:cNvSpPr>
          <p:nvPr/>
        </p:nvSpPr>
        <p:spPr>
          <a:xfrm>
            <a:off x="10338757" y="422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ctr" defTabSz="457200" rtl="0" eaLnBrk="1" latinLnBrk="0" hangingPunct="1"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F96B15-8338-45D5-A943-561235072D6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198AB5-8BDA-AB41-9AEF-8516B23B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2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46ACE6-61A9-4442-BE13-9C7E65F2DB56}"/>
              </a:ext>
            </a:extLst>
          </p:cNvPr>
          <p:cNvSpPr/>
          <p:nvPr/>
        </p:nvSpPr>
        <p:spPr>
          <a:xfrm>
            <a:off x="823119" y="585541"/>
            <a:ext cx="95294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ตรวจประเมินหลักสุขขา</a:t>
            </a:r>
            <a:r>
              <a:rPr lang="th-TH" sz="4000" b="1" dirty="0" err="1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ภิ</a:t>
            </a: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</a:t>
            </a:r>
            <a:r>
              <a:rPr lang="th-TH" sz="4000" b="1" dirty="0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าล ของร้านค้าภายในโรงอาหาร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เทิดกสิกร กาดน้อย และผู้ปร</a:t>
            </a:r>
            <a:r>
              <a:rPr lang="th-TH" sz="40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ะกอบ</a:t>
            </a:r>
            <a:r>
              <a:rPr lang="th-TH" sz="4000" b="1" dirty="0">
                <a:solidFill>
                  <a:schemeClr val="tx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การร้านค้าภายในหอพักนักศึกษา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0F36EEE-EE1C-400B-9E58-B65AD7177A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489" y="5235113"/>
            <a:ext cx="2283327" cy="15222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28FA3FD-10CF-4ADD-8D86-C0DD187F5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962" y="1984493"/>
            <a:ext cx="2280854" cy="15205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CF09E50-2D7E-4E43-8D07-D0A97CADB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1677" y="3640435"/>
            <a:ext cx="2280854" cy="152056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7771637-DB1E-4779-9015-91D13EF27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1679" y="1968844"/>
            <a:ext cx="2280852" cy="152056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69249D3-1133-4E2B-981C-CD1E116C6E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103" y="3640437"/>
            <a:ext cx="2280851" cy="152056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5F475D2-9C53-4C3D-AF3D-2ACBA6C30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3436" y="3640437"/>
            <a:ext cx="2280853" cy="152056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3460A9C-C36A-48CD-9776-933D7C9501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0785" y="1968844"/>
            <a:ext cx="2280851" cy="152056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DFE824E-C0B0-4002-A93A-476DE3EDC8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8539" y="5235109"/>
            <a:ext cx="2283327" cy="152221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2C8DD8D-056F-474A-B4EC-DDFE5D584D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3689" y="2553729"/>
            <a:ext cx="3490784" cy="232718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AEAD6D5-2598-48DB-AF47-5884C33637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9204" y="5259475"/>
            <a:ext cx="2283327" cy="152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051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E91A77-7CB4-472F-BE08-9EB9D9A9D9F3}"/>
              </a:ext>
            </a:extLst>
          </p:cNvPr>
          <p:cNvSpPr/>
          <p:nvPr/>
        </p:nvSpPr>
        <p:spPr>
          <a:xfrm>
            <a:off x="708453" y="758051"/>
            <a:ext cx="10412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ผู้อำนวยการกองพัฒนานักศึกษาและหัวหน้างานสังกัด</a:t>
            </a:r>
            <a:endParaRPr lang="en-US" sz="36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กองพัฒนานักศึกษาพบปะผู้ประการร้านค้าเพื่อรับฟังปัญหาในการประกอบการ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E1C62A-4AB4-4276-AA00-2C5863799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5546" y="3173627"/>
            <a:ext cx="3220995" cy="24157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6CB036-6393-4FA0-82F2-10ACF1EDC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59" y="3173627"/>
            <a:ext cx="3385751" cy="25393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08DE1B-549B-44DE-9B76-2F3A8D76B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502" y="3173626"/>
            <a:ext cx="3385751" cy="2539313"/>
          </a:xfrm>
          <a:prstGeom prst="rect">
            <a:avLst/>
          </a:prstGeom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71A19230-B80D-4290-AE72-4E7C882BB84F}"/>
              </a:ext>
            </a:extLst>
          </p:cNvPr>
          <p:cNvSpPr txBox="1">
            <a:spLocks/>
          </p:cNvSpPr>
          <p:nvPr/>
        </p:nvSpPr>
        <p:spPr>
          <a:xfrm>
            <a:off x="10394874" y="37420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ctr" defTabSz="457200" rtl="0" eaLnBrk="1" latinLnBrk="0" hangingPunct="1"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F96B15-8338-45D5-A943-561235072D6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598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ardrop 23">
            <a:extLst>
              <a:ext uri="{FF2B5EF4-FFF2-40B4-BE49-F238E27FC236}">
                <a16:creationId xmlns:a16="http://schemas.microsoft.com/office/drawing/2014/main" id="{BD73942D-A75C-4D99-91B5-5E1BFC32EEAE}"/>
              </a:ext>
            </a:extLst>
          </p:cNvPr>
          <p:cNvSpPr/>
          <p:nvPr/>
        </p:nvSpPr>
        <p:spPr>
          <a:xfrm>
            <a:off x="6571231" y="2212850"/>
            <a:ext cx="660411" cy="660411"/>
          </a:xfrm>
          <a:prstGeom prst="teardrop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1F545D-EFC6-4292-A41D-186A85833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E59E7-4ACA-354D-B7B9-2DF31F54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03DAE7-38FA-4619-B268-973E6DFFC3DA}"/>
              </a:ext>
            </a:extLst>
          </p:cNvPr>
          <p:cNvSpPr/>
          <p:nvPr/>
        </p:nvSpPr>
        <p:spPr>
          <a:xfrm>
            <a:off x="770601" y="571500"/>
            <a:ext cx="447911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รายได้จากการใช้อาคารสถานที่</a:t>
            </a:r>
            <a:endParaRPr lang="en-US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อาคารอำนวย ยศสุข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B084C0-9AC1-4D54-A883-D2B15BEA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3833" y="3480685"/>
            <a:ext cx="2465362" cy="16425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6B803F-7271-40CA-A5BE-4047D0DD1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193" y="3480686"/>
            <a:ext cx="2465361" cy="164254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98804B0-E352-434C-BF2B-223E44BE2B4F}"/>
              </a:ext>
            </a:extLst>
          </p:cNvPr>
          <p:cNvSpPr/>
          <p:nvPr/>
        </p:nvSpPr>
        <p:spPr>
          <a:xfrm>
            <a:off x="1395611" y="2060935"/>
            <a:ext cx="1614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ห้องประชุม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A24B17-A4E6-4568-83B4-1D0B36E0F92B}"/>
              </a:ext>
            </a:extLst>
          </p:cNvPr>
          <p:cNvSpPr/>
          <p:nvPr/>
        </p:nvSpPr>
        <p:spPr>
          <a:xfrm>
            <a:off x="1395611" y="2550096"/>
            <a:ext cx="4546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รายได้จากห้องประชุม ในกำกับของกองพัฒนานักศึกษา</a:t>
            </a:r>
            <a:endParaRPr lang="en-US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ตั้งแต่ ตุลาคม 2565 ถึงปัจจุบัน จำนวน 44,400 บาท</a:t>
            </a:r>
          </a:p>
        </p:txBody>
      </p:sp>
      <p:pic>
        <p:nvPicPr>
          <p:cNvPr id="20" name="Picture Placeholder 13" descr="House">
            <a:extLst>
              <a:ext uri="{FF2B5EF4-FFF2-40B4-BE49-F238E27FC236}">
                <a16:creationId xmlns:a16="http://schemas.microsoft.com/office/drawing/2014/main" id="{F05746C3-79D8-45CC-A3C0-333DC528D6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49618" t="-48742" r="-49618" b="-50243"/>
          <a:stretch/>
        </p:blipFill>
        <p:spPr>
          <a:xfrm>
            <a:off x="6271436" y="1873070"/>
            <a:ext cx="1260000" cy="1260000"/>
          </a:xfrm>
          <a:prstGeom prst="rect">
            <a:avLst/>
          </a:prstGeom>
        </p:spPr>
      </p:pic>
      <p:sp>
        <p:nvSpPr>
          <p:cNvPr id="19" name="Teardrop 18">
            <a:extLst>
              <a:ext uri="{FF2B5EF4-FFF2-40B4-BE49-F238E27FC236}">
                <a16:creationId xmlns:a16="http://schemas.microsoft.com/office/drawing/2014/main" id="{6C6E1E78-320D-4BB8-B30F-5D2DB2C5C2B8}"/>
              </a:ext>
            </a:extLst>
          </p:cNvPr>
          <p:cNvSpPr/>
          <p:nvPr/>
        </p:nvSpPr>
        <p:spPr>
          <a:xfrm>
            <a:off x="766119" y="2243748"/>
            <a:ext cx="660411" cy="660411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Placeholder 13" descr="Teacher">
            <a:extLst>
              <a:ext uri="{FF2B5EF4-FFF2-40B4-BE49-F238E27FC236}">
                <a16:creationId xmlns:a16="http://schemas.microsoft.com/office/drawing/2014/main" id="{9BB14D5C-C79D-41E4-9624-D7410948F6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59789" t="-59789" r="-59789" b="-59789"/>
          <a:stretch/>
        </p:blipFill>
        <p:spPr>
          <a:xfrm>
            <a:off x="560204" y="2029434"/>
            <a:ext cx="1041323" cy="10413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034D106-79A5-45D3-9AF3-C5B40C9E9D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4765" y="3526019"/>
            <a:ext cx="1954223" cy="23667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9E058B-9F40-48C4-B46D-12DCA1727B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6060" y="3526019"/>
            <a:ext cx="3155708" cy="236678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C0FB9DC-6BB6-4242-892A-211381E9C761}"/>
              </a:ext>
            </a:extLst>
          </p:cNvPr>
          <p:cNvSpPr/>
          <p:nvPr/>
        </p:nvSpPr>
        <p:spPr>
          <a:xfrm>
            <a:off x="7239861" y="2519701"/>
            <a:ext cx="28071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รายได้จากผู้ประกอบการร้านค้า ร้านกาแฟ</a:t>
            </a:r>
          </a:p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ใต้ตึกอำนวย ยศสุข เดือนละ 4,000 บาท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93B1BF-D9FB-4991-9A52-2E2B748BEC91}"/>
              </a:ext>
            </a:extLst>
          </p:cNvPr>
          <p:cNvSpPr/>
          <p:nvPr/>
        </p:nvSpPr>
        <p:spPr>
          <a:xfrm>
            <a:off x="7239861" y="2060935"/>
            <a:ext cx="10342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solidFill>
                  <a:schemeClr val="accent4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ร้านค้า</a:t>
            </a:r>
          </a:p>
        </p:txBody>
      </p:sp>
    </p:spTree>
    <p:extLst>
      <p:ext uri="{BB962C8B-B14F-4D97-AF65-F5344CB8AC3E}">
        <p14:creationId xmlns:p14="http://schemas.microsoft.com/office/powerpoint/2010/main" val="4049523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E91A77-7CB4-472F-BE08-9EB9D9A9D9F3}"/>
              </a:ext>
            </a:extLst>
          </p:cNvPr>
          <p:cNvSpPr/>
          <p:nvPr/>
        </p:nvSpPr>
        <p:spPr>
          <a:xfrm>
            <a:off x="708453" y="758051"/>
            <a:ext cx="104126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ระบบสารสนเทศที่นำมาใช้ในหน่วยงานในปี 2565 เป็นต้นมา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71A19230-B80D-4290-AE72-4E7C882BB84F}"/>
              </a:ext>
            </a:extLst>
          </p:cNvPr>
          <p:cNvSpPr txBox="1">
            <a:spLocks/>
          </p:cNvSpPr>
          <p:nvPr/>
        </p:nvSpPr>
        <p:spPr>
          <a:xfrm>
            <a:off x="10394874" y="37420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ctr" defTabSz="457200" rtl="0" eaLnBrk="1" latinLnBrk="0" hangingPunct="1">
              <a:defRPr sz="28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F96B15-8338-45D5-A943-561235072D6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F779F2-935D-410A-9FD2-630777312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43" y="2477529"/>
            <a:ext cx="3754606" cy="211196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37564EA-AE60-498D-9BEA-F168B09AE802}"/>
              </a:ext>
            </a:extLst>
          </p:cNvPr>
          <p:cNvSpPr/>
          <p:nvPr/>
        </p:nvSpPr>
        <p:spPr>
          <a:xfrm>
            <a:off x="1499286" y="2130599"/>
            <a:ext cx="2396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ระบบขอใช้บริการออนไลน์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0B1114-9494-4847-99C4-41D895412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362" y="2670165"/>
            <a:ext cx="3682314" cy="207130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0487204-19F3-4111-9E73-1D1521D2B872}"/>
              </a:ext>
            </a:extLst>
          </p:cNvPr>
          <p:cNvSpPr/>
          <p:nvPr/>
        </p:nvSpPr>
        <p:spPr>
          <a:xfrm>
            <a:off x="7512697" y="2246696"/>
            <a:ext cx="4717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ระบบยื่นเอกสารผ่อนผันทหารออนไลน์สำหรับนักศึกษา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A580F3-8C35-4A07-B68C-33A9D01A7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846" y="4626991"/>
            <a:ext cx="3682314" cy="207130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1C53508-4405-4FD1-8A57-11D111F12F65}"/>
              </a:ext>
            </a:extLst>
          </p:cNvPr>
          <p:cNvSpPr/>
          <p:nvPr/>
        </p:nvSpPr>
        <p:spPr>
          <a:xfrm>
            <a:off x="4980897" y="4191855"/>
            <a:ext cx="2791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ระบบบริหารจัดการยานพาหนะ</a:t>
            </a:r>
          </a:p>
        </p:txBody>
      </p:sp>
    </p:spTree>
    <p:extLst>
      <p:ext uri="{BB962C8B-B14F-4D97-AF65-F5344CB8AC3E}">
        <p14:creationId xmlns:p14="http://schemas.microsoft.com/office/powerpoint/2010/main" val="2245487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741836_Beginning of the year procedures_AAS_v5" id="{51CF042C-A21F-4772-ACB5-34142877F475}" vid="{78ABB5F0-5DDF-4844-A82C-FEADF47C5BA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3D0DBEEC12B8429A957D533FF34FAF" ma:contentTypeVersion="11" ma:contentTypeDescription="Create a new document." ma:contentTypeScope="" ma:versionID="10f7c4c2186c44a28d2a38d3f64e324f">
  <xsd:schema xmlns:xsd="http://www.w3.org/2001/XMLSchema" xmlns:xs="http://www.w3.org/2001/XMLSchema" xmlns:p="http://schemas.microsoft.com/office/2006/metadata/properties" xmlns:ns3="e9ed0093-914a-4a37-a694-16f6b74142be" targetNamespace="http://schemas.microsoft.com/office/2006/metadata/properties" ma:root="true" ma:fieldsID="f54004fbe58614d3f0750d22a4dd6bc7" ns3:_="">
    <xsd:import namespace="e9ed0093-914a-4a37-a694-16f6b74142b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OCR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ed0093-914a-4a37-a694-16f6b74142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9ed0093-914a-4a37-a694-16f6b74142be" xsi:nil="true"/>
  </documentManagement>
</p:properties>
</file>

<file path=customXml/itemProps1.xml><?xml version="1.0" encoding="utf-8"?>
<ds:datastoreItem xmlns:ds="http://schemas.openxmlformats.org/officeDocument/2006/customXml" ds:itemID="{19EFE7CA-4317-4475-831E-BA0BFBB6ED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ed0093-914a-4a37-a694-16f6b74142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83CA34-C6E2-49BA-ACFF-78ADEC0C28FA}">
  <ds:schemaRefs>
    <ds:schemaRef ds:uri="http://schemas.microsoft.com/office/2006/documentManagement/types"/>
    <ds:schemaRef ds:uri="e9ed0093-914a-4a37-a694-16f6b74142be"/>
    <ds:schemaRef ds:uri="http://purl.org/dc/terms/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Beginning of the year procedures</Template>
  <TotalTime>0</TotalTime>
  <Words>150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TH SarabunPSK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2023-05-30T02:09:13Z</dcterms:created>
  <dcterms:modified xsi:type="dcterms:W3CDTF">2023-05-30T08:02:35Z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0x0101009C3D0DBEEC12B8429A957D533FF34FAF</vt:lpwstr>
  </property>
</Properties>
</file>