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3" r:id="rId6"/>
    <p:sldId id="260" r:id="rId7"/>
    <p:sldId id="264" r:id="rId8"/>
    <p:sldId id="261" r:id="rId9"/>
    <p:sldId id="262" r:id="rId10"/>
    <p:sldId id="265" r:id="rId11"/>
    <p:sldId id="266" r:id="rId12"/>
    <p:sldId id="267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68" r:id="rId21"/>
  </p:sldIdLst>
  <p:sldSz cx="9144000" cy="6858000" type="screen4x3"/>
  <p:notesSz cx="6797675" cy="9926638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8EB332"/>
    <a:srgbClr val="93634C"/>
    <a:srgbClr val="94634C"/>
    <a:srgbClr val="EA71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78" autoAdjust="0"/>
    <p:restoredTop sz="95633" autoAdjust="0"/>
  </p:normalViewPr>
  <p:slideViewPr>
    <p:cSldViewPr>
      <p:cViewPr varScale="1">
        <p:scale>
          <a:sx n="84" d="100"/>
          <a:sy n="84" d="100"/>
        </p:scale>
        <p:origin x="1421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itchFamily="34" charset="0"/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itchFamily="34" charset="0"/>
                <a:ea typeface="宋体" pitchFamily="2" charset="-122"/>
              </a:defRPr>
            </a:lvl1pPr>
          </a:lstStyle>
          <a:p>
            <a:pPr>
              <a:defRPr/>
            </a:pPr>
            <a:fld id="{BB4D3ECF-98A2-46DA-9B05-2BD1EED591A0}" type="datetimeFigureOut">
              <a:rPr lang="zh-CN" altLang="en-US"/>
              <a:pPr>
                <a:defRPr/>
              </a:pPr>
              <a:t>2020/10/22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itchFamily="34" charset="0"/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itchFamily="34" charset="0"/>
                <a:ea typeface="宋体" pitchFamily="2" charset="-122"/>
              </a:defRPr>
            </a:lvl1pPr>
          </a:lstStyle>
          <a:p>
            <a:pPr>
              <a:defRPr/>
            </a:pPr>
            <a:fld id="{CB10B154-D7B9-4E79-B4B4-A8BF68AE256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730109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B10B154-D7B9-4E79-B4B4-A8BF68AE256A}" type="slidenum">
              <a:rPr lang="zh-CN" altLang="en-US" smtClean="0"/>
              <a:pPr>
                <a:defRPr/>
              </a:pPr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70304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80B6A1-D301-4ED6-A226-4D5E81672830}" type="datetimeFigureOut">
              <a:rPr lang="zh-CN" altLang="en-US"/>
              <a:pPr>
                <a:defRPr/>
              </a:pPr>
              <a:t>2020/10/22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0AC4C3-46E0-4A6F-A739-738D43C1371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783057-277B-426A-A09A-B78C8433CF64}" type="datetimeFigureOut">
              <a:rPr lang="zh-CN" altLang="en-US"/>
              <a:pPr>
                <a:defRPr/>
              </a:pPr>
              <a:t>2020/10/22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9226A4-CBC1-4C15-9AE7-9C627C65823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BC6FEB-0B93-46A9-8836-7EB87D6903CA}" type="datetimeFigureOut">
              <a:rPr lang="zh-CN" altLang="en-US"/>
              <a:pPr>
                <a:defRPr/>
              </a:pPr>
              <a:t>2020/10/22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47A36D-992A-47CE-BB68-D68D3DF4297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6818AE-8137-477A-A1F8-CF81D7A3B58D}" type="datetimeFigureOut">
              <a:rPr lang="zh-CN" altLang="en-US"/>
              <a:pPr>
                <a:defRPr/>
              </a:pPr>
              <a:t>2020/10/22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21BF91-EE93-4789-8CB2-8E143F30904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9ED65D-07EC-4C1B-B161-6B8218E77910}" type="datetimeFigureOut">
              <a:rPr lang="zh-CN" altLang="en-US"/>
              <a:pPr>
                <a:defRPr/>
              </a:pPr>
              <a:t>2020/10/22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7A2CFF-9DB0-44EB-BFCB-4186F02788E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615E7C-4ED1-49DE-B6BA-998A19C7EE2A}" type="datetimeFigureOut">
              <a:rPr lang="zh-CN" altLang="en-US"/>
              <a:pPr>
                <a:defRPr/>
              </a:pPr>
              <a:t>2020/10/22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8BAF97-9289-4D75-9157-00DEA09AC10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7F659C-D4A3-48FB-B2C2-AB94722B3FCC}" type="datetimeFigureOut">
              <a:rPr lang="zh-CN" altLang="en-US"/>
              <a:pPr>
                <a:defRPr/>
              </a:pPr>
              <a:t>2020/10/22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644D12-8C74-4EE2-96F7-E39F1BC0870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F43C87-F6FD-4570-8C0E-0B4B40E1D744}" type="datetimeFigureOut">
              <a:rPr lang="zh-CN" altLang="en-US"/>
              <a:pPr>
                <a:defRPr/>
              </a:pPr>
              <a:t>2020/10/22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C29CB2-7A7B-4878-ADE3-B2E3B1B9010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F6CC3A-2F5F-4310-9526-6F6AA50A3EFB}" type="datetimeFigureOut">
              <a:rPr lang="zh-CN" altLang="en-US"/>
              <a:pPr>
                <a:defRPr/>
              </a:pPr>
              <a:t>2020/10/22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6B51E9-78E1-4C41-B98A-202F2847DD7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2E2AF9-E2EA-4766-B579-F89CC85B3BD2}" type="datetimeFigureOut">
              <a:rPr lang="zh-CN" altLang="en-US"/>
              <a:pPr>
                <a:defRPr/>
              </a:pPr>
              <a:t>2020/10/22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48FB86-4BCE-4C6B-81A0-C8E66EA0C90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AA9CB7-6362-439D-B7A1-C13D4678EF2E}" type="datetimeFigureOut">
              <a:rPr lang="zh-CN" altLang="en-US"/>
              <a:pPr>
                <a:defRPr/>
              </a:pPr>
              <a:t>2020/10/22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B42FCF-31BE-4AB8-BAFC-9B997792CC9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3F79321D-0EC2-483D-9C68-4B8BB8D4E8A6}" type="datetimeFigureOut">
              <a:rPr lang="zh-CN" altLang="en-US"/>
              <a:pPr>
                <a:defRPr/>
              </a:pPr>
              <a:t>2020/10/22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AC45D346-0105-420D-9659-DC5ACAEA367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g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jpg"/><Relationship Id="rId4" Type="http://schemas.openxmlformats.org/officeDocument/2006/relationships/image" Target="../media/image45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jpg"/><Relationship Id="rId4" Type="http://schemas.openxmlformats.org/officeDocument/2006/relationships/image" Target="../media/image52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.jpg"/><Relationship Id="rId4" Type="http://schemas.openxmlformats.org/officeDocument/2006/relationships/image" Target="../media/image56.jp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6"/>
          <p:cNvSpPr txBox="1">
            <a:spLocks noChangeArrowheads="1"/>
          </p:cNvSpPr>
          <p:nvPr/>
        </p:nvSpPr>
        <p:spPr bwMode="auto">
          <a:xfrm>
            <a:off x="971600" y="620688"/>
            <a:ext cx="7200800" cy="1846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th-TH" sz="4800" b="1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 New" panose="020B0500040200020003" pitchFamily="34" charset="-34"/>
                <a:ea typeface="+mj-ea"/>
                <a:cs typeface="TH Sarabun New" panose="020B0500040200020003" pitchFamily="34" charset="-34"/>
              </a:rPr>
              <a:t>สำนักงานสีเขียว </a:t>
            </a:r>
            <a:r>
              <a:rPr lang="th-TH" sz="48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 New" panose="020B0500040200020003" pitchFamily="34" charset="-34"/>
                <a:ea typeface="+mj-ea"/>
                <a:cs typeface="TH Sarabun New" panose="020B0500040200020003" pitchFamily="34" charset="-34"/>
              </a:rPr>
              <a:t>อาคาร</a:t>
            </a:r>
            <a:r>
              <a:rPr lang="th-TH" sz="4800" b="1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 New" panose="020B0500040200020003" pitchFamily="34" charset="-34"/>
                <a:ea typeface="+mj-ea"/>
                <a:cs typeface="TH Sarabun New" panose="020B0500040200020003" pitchFamily="34" charset="-34"/>
              </a:rPr>
              <a:t>อำนวย ยศ</a:t>
            </a:r>
            <a:r>
              <a:rPr lang="th-TH" sz="48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 New" panose="020B0500040200020003" pitchFamily="34" charset="-34"/>
                <a:ea typeface="+mj-ea"/>
                <a:cs typeface="TH Sarabun New" panose="020B0500040200020003" pitchFamily="34" charset="-34"/>
              </a:rPr>
              <a:t>สุข</a:t>
            </a:r>
          </a:p>
          <a:p>
            <a:pPr algn="ctr" eaLnBrk="1" hangingPunct="1"/>
            <a:r>
              <a:rPr lang="th-TH" altLang="th-TH" sz="4800" b="1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 New" panose="020B0500040200020003" pitchFamily="34" charset="-34"/>
                <a:cs typeface="TH Sarabun New" panose="020B0500040200020003" pitchFamily="34" charset="-34"/>
              </a:rPr>
              <a:t>หมวดที่ 3 การ</a:t>
            </a:r>
            <a:r>
              <a:rPr lang="th-TH" altLang="th-TH" sz="48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 New" panose="020B0500040200020003" pitchFamily="34" charset="-34"/>
                <a:cs typeface="TH Sarabun New" panose="020B0500040200020003" pitchFamily="34" charset="-34"/>
              </a:rPr>
              <a:t>ใช้ทรัพยากรและพลังงาน</a:t>
            </a:r>
            <a:endParaRPr lang="th-TH" altLang="th-TH" sz="48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ctr"/>
            <a:endParaRPr lang="zh-CN" altLang="en-US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5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0" y="5373216"/>
            <a:ext cx="9144000" cy="1008112"/>
          </a:xfrm>
          <a:solidFill>
            <a:schemeClr val="bg1">
              <a:lumMod val="7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 anchorCtr="0"/>
          <a:lstStyle/>
          <a:p>
            <a:pPr algn="ctr" eaLnBrk="1" hangingPunct="1"/>
            <a:r>
              <a:rPr lang="th-TH" altLang="th-TH" sz="4800" b="1" dirty="0" smtClean="0">
                <a:solidFill>
                  <a:schemeClr val="bg2">
                    <a:lumMod val="1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รายงานผลการดำเนินงานกิจกรรม ประจำปี 2563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TextBox 5" hidden="1"/>
          <p:cNvSpPr txBox="1">
            <a:spLocks noChangeArrowheads="1"/>
          </p:cNvSpPr>
          <p:nvPr/>
        </p:nvSpPr>
        <p:spPr bwMode="auto">
          <a:xfrm>
            <a:off x="1939925" y="1954213"/>
            <a:ext cx="1943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79" name="矩形 6" hidden="1"/>
          <p:cNvSpPr>
            <a:spLocks noChangeArrowheads="1"/>
          </p:cNvSpPr>
          <p:nvPr/>
        </p:nvSpPr>
        <p:spPr bwMode="auto">
          <a:xfrm>
            <a:off x="1939925" y="3025775"/>
            <a:ext cx="14716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80" name="矩形 7" hidden="1"/>
          <p:cNvSpPr>
            <a:spLocks noChangeArrowheads="1"/>
          </p:cNvSpPr>
          <p:nvPr/>
        </p:nvSpPr>
        <p:spPr bwMode="auto">
          <a:xfrm>
            <a:off x="2011363" y="4240213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81" name="矩形 8" hidden="1"/>
          <p:cNvSpPr>
            <a:spLocks noChangeArrowheads="1"/>
          </p:cNvSpPr>
          <p:nvPr/>
        </p:nvSpPr>
        <p:spPr bwMode="auto">
          <a:xfrm>
            <a:off x="2011363" y="5526088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3082" name="TextBox 12"/>
          <p:cNvSpPr txBox="1">
            <a:spLocks noChangeArrowheads="1"/>
          </p:cNvSpPr>
          <p:nvPr/>
        </p:nvSpPr>
        <p:spPr bwMode="auto">
          <a:xfrm>
            <a:off x="0" y="404664"/>
            <a:ext cx="9144000" cy="954107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th-TH" altLang="zh-CN" sz="2800" b="1" dirty="0">
                <a:latin typeface="TH Sarabun New" panose="020B0500040200020003" pitchFamily="34" charset="-34"/>
                <a:ea typeface="微软雅黑" pitchFamily="34" charset="-122"/>
                <a:cs typeface="TH Sarabun New" panose="020B0500040200020003" pitchFamily="34" charset="-34"/>
              </a:rPr>
              <a:t>กิจกรรมล้างทำความสะอาดแทง</a:t>
            </a:r>
            <a:r>
              <a:rPr lang="th-TH" altLang="zh-CN" sz="2800" b="1" dirty="0" err="1">
                <a:latin typeface="TH Sarabun New" panose="020B0500040200020003" pitchFamily="34" charset="-34"/>
                <a:ea typeface="微软雅黑" pitchFamily="34" charset="-122"/>
                <a:cs typeface="TH Sarabun New" panose="020B0500040200020003" pitchFamily="34" charset="-34"/>
              </a:rPr>
              <a:t>ค์</a:t>
            </a:r>
            <a:r>
              <a:rPr lang="th-TH" altLang="zh-CN" sz="2800" b="1" dirty="0">
                <a:latin typeface="TH Sarabun New" panose="020B0500040200020003" pitchFamily="34" charset="-34"/>
                <a:ea typeface="微软雅黑" pitchFamily="34" charset="-122"/>
                <a:cs typeface="TH Sarabun New" panose="020B0500040200020003" pitchFamily="34" charset="-34"/>
              </a:rPr>
              <a:t>น้ำประจำอาคารอำนวย ยศสุข </a:t>
            </a:r>
            <a:endParaRPr lang="th-TH" altLang="zh-CN" sz="2800" b="1" dirty="0" smtClean="0">
              <a:latin typeface="TH Sarabun New" panose="020B0500040200020003" pitchFamily="34" charset="-34"/>
              <a:ea typeface="微软雅黑" pitchFamily="34" charset="-122"/>
              <a:cs typeface="TH Sarabun New" panose="020B0500040200020003" pitchFamily="34" charset="-34"/>
            </a:endParaRPr>
          </a:p>
          <a:p>
            <a:pPr algn="ctr"/>
            <a:r>
              <a:rPr lang="th-TH" altLang="zh-CN" sz="2800" b="1" dirty="0" smtClean="0">
                <a:latin typeface="TH Sarabun New" panose="020B0500040200020003" pitchFamily="34" charset="-34"/>
                <a:ea typeface="微软雅黑" pitchFamily="34" charset="-122"/>
                <a:cs typeface="TH Sarabun New" panose="020B0500040200020003" pitchFamily="34" charset="-34"/>
              </a:rPr>
              <a:t>วันที่ 16 พฤษภาคม 2563</a:t>
            </a:r>
            <a:endParaRPr lang="zh-CN" altLang="en-US" sz="2800" b="1" dirty="0">
              <a:latin typeface="TH Sarabun New" panose="020B0500040200020003" pitchFamily="34" charset="-34"/>
              <a:ea typeface="微软雅黑" pitchFamily="34" charset="-122"/>
              <a:cs typeface="TH Sarabun New" panose="020B0500040200020003" pitchFamily="34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765" y="1482817"/>
            <a:ext cx="3976744" cy="25466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รูปภาพ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4226593"/>
            <a:ext cx="3835626" cy="24471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765" y="4153485"/>
            <a:ext cx="3976744" cy="25202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รูปภาพ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1537193"/>
            <a:ext cx="3835626" cy="24922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2" name="TextBox 5" hidden="1"/>
          <p:cNvSpPr txBox="1">
            <a:spLocks noChangeArrowheads="1"/>
          </p:cNvSpPr>
          <p:nvPr/>
        </p:nvSpPr>
        <p:spPr bwMode="auto">
          <a:xfrm>
            <a:off x="1939925" y="1954213"/>
            <a:ext cx="1943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4103" name="矩形 6" hidden="1"/>
          <p:cNvSpPr>
            <a:spLocks noChangeArrowheads="1"/>
          </p:cNvSpPr>
          <p:nvPr/>
        </p:nvSpPr>
        <p:spPr bwMode="auto">
          <a:xfrm>
            <a:off x="1939925" y="3025775"/>
            <a:ext cx="14716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4104" name="矩形 7" hidden="1"/>
          <p:cNvSpPr>
            <a:spLocks noChangeArrowheads="1"/>
          </p:cNvSpPr>
          <p:nvPr/>
        </p:nvSpPr>
        <p:spPr bwMode="auto">
          <a:xfrm>
            <a:off x="2011363" y="4240213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4105" name="矩形 8" hidden="1"/>
          <p:cNvSpPr>
            <a:spLocks noChangeArrowheads="1"/>
          </p:cNvSpPr>
          <p:nvPr/>
        </p:nvSpPr>
        <p:spPr bwMode="auto">
          <a:xfrm>
            <a:off x="2011363" y="5526088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3560" y="3717031"/>
            <a:ext cx="3704245" cy="25317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" name="รูปภาพ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3640" y="692696"/>
            <a:ext cx="3710717" cy="23762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รูปภาพ 2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822" y="692696"/>
            <a:ext cx="3773610" cy="23762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" name="รูปภาพ 2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343" y="3717032"/>
            <a:ext cx="3809089" cy="25317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TextBox 5" hidden="1"/>
          <p:cNvSpPr txBox="1">
            <a:spLocks noChangeArrowheads="1"/>
          </p:cNvSpPr>
          <p:nvPr/>
        </p:nvSpPr>
        <p:spPr bwMode="auto">
          <a:xfrm>
            <a:off x="1939925" y="1954213"/>
            <a:ext cx="1943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5125" name="矩形 6" hidden="1"/>
          <p:cNvSpPr>
            <a:spLocks noChangeArrowheads="1"/>
          </p:cNvSpPr>
          <p:nvPr/>
        </p:nvSpPr>
        <p:spPr bwMode="auto">
          <a:xfrm>
            <a:off x="1939925" y="3025775"/>
            <a:ext cx="14716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5126" name="矩形 7" hidden="1"/>
          <p:cNvSpPr>
            <a:spLocks noChangeArrowheads="1"/>
          </p:cNvSpPr>
          <p:nvPr/>
        </p:nvSpPr>
        <p:spPr bwMode="auto">
          <a:xfrm>
            <a:off x="2011363" y="4240213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5127" name="矩形 8" hidden="1"/>
          <p:cNvSpPr>
            <a:spLocks noChangeArrowheads="1"/>
          </p:cNvSpPr>
          <p:nvPr/>
        </p:nvSpPr>
        <p:spPr bwMode="auto">
          <a:xfrm>
            <a:off x="2011363" y="5526088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pic>
        <p:nvPicPr>
          <p:cNvPr id="14" name="รูปภาพ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066" y="439788"/>
            <a:ext cx="4046910" cy="25320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รูปภาพ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1144" y="3212976"/>
            <a:ext cx="4211740" cy="27635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รูปภาพ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066" y="3212975"/>
            <a:ext cx="4046910" cy="27635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รูปภาพ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439788"/>
            <a:ext cx="4222648" cy="25320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2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0" y="369084"/>
            <a:ext cx="9144000" cy="954107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th-TH" altLang="zh-CN" sz="2800" b="1" dirty="0">
                <a:latin typeface="TH Sarabun New" panose="020B0500040200020003" pitchFamily="34" charset="-34"/>
                <a:ea typeface="微软雅黑" pitchFamily="34" charset="-122"/>
                <a:cs typeface="TH Sarabun New" panose="020B0500040200020003" pitchFamily="34" charset="-34"/>
              </a:rPr>
              <a:t>กิจกรรมดูดบ่อดักไขมันของอาคารอำนวยยศสุข </a:t>
            </a:r>
            <a:r>
              <a:rPr lang="th-TH" altLang="zh-CN" sz="2800" b="1" dirty="0" smtClean="0">
                <a:latin typeface="TH Sarabun New" panose="020B0500040200020003" pitchFamily="34" charset="-34"/>
                <a:ea typeface="微软雅黑" pitchFamily="34" charset="-122"/>
                <a:cs typeface="TH Sarabun New" panose="020B0500040200020003" pitchFamily="34" charset="-34"/>
              </a:rPr>
              <a:t/>
            </a:r>
            <a:br>
              <a:rPr lang="th-TH" altLang="zh-CN" sz="2800" b="1" dirty="0" smtClean="0">
                <a:latin typeface="TH Sarabun New" panose="020B0500040200020003" pitchFamily="34" charset="-34"/>
                <a:ea typeface="微软雅黑" pitchFamily="34" charset="-122"/>
                <a:cs typeface="TH Sarabun New" panose="020B0500040200020003" pitchFamily="34" charset="-34"/>
              </a:rPr>
            </a:br>
            <a:r>
              <a:rPr lang="th-TH" altLang="zh-CN" sz="2800" b="1" dirty="0" smtClean="0">
                <a:latin typeface="TH Sarabun New" panose="020B0500040200020003" pitchFamily="34" charset="-34"/>
                <a:ea typeface="微软雅黑" pitchFamily="34" charset="-122"/>
                <a:cs typeface="TH Sarabun New" panose="020B0500040200020003" pitchFamily="34" charset="-34"/>
              </a:rPr>
              <a:t>วันที่ 28 พฤษภาคม 2563</a:t>
            </a:r>
            <a:endParaRPr lang="zh-CN" altLang="en-US" sz="2800" b="1" dirty="0">
              <a:latin typeface="TH Sarabun New" panose="020B0500040200020003" pitchFamily="34" charset="-34"/>
              <a:ea typeface="微软雅黑" pitchFamily="34" charset="-122"/>
              <a:cs typeface="TH Sarabun New" panose="020B0500040200020003" pitchFamily="34" charset="-34"/>
            </a:endParaRPr>
          </a:p>
        </p:txBody>
      </p:sp>
      <p:pic>
        <p:nvPicPr>
          <p:cNvPr id="11" name="รูปภาพ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2345" y="4077073"/>
            <a:ext cx="4104456" cy="22317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รูปภาพ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501" y="4077072"/>
            <a:ext cx="4059985" cy="22317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รูปภาพ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500" y="1577935"/>
            <a:ext cx="4059985" cy="22443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รูปภาพ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2345" y="1511427"/>
            <a:ext cx="4104456" cy="23774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533030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TextBox 5" hidden="1"/>
          <p:cNvSpPr txBox="1">
            <a:spLocks noChangeArrowheads="1"/>
          </p:cNvSpPr>
          <p:nvPr/>
        </p:nvSpPr>
        <p:spPr bwMode="auto">
          <a:xfrm>
            <a:off x="1939925" y="1954213"/>
            <a:ext cx="1943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6150" name="矩形 6" hidden="1"/>
          <p:cNvSpPr>
            <a:spLocks noChangeArrowheads="1"/>
          </p:cNvSpPr>
          <p:nvPr/>
        </p:nvSpPr>
        <p:spPr bwMode="auto">
          <a:xfrm>
            <a:off x="1939925" y="3025775"/>
            <a:ext cx="14716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6151" name="矩形 7" hidden="1"/>
          <p:cNvSpPr>
            <a:spLocks noChangeArrowheads="1"/>
          </p:cNvSpPr>
          <p:nvPr/>
        </p:nvSpPr>
        <p:spPr bwMode="auto">
          <a:xfrm>
            <a:off x="2011363" y="4240213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6152" name="矩形 8" hidden="1"/>
          <p:cNvSpPr>
            <a:spLocks noChangeArrowheads="1"/>
          </p:cNvSpPr>
          <p:nvPr/>
        </p:nvSpPr>
        <p:spPr bwMode="auto">
          <a:xfrm>
            <a:off x="2011363" y="5526088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pic>
        <p:nvPicPr>
          <p:cNvPr id="15" name="รูปภาพ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4609" y="3429000"/>
            <a:ext cx="3764779" cy="21185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รูปภาพ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7489" y="908720"/>
            <a:ext cx="3781899" cy="21281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" name="รูปภาพ 1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77" t="4260" b="14892"/>
          <a:stretch/>
        </p:blipFill>
        <p:spPr>
          <a:xfrm>
            <a:off x="2841535" y="150749"/>
            <a:ext cx="2042113" cy="41961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" name="รูปภาพ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50750"/>
            <a:ext cx="2361246" cy="41961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รูปภาพ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8602" y="4556126"/>
            <a:ext cx="3525865" cy="19827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2"/>
          <p:cNvSpPr txBox="1">
            <a:spLocks noGrp="1" noChangeArrowheads="1"/>
          </p:cNvSpPr>
          <p:nvPr>
            <p:ph idx="1"/>
          </p:nvPr>
        </p:nvSpPr>
        <p:spPr bwMode="auto">
          <a:xfrm>
            <a:off x="0" y="548680"/>
            <a:ext cx="9144000" cy="1040285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th-TH" altLang="zh-CN" sz="2800" b="1" dirty="0" smtClean="0">
                <a:latin typeface="TH Sarabun New" panose="020B0500040200020003" pitchFamily="34" charset="-34"/>
                <a:ea typeface="微软雅黑" pitchFamily="34" charset="-122"/>
                <a:cs typeface="TH Sarabun New" panose="020B0500040200020003" pitchFamily="34" charset="-34"/>
              </a:rPr>
              <a:t>กิจกรรม</a:t>
            </a:r>
            <a:r>
              <a:rPr lang="th-TH" altLang="zh-CN" sz="2800" b="1" dirty="0">
                <a:latin typeface="TH Sarabun New" panose="020B0500040200020003" pitchFamily="34" charset="-34"/>
                <a:ea typeface="微软雅黑" pitchFamily="34" charset="-122"/>
                <a:cs typeface="TH Sarabun New" panose="020B0500040200020003" pitchFamily="34" charset="-34"/>
              </a:rPr>
              <a:t>ติดสติ๊กเกอร์ลูกศร สำหรับติดทางขึ้น-ลง</a:t>
            </a:r>
            <a:r>
              <a:rPr lang="th-TH" altLang="zh-CN" sz="2800" b="1" dirty="0" smtClean="0">
                <a:latin typeface="TH Sarabun New" panose="020B0500040200020003" pitchFamily="34" charset="-34"/>
                <a:ea typeface="微软雅黑" pitchFamily="34" charset="-122"/>
                <a:cs typeface="TH Sarabun New" panose="020B0500040200020003" pitchFamily="34" charset="-34"/>
              </a:rPr>
              <a:t>บันได</a:t>
            </a:r>
          </a:p>
          <a:p>
            <a:pPr marL="0" indent="0" algn="ctr">
              <a:buNone/>
            </a:pPr>
            <a:r>
              <a:rPr lang="th-TH" altLang="zh-CN" sz="2800" b="1" dirty="0" smtClean="0">
                <a:latin typeface="TH Sarabun New" panose="020B0500040200020003" pitchFamily="34" charset="-34"/>
                <a:ea typeface="微软雅黑" pitchFamily="34" charset="-122"/>
                <a:cs typeface="TH Sarabun New" panose="020B0500040200020003" pitchFamily="34" charset="-34"/>
              </a:rPr>
              <a:t>วันที่ 8 มิถุนายน 2563</a:t>
            </a:r>
            <a:endParaRPr lang="zh-CN" altLang="en-US" sz="2800" b="1" dirty="0">
              <a:latin typeface="TH Sarabun New" panose="020B0500040200020003" pitchFamily="34" charset="-34"/>
              <a:ea typeface="微软雅黑" pitchFamily="34" charset="-122"/>
              <a:cs typeface="TH Sarabun New" panose="020B0500040200020003" pitchFamily="34" charset="-34"/>
            </a:endParaRPr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676314"/>
            <a:ext cx="3299469" cy="24751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รูปภาพ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1698485"/>
            <a:ext cx="3240360" cy="24308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รูปภาพ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4238823"/>
            <a:ext cx="3272084" cy="24546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รูปภาพ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5" y="4238823"/>
            <a:ext cx="3299469" cy="24751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050984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4" name="TextBox 5" hidden="1"/>
          <p:cNvSpPr txBox="1">
            <a:spLocks noChangeArrowheads="1"/>
          </p:cNvSpPr>
          <p:nvPr/>
        </p:nvSpPr>
        <p:spPr bwMode="auto">
          <a:xfrm>
            <a:off x="1939925" y="1954213"/>
            <a:ext cx="1943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7175" name="矩形 6" hidden="1"/>
          <p:cNvSpPr>
            <a:spLocks noChangeArrowheads="1"/>
          </p:cNvSpPr>
          <p:nvPr/>
        </p:nvSpPr>
        <p:spPr bwMode="auto">
          <a:xfrm>
            <a:off x="1939925" y="3025775"/>
            <a:ext cx="14716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7176" name="矩形 7" hidden="1"/>
          <p:cNvSpPr>
            <a:spLocks noChangeArrowheads="1"/>
          </p:cNvSpPr>
          <p:nvPr/>
        </p:nvSpPr>
        <p:spPr bwMode="auto">
          <a:xfrm>
            <a:off x="2011363" y="4240213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7177" name="矩形 8" hidden="1"/>
          <p:cNvSpPr>
            <a:spLocks noChangeArrowheads="1"/>
          </p:cNvSpPr>
          <p:nvPr/>
        </p:nvSpPr>
        <p:spPr bwMode="auto">
          <a:xfrm>
            <a:off x="2011363" y="5526088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7178" name="矩形 6"/>
          <p:cNvSpPr>
            <a:spLocks noChangeArrowheads="1"/>
          </p:cNvSpPr>
          <p:nvPr/>
        </p:nvSpPr>
        <p:spPr bwMode="auto">
          <a:xfrm>
            <a:off x="12592" y="476672"/>
            <a:ext cx="9144000" cy="523220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th-TH" altLang="zh-CN" sz="2800" b="1" dirty="0" smtClean="0">
                <a:latin typeface="TH Sarabun New" panose="020B0500040200020003" pitchFamily="34" charset="-34"/>
                <a:ea typeface="微软雅黑" pitchFamily="34" charset="-122"/>
                <a:cs typeface="TH Sarabun New" panose="020B0500040200020003" pitchFamily="34" charset="-34"/>
              </a:rPr>
              <a:t>รายงานการใช้ไฟฟ้า ประจำปีงบประมาณ 2563</a:t>
            </a:r>
            <a:endParaRPr lang="zh-CN" altLang="en-US" sz="2800" b="1" dirty="0">
              <a:latin typeface="TH Sarabun New" panose="020B0500040200020003" pitchFamily="34" charset="-34"/>
              <a:ea typeface="微软雅黑" pitchFamily="34" charset="-122"/>
              <a:cs typeface="TH Sarabun New" panose="020B0500040200020003" pitchFamily="34" charset="-34"/>
            </a:endParaRPr>
          </a:p>
        </p:txBody>
      </p:sp>
      <p:sp>
        <p:nvSpPr>
          <p:cNvPr id="9" name="กล่องข้อความ 8"/>
          <p:cNvSpPr txBox="1"/>
          <p:nvPr/>
        </p:nvSpPr>
        <p:spPr>
          <a:xfrm>
            <a:off x="336120" y="6046400"/>
            <a:ext cx="8496944" cy="5232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5715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28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สรุปผลการใช้ไฟฟ้า เปรียบเทียบ </a:t>
            </a:r>
            <a:r>
              <a:rPr lang="th-TH" sz="2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ปีงบประมาณ </a:t>
            </a:r>
            <a:r>
              <a:rPr lang="th-TH" sz="28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2562 </a:t>
            </a:r>
            <a:r>
              <a:rPr lang="th-TH" sz="2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- 2563</a:t>
            </a: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 rotWithShape="1">
          <a:blip r:embed="rId3"/>
          <a:srcRect l="5852" r="7356" b="1693"/>
          <a:stretch/>
        </p:blipFill>
        <p:spPr>
          <a:xfrm>
            <a:off x="179512" y="1074737"/>
            <a:ext cx="4739920" cy="4739920"/>
          </a:xfrm>
          <a:prstGeom prst="rect">
            <a:avLst/>
          </a:prstGeom>
        </p:spPr>
      </p:pic>
      <p:pic>
        <p:nvPicPr>
          <p:cNvPr id="5" name="รูปภาพ 4"/>
          <p:cNvPicPr>
            <a:picLocks noChangeAspect="1"/>
          </p:cNvPicPr>
          <p:nvPr/>
        </p:nvPicPr>
        <p:blipFill rotWithShape="1">
          <a:blip r:embed="rId4"/>
          <a:srcRect l="1307" t="1148" r="2132" b="3590"/>
          <a:stretch/>
        </p:blipFill>
        <p:spPr>
          <a:xfrm>
            <a:off x="3779912" y="1916831"/>
            <a:ext cx="5182797" cy="389782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8" name="TextBox 5" hidden="1"/>
          <p:cNvSpPr txBox="1">
            <a:spLocks noChangeArrowheads="1"/>
          </p:cNvSpPr>
          <p:nvPr/>
        </p:nvSpPr>
        <p:spPr bwMode="auto">
          <a:xfrm>
            <a:off x="1939925" y="1954213"/>
            <a:ext cx="1943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8199" name="矩形 6" hidden="1"/>
          <p:cNvSpPr>
            <a:spLocks noChangeArrowheads="1"/>
          </p:cNvSpPr>
          <p:nvPr/>
        </p:nvSpPr>
        <p:spPr bwMode="auto">
          <a:xfrm>
            <a:off x="1939925" y="3025775"/>
            <a:ext cx="14716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8200" name="矩形 7" hidden="1"/>
          <p:cNvSpPr>
            <a:spLocks noChangeArrowheads="1"/>
          </p:cNvSpPr>
          <p:nvPr/>
        </p:nvSpPr>
        <p:spPr bwMode="auto">
          <a:xfrm>
            <a:off x="2011363" y="4240213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8201" name="矩形 8" hidden="1"/>
          <p:cNvSpPr>
            <a:spLocks noChangeArrowheads="1"/>
          </p:cNvSpPr>
          <p:nvPr/>
        </p:nvSpPr>
        <p:spPr bwMode="auto">
          <a:xfrm>
            <a:off x="2011363" y="5526088"/>
            <a:ext cx="1471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971600" y="587727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CN" altLang="en-US" dirty="0"/>
          </a:p>
        </p:txBody>
      </p:sp>
      <p:sp>
        <p:nvSpPr>
          <p:cNvPr id="16" name="矩形 6"/>
          <p:cNvSpPr>
            <a:spLocks noChangeArrowheads="1"/>
          </p:cNvSpPr>
          <p:nvPr/>
        </p:nvSpPr>
        <p:spPr bwMode="auto">
          <a:xfrm>
            <a:off x="0" y="332656"/>
            <a:ext cx="9144000" cy="523220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th-TH" altLang="zh-CN" sz="2800" b="1" dirty="0" smtClean="0">
                <a:latin typeface="TH Sarabun New" panose="020B0500040200020003" pitchFamily="34" charset="-34"/>
                <a:ea typeface="微软雅黑" pitchFamily="34" charset="-122"/>
                <a:cs typeface="TH Sarabun New" panose="020B0500040200020003" pitchFamily="34" charset="-34"/>
              </a:rPr>
              <a:t>รายงานการใช้น้ำประปา ประจำปีงบประมาณ 2563</a:t>
            </a:r>
            <a:endParaRPr lang="zh-CN" altLang="en-US" sz="2800" b="1" dirty="0">
              <a:latin typeface="TH Sarabun New" panose="020B0500040200020003" pitchFamily="34" charset="-34"/>
              <a:ea typeface="微软雅黑" pitchFamily="34" charset="-122"/>
              <a:cs typeface="TH Sarabun New" panose="020B0500040200020003" pitchFamily="34" charset="-34"/>
            </a:endParaRPr>
          </a:p>
        </p:txBody>
      </p:sp>
      <p:sp>
        <p:nvSpPr>
          <p:cNvPr id="10" name="กล่องข้อความ 9"/>
          <p:cNvSpPr txBox="1"/>
          <p:nvPr/>
        </p:nvSpPr>
        <p:spPr>
          <a:xfrm>
            <a:off x="336120" y="5984994"/>
            <a:ext cx="8496944" cy="5232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5715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28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สรุปผลการใช้น้ำประปา </a:t>
            </a:r>
            <a:r>
              <a:rPr lang="th-TH" sz="2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เปรียบเทียบ ปีงบประมาณ </a:t>
            </a:r>
            <a:r>
              <a:rPr lang="th-TH" sz="28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2562 </a:t>
            </a:r>
            <a:r>
              <a:rPr lang="th-TH" sz="2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- 2563</a:t>
            </a:r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84" y="855877"/>
            <a:ext cx="5284570" cy="5051092"/>
          </a:xfrm>
          <a:prstGeom prst="rect">
            <a:avLst/>
          </a:prstGeom>
        </p:spPr>
      </p:pic>
      <p:pic>
        <p:nvPicPr>
          <p:cNvPr id="6" name="รูปภาพ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8472" y="1772816"/>
            <a:ext cx="5028538" cy="40324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6"/>
          <p:cNvSpPr>
            <a:spLocks noChangeArrowheads="1"/>
          </p:cNvSpPr>
          <p:nvPr/>
        </p:nvSpPr>
        <p:spPr bwMode="auto">
          <a:xfrm>
            <a:off x="12592" y="476672"/>
            <a:ext cx="9144000" cy="523220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th-TH" altLang="zh-CN" sz="2800" b="1" dirty="0" smtClean="0">
                <a:latin typeface="TH Sarabun New" panose="020B0500040200020003" pitchFamily="34" charset="-34"/>
                <a:ea typeface="微软雅黑" pitchFamily="34" charset="-122"/>
                <a:cs typeface="TH Sarabun New" panose="020B0500040200020003" pitchFamily="34" charset="-34"/>
              </a:rPr>
              <a:t>รายงานการใช้น้ำมัน ประจำปีงบประมาณ 2563</a:t>
            </a:r>
            <a:endParaRPr lang="zh-CN" altLang="en-US" sz="2800" b="1" dirty="0">
              <a:latin typeface="TH Sarabun New" panose="020B0500040200020003" pitchFamily="34" charset="-34"/>
              <a:ea typeface="微软雅黑" pitchFamily="34" charset="-122"/>
              <a:cs typeface="TH Sarabun New" panose="020B0500040200020003" pitchFamily="34" charset="-34"/>
            </a:endParaRPr>
          </a:p>
        </p:txBody>
      </p:sp>
      <p:sp>
        <p:nvSpPr>
          <p:cNvPr id="3" name="กล่องข้อความ 2"/>
          <p:cNvSpPr txBox="1"/>
          <p:nvPr/>
        </p:nvSpPr>
        <p:spPr>
          <a:xfrm>
            <a:off x="4559424" y="2284806"/>
            <a:ext cx="4392488" cy="5847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5715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32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สรุปผลการใช้น้ำมันดีเซล </a:t>
            </a:r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 rotWithShape="1">
          <a:blip r:embed="rId2"/>
          <a:srcRect l="7536" t="8492" r="11446" b="12832"/>
          <a:stretch/>
        </p:blipFill>
        <p:spPr>
          <a:xfrm>
            <a:off x="323528" y="1113084"/>
            <a:ext cx="4079505" cy="5597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667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6"/>
          <p:cNvSpPr>
            <a:spLocks noChangeArrowheads="1"/>
          </p:cNvSpPr>
          <p:nvPr/>
        </p:nvSpPr>
        <p:spPr bwMode="auto">
          <a:xfrm>
            <a:off x="12592" y="476672"/>
            <a:ext cx="9144000" cy="523220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th-TH" altLang="zh-CN" sz="2800" b="1" dirty="0" smtClean="0">
                <a:latin typeface="TH Sarabun New" panose="020B0500040200020003" pitchFamily="34" charset="-34"/>
                <a:ea typeface="微软雅黑" pitchFamily="34" charset="-122"/>
                <a:cs typeface="TH Sarabun New" panose="020B0500040200020003" pitchFamily="34" charset="-34"/>
              </a:rPr>
              <a:t>รายงานการใช้น้ำมัน ประจำปีงบประมาณ 2563</a:t>
            </a:r>
            <a:endParaRPr lang="zh-CN" altLang="en-US" sz="2800" b="1" dirty="0">
              <a:latin typeface="TH Sarabun New" panose="020B0500040200020003" pitchFamily="34" charset="-34"/>
              <a:ea typeface="微软雅黑" pitchFamily="34" charset="-122"/>
              <a:cs typeface="TH Sarabun New" panose="020B0500040200020003" pitchFamily="34" charset="-34"/>
            </a:endParaRPr>
          </a:p>
        </p:txBody>
      </p:sp>
      <p:sp>
        <p:nvSpPr>
          <p:cNvPr id="5" name="กล่องข้อความ 4"/>
          <p:cNvSpPr txBox="1"/>
          <p:nvPr/>
        </p:nvSpPr>
        <p:spPr>
          <a:xfrm>
            <a:off x="4427984" y="2564904"/>
            <a:ext cx="4451904" cy="15696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5715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32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สรุปผลการใช้น้ำมันแก๊สโซ</a:t>
            </a:r>
            <a:r>
              <a:rPr lang="th-TH" sz="3200" b="1" dirty="0" err="1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ฮอล์</a:t>
            </a:r>
            <a:r>
              <a:rPr lang="th-TH" sz="32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95</a:t>
            </a:r>
          </a:p>
          <a:p>
            <a:pPr algn="ctr"/>
            <a:r>
              <a:rPr lang="th-TH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เปรียบเทียบ ปีงบประมาณ </a:t>
            </a:r>
          </a:p>
          <a:p>
            <a:pPr algn="ctr"/>
            <a:r>
              <a:rPr lang="th-TH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2562 - </a:t>
            </a:r>
            <a:r>
              <a:rPr lang="th-TH" sz="32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2563</a:t>
            </a:r>
            <a:endParaRPr lang="th-TH" sz="32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2"/>
          <a:srcRect l="7536" t="8796" r="11446" b="12528"/>
          <a:stretch/>
        </p:blipFill>
        <p:spPr>
          <a:xfrm>
            <a:off x="179512" y="999892"/>
            <a:ext cx="4176464" cy="5730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6025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6"/>
          <p:cNvSpPr>
            <a:spLocks noChangeArrowheads="1"/>
          </p:cNvSpPr>
          <p:nvPr/>
        </p:nvSpPr>
        <p:spPr bwMode="auto">
          <a:xfrm>
            <a:off x="12592" y="476672"/>
            <a:ext cx="9144000" cy="523220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th-TH" altLang="zh-CN" sz="2800" b="1" dirty="0" smtClean="0">
                <a:latin typeface="TH Sarabun New" panose="020B0500040200020003" pitchFamily="34" charset="-34"/>
                <a:ea typeface="微软雅黑" pitchFamily="34" charset="-122"/>
                <a:cs typeface="TH Sarabun New" panose="020B0500040200020003" pitchFamily="34" charset="-34"/>
              </a:rPr>
              <a:t>รายงานการใช้น้ำมัน ประจำปีงบประมาณ 2563</a:t>
            </a:r>
            <a:endParaRPr lang="zh-CN" altLang="en-US" sz="2800" b="1" dirty="0">
              <a:latin typeface="TH Sarabun New" panose="020B0500040200020003" pitchFamily="34" charset="-34"/>
              <a:ea typeface="微软雅黑" pitchFamily="34" charset="-122"/>
              <a:cs typeface="TH Sarabun New" panose="020B0500040200020003" pitchFamily="34" charset="-34"/>
            </a:endParaRPr>
          </a:p>
        </p:txBody>
      </p:sp>
      <p:sp>
        <p:nvSpPr>
          <p:cNvPr id="5" name="กล่องข้อความ 4"/>
          <p:cNvSpPr txBox="1"/>
          <p:nvPr/>
        </p:nvSpPr>
        <p:spPr>
          <a:xfrm>
            <a:off x="4716016" y="2276872"/>
            <a:ext cx="4163872" cy="15696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5715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32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สรุปผลการใช้น้ำมันแก๊สโซ</a:t>
            </a:r>
            <a:r>
              <a:rPr lang="th-TH" sz="3200" b="1" dirty="0" err="1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ฮอล์</a:t>
            </a:r>
            <a:r>
              <a:rPr lang="th-TH" sz="32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91</a:t>
            </a:r>
          </a:p>
          <a:p>
            <a:pPr algn="ctr"/>
            <a:r>
              <a:rPr lang="th-TH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เปรียบเทียบ ปีงบประมาณ </a:t>
            </a:r>
          </a:p>
          <a:p>
            <a:pPr algn="ctr"/>
            <a:r>
              <a:rPr lang="th-TH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2562 - </a:t>
            </a:r>
            <a:r>
              <a:rPr lang="th-TH" sz="32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2563</a:t>
            </a:r>
            <a:endParaRPr lang="th-TH" sz="32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2"/>
          <a:srcRect l="7536" t="8001" r="11446" b="10657"/>
          <a:stretch/>
        </p:blipFill>
        <p:spPr>
          <a:xfrm>
            <a:off x="251520" y="1022740"/>
            <a:ext cx="4104456" cy="582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246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/>
          <p:cNvPicPr>
            <a:picLocks noChangeAspect="1"/>
          </p:cNvPicPr>
          <p:nvPr/>
        </p:nvPicPr>
        <p:blipFill rotWithShape="1">
          <a:blip r:embed="rId2"/>
          <a:srcRect l="1125" t="26003" r="65121" b="11990"/>
          <a:stretch/>
        </p:blipFill>
        <p:spPr>
          <a:xfrm>
            <a:off x="107505" y="1124744"/>
            <a:ext cx="5156702" cy="5328592"/>
          </a:xfrm>
          <a:prstGeom prst="rect">
            <a:avLst/>
          </a:prstGeom>
        </p:spPr>
      </p:pic>
      <p:sp>
        <p:nvSpPr>
          <p:cNvPr id="5" name="矩形 6"/>
          <p:cNvSpPr>
            <a:spLocks noChangeArrowheads="1"/>
          </p:cNvSpPr>
          <p:nvPr/>
        </p:nvSpPr>
        <p:spPr bwMode="auto">
          <a:xfrm>
            <a:off x="12592" y="476672"/>
            <a:ext cx="9144000" cy="523220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th-TH" altLang="zh-CN" sz="2800" b="1" dirty="0" smtClean="0">
                <a:latin typeface="TH Sarabun New" panose="020B0500040200020003" pitchFamily="34" charset="-34"/>
                <a:ea typeface="微软雅黑" pitchFamily="34" charset="-122"/>
                <a:cs typeface="TH Sarabun New" panose="020B0500040200020003" pitchFamily="34" charset="-34"/>
              </a:rPr>
              <a:t>รายงานการใช้กระดาษ ประจำปี 2563</a:t>
            </a:r>
            <a:endParaRPr lang="zh-CN" altLang="en-US" sz="2800" b="1" dirty="0">
              <a:latin typeface="TH Sarabun New" panose="020B0500040200020003" pitchFamily="34" charset="-34"/>
              <a:ea typeface="微软雅黑" pitchFamily="34" charset="-122"/>
              <a:cs typeface="TH Sarabun New" panose="020B0500040200020003" pitchFamily="34" charset="-34"/>
            </a:endParaRP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 rotWithShape="1">
          <a:blip r:embed="rId3"/>
          <a:srcRect l="1125" t="33466" r="66246" b="24529"/>
          <a:stretch/>
        </p:blipFill>
        <p:spPr>
          <a:xfrm>
            <a:off x="5004048" y="1124744"/>
            <a:ext cx="4077024" cy="2952328"/>
          </a:xfrm>
          <a:prstGeom prst="rect">
            <a:avLst/>
          </a:prstGeom>
        </p:spPr>
      </p:pic>
      <p:pic>
        <p:nvPicPr>
          <p:cNvPr id="7" name="รูปภาพ 6"/>
          <p:cNvPicPr>
            <a:picLocks noChangeAspect="1"/>
          </p:cNvPicPr>
          <p:nvPr/>
        </p:nvPicPr>
        <p:blipFill rotWithShape="1">
          <a:blip r:embed="rId4"/>
          <a:srcRect l="1619" t="41390" r="66877" b="18606"/>
          <a:stretch/>
        </p:blipFill>
        <p:spPr>
          <a:xfrm>
            <a:off x="5057791" y="3933056"/>
            <a:ext cx="3931637" cy="280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31380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6"/>
          <p:cNvSpPr>
            <a:spLocks noChangeArrowheads="1"/>
          </p:cNvSpPr>
          <p:nvPr/>
        </p:nvSpPr>
        <p:spPr bwMode="auto">
          <a:xfrm>
            <a:off x="12592" y="476672"/>
            <a:ext cx="9144000" cy="523220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th-TH" altLang="zh-CN" sz="2800" b="1" dirty="0" smtClean="0">
                <a:latin typeface="TH Sarabun New" panose="020B0500040200020003" pitchFamily="34" charset="-34"/>
                <a:ea typeface="微软雅黑" pitchFamily="34" charset="-122"/>
                <a:cs typeface="TH Sarabun New" panose="020B0500040200020003" pitchFamily="34" charset="-34"/>
              </a:rPr>
              <a:t>รายงานการใช้หมึกพิมพ์ ประจำปี 2563</a:t>
            </a:r>
            <a:endParaRPr lang="zh-CN" altLang="en-US" sz="2800" b="1" dirty="0">
              <a:latin typeface="TH Sarabun New" panose="020B0500040200020003" pitchFamily="34" charset="-34"/>
              <a:ea typeface="微软雅黑" pitchFamily="34" charset="-122"/>
              <a:cs typeface="TH Sarabun New" panose="020B0500040200020003" pitchFamily="34" charset="-34"/>
            </a:endParaRPr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 rotWithShape="1">
          <a:blip r:embed="rId2"/>
          <a:srcRect l="3376" t="26002" r="70746" b="9991"/>
          <a:stretch/>
        </p:blipFill>
        <p:spPr>
          <a:xfrm>
            <a:off x="1979712" y="999892"/>
            <a:ext cx="3960440" cy="5510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99682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6"/>
          <p:cNvSpPr>
            <a:spLocks noChangeArrowheads="1"/>
          </p:cNvSpPr>
          <p:nvPr/>
        </p:nvSpPr>
        <p:spPr bwMode="auto">
          <a:xfrm>
            <a:off x="12592" y="476672"/>
            <a:ext cx="9144000" cy="1200329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th-TH" altLang="zh-CN" sz="3600" b="1" dirty="0" smtClean="0">
                <a:latin typeface="TH Sarabun New" panose="020B0500040200020003" pitchFamily="34" charset="-34"/>
                <a:ea typeface="微软雅黑" pitchFamily="34" charset="-122"/>
                <a:cs typeface="TH Sarabun New" panose="020B0500040200020003" pitchFamily="34" charset="-34"/>
              </a:rPr>
              <a:t>ภาพกิจกรรมการรณรงค์การประหยัดการใช้ทรัพยากรและพลังงานประจำปี 2563</a:t>
            </a:r>
            <a:endParaRPr lang="zh-CN" altLang="en-US" sz="3600" b="1" dirty="0">
              <a:latin typeface="TH Sarabun New" panose="020B0500040200020003" pitchFamily="34" charset="-34"/>
              <a:ea typeface="微软雅黑" pitchFamily="34" charset="-122"/>
              <a:cs typeface="TH Sarabun New" panose="020B0500040200020003" pitchFamily="34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6956" y="2111137"/>
            <a:ext cx="2842421" cy="37890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รูปภาพ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9187" y="2110017"/>
            <a:ext cx="2802104" cy="37352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รูปภาพ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372" y="1892047"/>
            <a:ext cx="2754294" cy="20661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รูปภาพ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707" y="4365104"/>
            <a:ext cx="2781334" cy="20864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377546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รูปภาพ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88640"/>
            <a:ext cx="2410276" cy="32129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รูปภาพ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7200" y="476672"/>
            <a:ext cx="2862964" cy="38164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รูปภาพ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2564904"/>
            <a:ext cx="2950458" cy="39330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501008"/>
            <a:ext cx="2428314" cy="32370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254206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60648"/>
            <a:ext cx="2664296" cy="35515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รูปภาพ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8327" y="1027866"/>
            <a:ext cx="2736304" cy="36475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7142" y="2636912"/>
            <a:ext cx="2842422" cy="37890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042786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395536" y="1556792"/>
            <a:ext cx="8229600" cy="4525963"/>
          </a:xfrm>
        </p:spPr>
        <p:txBody>
          <a:bodyPr/>
          <a:lstStyle/>
          <a:p>
            <a:endParaRPr lang="en-US" dirty="0" smtClean="0"/>
          </a:p>
          <a:p>
            <a:endParaRPr lang="th-TH" dirty="0"/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0058" y="253407"/>
            <a:ext cx="2662523" cy="35492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รูปภาพ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4005064"/>
            <a:ext cx="3600400" cy="27009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รูปภาพ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0789" y="253407"/>
            <a:ext cx="2662524" cy="35492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รูปภาพ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53407"/>
            <a:ext cx="2662523" cy="35492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232546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323143"/>
            <a:ext cx="2605904" cy="34737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รูปภาพ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323143"/>
            <a:ext cx="2620481" cy="34931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รูปภาพ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357" y="323143"/>
            <a:ext cx="2605904" cy="34737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รูปภาพ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0603" y="3933056"/>
            <a:ext cx="3647581" cy="27363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42593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321"/>
            <a:ext cx="9144000" cy="6839679"/>
          </a:xfrm>
          <a:prstGeom prst="rect">
            <a:avLst/>
          </a:prstGeom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-5712" y="1700808"/>
            <a:ext cx="9155424" cy="1503040"/>
          </a:xfr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r>
              <a:rPr lang="th-TH" sz="11500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Sarabun New" panose="020B0500040200020003" pitchFamily="34" charset="-34"/>
                <a:cs typeface="TH Sarabun New" panose="020B0500040200020003" pitchFamily="34" charset="-34"/>
              </a:rPr>
              <a:t>จบการนำเสนอ</a:t>
            </a:r>
            <a:endParaRPr lang="th-TH" sz="115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9570051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4071</TotalTime>
  <Words>325</Words>
  <Application>Microsoft Office PowerPoint</Application>
  <PresentationFormat>นำเสนอทางหน้าจอ (4:3)</PresentationFormat>
  <Paragraphs>51</Paragraphs>
  <Slides>20</Slides>
  <Notes>1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6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20</vt:i4>
      </vt:variant>
    </vt:vector>
  </HeadingPairs>
  <TitlesOfParts>
    <vt:vector size="27" baseType="lpstr">
      <vt:lpstr>微软雅黑</vt:lpstr>
      <vt:lpstr>宋体</vt:lpstr>
      <vt:lpstr>Arial</vt:lpstr>
      <vt:lpstr>Calibri</vt:lpstr>
      <vt:lpstr>Cordia New</vt:lpstr>
      <vt:lpstr>TH Sarabun New</vt:lpstr>
      <vt:lpstr>Office 主题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กิจกรรมดูดบ่อดักไขมันของอาคารอำนวยยศสุข  วันที่ 28 พฤษภาคม 2563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จบการนำเสนอ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bj</dc:creator>
  <cp:lastModifiedBy>admin</cp:lastModifiedBy>
  <cp:revision>324</cp:revision>
  <cp:lastPrinted>2020-06-08T09:25:09Z</cp:lastPrinted>
  <dcterms:created xsi:type="dcterms:W3CDTF">2013-10-30T09:04:50Z</dcterms:created>
  <dcterms:modified xsi:type="dcterms:W3CDTF">2020-10-22T11:00:47Z</dcterms:modified>
</cp:coreProperties>
</file>