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9" r:id="rId1"/>
  </p:sldMasterIdLst>
  <p:sldIdLst>
    <p:sldId id="256" r:id="rId2"/>
    <p:sldId id="258" r:id="rId3"/>
    <p:sldId id="257" r:id="rId4"/>
    <p:sldId id="270" r:id="rId5"/>
    <p:sldId id="271" r:id="rId6"/>
    <p:sldId id="261" r:id="rId7"/>
    <p:sldId id="262" r:id="rId8"/>
    <p:sldId id="264" r:id="rId9"/>
    <p:sldId id="265" r:id="rId10"/>
    <p:sldId id="266" r:id="rId11"/>
    <p:sldId id="267" r:id="rId12"/>
    <p:sldId id="269" r:id="rId13"/>
    <p:sldId id="268" r:id="rId14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99"/>
    <a:srgbClr val="00CC00"/>
    <a:srgbClr val="FF3300"/>
    <a:srgbClr val="00FF00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สไตล์สีปานกลาง 2 - เน้น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สไตล์สีปานกลาง 2 - เน้น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สไตล์สีปานกลาง 2 - เน้น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สไตล์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สไตล์สีปานกลาง 2 - เน้น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defRPr>
            </a:pPr>
            <a:r>
              <a:rPr lang="th-TH" sz="2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กราฟแสดงการเปรียบจำนวนแหล่งทุนการศึกษา</a:t>
            </a:r>
            <a:br>
              <a:rPr lang="th-TH" sz="2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ระหว่างปีการศึกษา 2564 - 2565</a:t>
            </a:r>
          </a:p>
        </c:rich>
      </c:tx>
      <c:layout>
        <c:manualLayout>
          <c:xMode val="edge"/>
          <c:yMode val="edge"/>
          <c:x val="0.12609563968608617"/>
          <c:y val="4.43131462333825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5091560997664133E-2"/>
          <c:y val="0.28435644999591925"/>
          <c:w val="0.95174910362821186"/>
          <c:h val="0.4738559523853028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ปี 2564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>
              <a:outerShdw blurRad="50800" dist="38100" dir="5400000" rotWithShape="0">
                <a:srgbClr val="000000">
                  <a:alpha val="60000"/>
                </a:srgbClr>
              </a:outerShdw>
            </a:effectLst>
            <a:sp3d/>
          </c:spPr>
          <c:invertIfNegative val="0"/>
          <c:cat>
            <c:strRef>
              <c:f>Sheet1!$A$2:$A$7</c:f>
              <c:strCache>
                <c:ptCount val="6"/>
                <c:pt idx="0">
                  <c:v>เอกชน/บริษัท</c:v>
                </c:pt>
                <c:pt idx="1">
                  <c:v>กองทุนต่าง ๆ</c:v>
                </c:pt>
                <c:pt idx="2">
                  <c:v>หน่วยงานรัฐ/วิสาหกิจ</c:v>
                </c:pt>
                <c:pt idx="3">
                  <c:v>มูลนิธิต่าง ๆ /ชมรม</c:v>
                </c:pt>
                <c:pt idx="4">
                  <c:v>ศิษย์เก่าแม่โจ้</c:v>
                </c:pt>
                <c:pt idx="5">
                  <c:v>ส่วนบุคคล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</c:v>
                </c:pt>
                <c:pt idx="1">
                  <c:v>2</c:v>
                </c:pt>
                <c:pt idx="2">
                  <c:v>22</c:v>
                </c:pt>
                <c:pt idx="3">
                  <c:v>17</c:v>
                </c:pt>
                <c:pt idx="4">
                  <c:v>15</c:v>
                </c:pt>
                <c:pt idx="5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15-481D-BAB7-E10B201D1E0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ปี 2565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outerShdw blurRad="50800" dist="38100" dir="5400000" rotWithShape="0">
                <a:srgbClr val="000000">
                  <a:alpha val="60000"/>
                </a:srgbClr>
              </a:outerShdw>
            </a:effectLst>
            <a:sp3d/>
          </c:spPr>
          <c:invertIfNegative val="0"/>
          <c:cat>
            <c:strRef>
              <c:f>Sheet1!$A$2:$A$7</c:f>
              <c:strCache>
                <c:ptCount val="6"/>
                <c:pt idx="0">
                  <c:v>เอกชน/บริษัท</c:v>
                </c:pt>
                <c:pt idx="1">
                  <c:v>กองทุนต่าง ๆ</c:v>
                </c:pt>
                <c:pt idx="2">
                  <c:v>หน่วยงานรัฐ/วิสาหกิจ</c:v>
                </c:pt>
                <c:pt idx="3">
                  <c:v>มูลนิธิต่าง ๆ /ชมรม</c:v>
                </c:pt>
                <c:pt idx="4">
                  <c:v>ศิษย์เก่าแม่โจ้</c:v>
                </c:pt>
                <c:pt idx="5">
                  <c:v>ส่วนบุคคล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11</c:v>
                </c:pt>
                <c:pt idx="1">
                  <c:v>0</c:v>
                </c:pt>
                <c:pt idx="2">
                  <c:v>21</c:v>
                </c:pt>
                <c:pt idx="3">
                  <c:v>19</c:v>
                </c:pt>
                <c:pt idx="4">
                  <c:v>18</c:v>
                </c:pt>
                <c:pt idx="5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15-481D-BAB7-E10B201D1E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33392592"/>
        <c:axId val="1333381776"/>
        <c:axId val="0"/>
      </c:bar3DChart>
      <c:catAx>
        <c:axId val="1333392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defRPr>
            </a:pPr>
            <a:endParaRPr lang="en-US"/>
          </a:p>
        </c:txPr>
        <c:crossAx val="1333381776"/>
        <c:crosses val="autoZero"/>
        <c:auto val="1"/>
        <c:lblAlgn val="ctr"/>
        <c:lblOffset val="100"/>
        <c:noMultiLvlLbl val="0"/>
      </c:catAx>
      <c:valAx>
        <c:axId val="13333817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333392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cap="all" baseline="0">
                <a:solidFill>
                  <a:schemeClr val="tx1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defRPr>
            </a:pPr>
            <a:r>
              <a:rPr lang="th-TH" sz="200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กราฟแสดงการเปรียบเทียบจำนวนเงินทุนการศึกษา</a:t>
            </a:r>
          </a:p>
          <a:p>
            <a:pPr>
              <a:defRPr sz="200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pPr>
            <a:r>
              <a:rPr lang="th-TH" sz="200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ระหว่างปีการศึกษา 2564 - 2565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cap="all" baseline="0">
              <a:solidFill>
                <a:schemeClr val="tx1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0174496371479619E-2"/>
          <c:y val="0.30253747326410191"/>
          <c:w val="0.88430190007282128"/>
          <c:h val="0.61303550641948257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คอลัมน์1</c:v>
                </c:pt>
              </c:strCache>
            </c:strRef>
          </c:tx>
          <c:dPt>
            <c:idx val="0"/>
            <c:bubble3D val="0"/>
            <c:spPr>
              <a:solidFill>
                <a:srgbClr val="00FF0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F486-4CFB-AE09-07CAF82F65C7}"/>
              </c:ext>
            </c:extLst>
          </c:dPt>
          <c:dPt>
            <c:idx val="1"/>
            <c:bubble3D val="0"/>
            <c:spPr>
              <a:solidFill>
                <a:srgbClr val="FF7C8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F486-4CFB-AE09-07CAF82F65C7}"/>
              </c:ext>
            </c:extLst>
          </c:dPt>
          <c:dLbls>
            <c:dLbl>
              <c:idx val="0"/>
              <c:layout>
                <c:manualLayout>
                  <c:x val="7.9596035528720688E-2"/>
                  <c:y val="0.217978370531890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spc="0" baseline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ea typeface="+mn-ea"/>
                        <a:cs typeface="TH SarabunPSK" panose="020B0500040200020003" pitchFamily="34" charset="-34"/>
                      </a:defRPr>
                    </a:pPr>
                    <a:fld id="{71B338EB-4E4C-4E14-945C-8D87B41B7B7E}" type="CATEGORYNAME">
                      <a:rPr lang="th-TH" sz="160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rPr>
                      <a:pPr>
                        <a:defRPr sz="160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defRPr>
                      </a:pPr>
                      <a:t>[ชื่อประเภท]</a:t>
                    </a:fld>
                    <a:r>
                      <a:rPr lang="th-TH" sz="160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rPr>
                      <a:t>, </a:t>
                    </a:r>
                    <a:fld id="{4CE4C727-9FA4-450F-A4E4-8D658ABB512E}" type="VALUE">
                      <a:rPr lang="th-TH" sz="160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rPr>
                      <a:pPr>
                        <a:defRPr sz="160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defRPr>
                      </a:pPr>
                      <a:t>[VALUE]</a:t>
                    </a:fld>
                    <a:r>
                      <a:rPr lang="th-TH" sz="160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rPr>
                      <a:t>บาท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tx1"/>
                      </a:solidFill>
                      <a:latin typeface="TH SarabunPSK" panose="020B0500040200020003" pitchFamily="34" charset="-34"/>
                      <a:ea typeface="+mn-ea"/>
                      <a:cs typeface="TH SarabunPSK" panose="020B0500040200020003" pitchFamily="34" charset="-34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486-4CFB-AE09-07CAF82F65C7}"/>
                </c:ext>
              </c:extLst>
            </c:dLbl>
            <c:dLbl>
              <c:idx val="1"/>
              <c:layout>
                <c:manualLayout>
                  <c:x val="-8.457276754677534E-2"/>
                  <c:y val="-1.130114866810992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spc="0" baseline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ea typeface="+mn-ea"/>
                        <a:cs typeface="TH SarabunPSK" panose="020B0500040200020003" pitchFamily="34" charset="-34"/>
                      </a:defRPr>
                    </a:pPr>
                    <a:fld id="{A5F111C3-B020-4E07-918C-AF948293C43F}" type="CATEGORYNAME">
                      <a:rPr lang="th-TH" sz="160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rPr>
                      <a:pPr>
                        <a:defRPr sz="160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defRPr>
                      </a:pPr>
                      <a:t>[ชื่อประเภท]</a:t>
                    </a:fld>
                    <a:r>
                      <a:rPr lang="th-TH" sz="160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rPr>
                      <a:t>, </a:t>
                    </a:r>
                    <a:fld id="{9DB908B5-5265-4201-B200-F6E59D3E79CC}" type="VALUE">
                      <a:rPr lang="th-TH" sz="160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rPr>
                      <a:pPr>
                        <a:defRPr sz="160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defRPr>
                      </a:pPr>
                      <a:t>[VALUE]</a:t>
                    </a:fld>
                    <a:r>
                      <a:rPr lang="th-TH" sz="160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rPr>
                      <a:t> บาท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tx1"/>
                      </a:solidFill>
                      <a:latin typeface="TH SarabunPSK" panose="020B0500040200020003" pitchFamily="34" charset="-34"/>
                      <a:ea typeface="+mn-ea"/>
                      <a:cs typeface="TH SarabunPSK" panose="020B0500040200020003" pitchFamily="34" charset="-34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F486-4CFB-AE09-07CAF82F65C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tx1"/>
                    </a:solidFill>
                    <a:latin typeface="TH SarabunPSK" panose="020B0500040200020003" pitchFamily="34" charset="-34"/>
                    <a:ea typeface="+mn-ea"/>
                    <a:cs typeface="TH SarabunPSK" panose="020B0500040200020003" pitchFamily="34" charset="-34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ปี 2564</c:v>
                </c:pt>
                <c:pt idx="1">
                  <c:v>ปี 2565</c:v>
                </c:pt>
              </c:strCache>
            </c:strRef>
          </c:cat>
          <c:val>
            <c:numRef>
              <c:f>Sheet1!$B$2:$B$3</c:f>
              <c:numCache>
                <c:formatCode>_-* #,##0_-;\-* #,##0_-;_-* "-"??_-;_-@_-</c:formatCode>
                <c:ptCount val="2"/>
                <c:pt idx="0">
                  <c:v>9889725</c:v>
                </c:pt>
                <c:pt idx="1">
                  <c:v>11489145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486-4CFB-AE09-07CAF82F65C7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defRPr>
            </a:pPr>
            <a:r>
              <a:rPr lang="th-TH" sz="2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กราฟแสดงการเปรียบจำนวนนักศึกษาที่ได้รับทุนการศึกษา</a:t>
            </a:r>
          </a:p>
          <a:p>
            <a:pPr>
              <a:defRPr sz="200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pPr>
            <a:r>
              <a:rPr lang="th-TH" sz="20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ระหว่างปีการศึกษา 2564 – 2565 จำแนกตามประเภทแหล่งทุน</a:t>
            </a:r>
          </a:p>
        </c:rich>
      </c:tx>
      <c:layout>
        <c:manualLayout>
          <c:xMode val="edge"/>
          <c:yMode val="edge"/>
          <c:x val="0.12609563968608617"/>
          <c:y val="4.43131462333825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5091560997664133E-2"/>
          <c:y val="0.28435644999591925"/>
          <c:w val="0.95174910362821186"/>
          <c:h val="0.4738559523853028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ปี 2564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6000"/>
                    <a:lumMod val="104000"/>
                  </a:schemeClr>
                </a:gs>
                <a:gs pos="100000">
                  <a:schemeClr val="accent1">
                    <a:shade val="98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rotWithShape="0">
                <a:srgbClr val="000000">
                  <a:alpha val="60000"/>
                </a:srgbClr>
              </a:outerShdw>
            </a:effectLst>
            <a:sp3d/>
          </c:spPr>
          <c:invertIfNegative val="0"/>
          <c:cat>
            <c:strRef>
              <c:f>Sheet1!$A$2:$A$7</c:f>
              <c:strCache>
                <c:ptCount val="6"/>
                <c:pt idx="0">
                  <c:v>เอกชน/บริษัท</c:v>
                </c:pt>
                <c:pt idx="1">
                  <c:v>กองทุนต่าง ๆ</c:v>
                </c:pt>
                <c:pt idx="2">
                  <c:v>หน่วยงานรัฐ/วิสาหกิจ</c:v>
                </c:pt>
                <c:pt idx="3">
                  <c:v>มูลนิธิต่าง ๆ /ชมรม</c:v>
                </c:pt>
                <c:pt idx="4">
                  <c:v>ศิษย์เก่าแม่โจ้</c:v>
                </c:pt>
                <c:pt idx="5">
                  <c:v>ส่วนบุคคล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59</c:v>
                </c:pt>
                <c:pt idx="1">
                  <c:v>4</c:v>
                </c:pt>
                <c:pt idx="2">
                  <c:v>269</c:v>
                </c:pt>
                <c:pt idx="3">
                  <c:v>91</c:v>
                </c:pt>
                <c:pt idx="4">
                  <c:v>38</c:v>
                </c:pt>
                <c:pt idx="5">
                  <c:v>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9D-49DD-95AF-F7FBD0FEF2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ปี 2565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96000"/>
                    <a:lumMod val="104000"/>
                  </a:schemeClr>
                </a:gs>
                <a:gs pos="100000">
                  <a:schemeClr val="accent2">
                    <a:shade val="98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rotWithShape="0">
                <a:srgbClr val="000000">
                  <a:alpha val="60000"/>
                </a:srgbClr>
              </a:outerShdw>
            </a:effectLst>
            <a:sp3d/>
          </c:spPr>
          <c:invertIfNegative val="0"/>
          <c:cat>
            <c:strRef>
              <c:f>Sheet1!$A$2:$A$7</c:f>
              <c:strCache>
                <c:ptCount val="6"/>
                <c:pt idx="0">
                  <c:v>เอกชน/บริษัท</c:v>
                </c:pt>
                <c:pt idx="1">
                  <c:v>กองทุนต่าง ๆ</c:v>
                </c:pt>
                <c:pt idx="2">
                  <c:v>หน่วยงานรัฐ/วิสาหกิจ</c:v>
                </c:pt>
                <c:pt idx="3">
                  <c:v>มูลนิธิต่าง ๆ /ชมรม</c:v>
                </c:pt>
                <c:pt idx="4">
                  <c:v>ศิษย์เก่าแม่โจ้</c:v>
                </c:pt>
                <c:pt idx="5">
                  <c:v>ส่วนบุคคล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87</c:v>
                </c:pt>
                <c:pt idx="1">
                  <c:v>0</c:v>
                </c:pt>
                <c:pt idx="2">
                  <c:v>264</c:v>
                </c:pt>
                <c:pt idx="3">
                  <c:v>172</c:v>
                </c:pt>
                <c:pt idx="4">
                  <c:v>47</c:v>
                </c:pt>
                <c:pt idx="5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9D-49DD-95AF-F7FBD0FEF2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33392592"/>
        <c:axId val="1333381776"/>
        <c:axId val="0"/>
      </c:bar3DChart>
      <c:catAx>
        <c:axId val="1333392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defRPr>
            </a:pPr>
            <a:endParaRPr lang="en-US"/>
          </a:p>
        </c:txPr>
        <c:crossAx val="1333381776"/>
        <c:crosses val="autoZero"/>
        <c:auto val="1"/>
        <c:lblAlgn val="ctr"/>
        <c:lblOffset val="100"/>
        <c:noMultiLvlLbl val="0"/>
      </c:catAx>
      <c:valAx>
        <c:axId val="13333817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333392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ด้านทุนการศึกษา/การเบิกจ่ายเงินทุน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Sheet1!$A$2:$A$3</c:f>
              <c:strCache>
                <c:ptCount val="2"/>
                <c:pt idx="0">
                  <c:v>ปี 2564</c:v>
                </c:pt>
                <c:pt idx="1">
                  <c:v>ปี 2565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250</c:v>
                </c:pt>
                <c:pt idx="1">
                  <c:v>280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85-4FAA-AC61-458B0642313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ด้านการเรียน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Sheet1!$A$2:$A$3</c:f>
              <c:strCache>
                <c:ptCount val="2"/>
                <c:pt idx="0">
                  <c:v>ปี 2564</c:v>
                </c:pt>
                <c:pt idx="1">
                  <c:v>ปี 2565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35</c:v>
                </c:pt>
                <c:pt idx="1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85-4FAA-AC61-458B0642313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ด้านการปรับตัว</c:v>
                </c:pt>
              </c:strCache>
            </c:strRef>
          </c:tx>
          <c:spPr>
            <a:solidFill>
              <a:srgbClr val="00FF99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Sheet1!$A$2:$A$3</c:f>
              <c:strCache>
                <c:ptCount val="2"/>
                <c:pt idx="0">
                  <c:v>ปี 2564</c:v>
                </c:pt>
                <c:pt idx="1">
                  <c:v>ปี 2565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15</c:v>
                </c:pt>
                <c:pt idx="1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85-4FAA-AC61-458B0642313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ด้านสุขภาพ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Sheet1!$A$2:$A$3</c:f>
              <c:strCache>
                <c:ptCount val="2"/>
                <c:pt idx="0">
                  <c:v>ปี 2564</c:v>
                </c:pt>
                <c:pt idx="1">
                  <c:v>ปี 2565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6</c:v>
                </c:pt>
                <c:pt idx="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B85-4FAA-AC61-458B0642313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โรคซึมเศร้า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Sheet1!$A$2:$A$3</c:f>
              <c:strCache>
                <c:ptCount val="2"/>
                <c:pt idx="0">
                  <c:v>ปี 2564</c:v>
                </c:pt>
                <c:pt idx="1">
                  <c:v>ปี 2565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5</c:v>
                </c:pt>
                <c:pt idx="1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B85-4FAA-AC61-458B0642313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ด้านปัญหาส่วนตัว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Sheet1!$A$2:$A$3</c:f>
              <c:strCache>
                <c:ptCount val="2"/>
                <c:pt idx="0">
                  <c:v>ปี 2564</c:v>
                </c:pt>
                <c:pt idx="1">
                  <c:v>ปี 2565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5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B85-4FAA-AC61-458B0642313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โรคไบโพล่า (อารมณ์สองขั้ว)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Sheet1!$A$2:$A$3</c:f>
              <c:strCache>
                <c:ptCount val="2"/>
                <c:pt idx="0">
                  <c:v>ปี 2564</c:v>
                </c:pt>
                <c:pt idx="1">
                  <c:v>ปี 2565</c:v>
                </c:pt>
              </c:strCache>
            </c:strRef>
          </c:cat>
          <c:val>
            <c:numRef>
              <c:f>Sheet1!$H$2:$H$3</c:f>
              <c:numCache>
                <c:formatCode>General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B85-4FAA-AC61-458B06423135}"/>
            </c:ext>
          </c:extLst>
        </c:ser>
        <c:ser>
          <c:idx val="7"/>
          <c:order val="7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Sheet1!$A$2:$A$3</c:f>
              <c:strCache>
                <c:ptCount val="2"/>
                <c:pt idx="0">
                  <c:v>ปี 2564</c:v>
                </c:pt>
                <c:pt idx="1">
                  <c:v>ปี 2565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B85-4FAA-AC61-458B06423135}"/>
            </c:ext>
          </c:extLst>
        </c:ser>
        <c:ser>
          <c:idx val="8"/>
          <c:order val="8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Sheet1!$A$2:$A$3</c:f>
              <c:strCache>
                <c:ptCount val="2"/>
                <c:pt idx="0">
                  <c:v>ปี 2564</c:v>
                </c:pt>
                <c:pt idx="1">
                  <c:v>ปี 2565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B85-4FAA-AC61-458B06423135}"/>
            </c:ext>
          </c:extLst>
        </c:ser>
        <c:ser>
          <c:idx val="9"/>
          <c:order val="9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Sheet1!$A$2:$A$3</c:f>
              <c:strCache>
                <c:ptCount val="2"/>
                <c:pt idx="0">
                  <c:v>ปี 2564</c:v>
                </c:pt>
                <c:pt idx="1">
                  <c:v>ปี 2565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B85-4FAA-AC61-458B064231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88145888"/>
        <c:axId val="1788152960"/>
        <c:axId val="0"/>
      </c:bar3DChart>
      <c:catAx>
        <c:axId val="1788145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defRPr>
            </a:pPr>
            <a:endParaRPr lang="en-US"/>
          </a:p>
        </c:txPr>
        <c:crossAx val="1788152960"/>
        <c:crosses val="autoZero"/>
        <c:auto val="1"/>
        <c:lblAlgn val="ctr"/>
        <c:lblOffset val="100"/>
        <c:noMultiLvlLbl val="0"/>
      </c:catAx>
      <c:valAx>
        <c:axId val="178815296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788145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7"/>
        <c:delete val="1"/>
      </c:legendEntry>
      <c:legendEntry>
        <c:idx val="8"/>
        <c:delete val="1"/>
      </c:legendEntry>
      <c:legendEntry>
        <c:idx val="9"/>
        <c:delete val="1"/>
      </c:legendEntry>
      <c:layout>
        <c:manualLayout>
          <c:xMode val="edge"/>
          <c:yMode val="edge"/>
          <c:x val="7.9199259141967404E-2"/>
          <c:y val="0.79590168503105096"/>
          <c:w val="0.87548460464379796"/>
          <c:h val="0.1882735814916954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 w="25400"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ปี 2564</c:v>
                </c:pt>
              </c:strCache>
            </c:strRef>
          </c:tx>
          <c:spPr>
            <a:solidFill>
              <a:srgbClr val="FF7C8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6.7596113223489684E-2"/>
                  <c:y val="-7.1684587813620068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3,238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602-410F-B0E4-466E21D5E471}"/>
                </c:ext>
              </c:extLst>
            </c:dLbl>
            <c:dLbl>
              <c:idx val="1"/>
              <c:layout>
                <c:manualLayout>
                  <c:x val="1.0139416983523447E-2"/>
                  <c:y val="-0.10752688172043011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1,008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602-410F-B0E4-466E21D5E471}"/>
                </c:ext>
              </c:extLst>
            </c:dLbl>
            <c:dLbl>
              <c:idx val="2"/>
              <c:layout>
                <c:manualLayout>
                  <c:x val="2.1585723038045925E-2"/>
                  <c:y val="-6.3324538258575203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4,246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602-410F-B0E4-466E21D5E4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ลักษณะที่ 1 (กยศ.เดิม)</c:v>
                </c:pt>
                <c:pt idx="1">
                  <c:v>ลักษณะที่ 2 (กรอ.เดิม)</c:v>
                </c:pt>
                <c:pt idx="2">
                  <c:v>รวม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3238</c:v>
                </c:pt>
                <c:pt idx="1">
                  <c:v>1008</c:v>
                </c:pt>
                <c:pt idx="2">
                  <c:v>4246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602-410F-B0E4-466E21D5E4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ปี 2565</c:v>
                </c:pt>
              </c:strCache>
            </c:strRef>
          </c:tx>
          <c:spPr>
            <a:solidFill>
              <a:srgbClr val="00CC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5.2386987748204418E-2"/>
                  <c:y val="-7.526881720430109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2,943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602-410F-B0E4-466E21D5E471}"/>
                </c:ext>
              </c:extLst>
            </c:dLbl>
            <c:dLbl>
              <c:idx val="1"/>
              <c:layout>
                <c:manualLayout>
                  <c:x val="2.8728348119982976E-2"/>
                  <c:y val="-9.3189964157706057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1,642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602-410F-B0E4-466E21D5E471}"/>
                </c:ext>
              </c:extLst>
            </c:dLbl>
            <c:dLbl>
              <c:idx val="2"/>
              <c:layout>
                <c:manualLayout>
                  <c:x val="5.4794527711962922E-2"/>
                  <c:y val="-4.9252418645558488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4,585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602-410F-B0E4-466E21D5E4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ลักษณะที่ 1 (กยศ.เดิม)</c:v>
                </c:pt>
                <c:pt idx="1">
                  <c:v>ลักษณะที่ 2 (กรอ.เดิม)</c:v>
                </c:pt>
                <c:pt idx="2">
                  <c:v>รวม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2943</c:v>
                </c:pt>
                <c:pt idx="1">
                  <c:v>1642</c:v>
                </c:pt>
                <c:pt idx="2">
                  <c:v>4585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602-410F-B0E4-466E21D5E47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144510607"/>
        <c:axId val="144513519"/>
        <c:axId val="0"/>
      </c:bar3DChart>
      <c:catAx>
        <c:axId val="1445106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defRPr>
            </a:pPr>
            <a:endParaRPr lang="en-US"/>
          </a:p>
        </c:txPr>
        <c:crossAx val="144513519"/>
        <c:crosses val="autoZero"/>
        <c:auto val="1"/>
        <c:lblAlgn val="ctr"/>
        <c:lblOffset val="100"/>
        <c:noMultiLvlLbl val="0"/>
      </c:catAx>
      <c:valAx>
        <c:axId val="144513519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445106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ECD4F-8459-4B15-8DC5-062C34C82329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1662382-EDDD-443C-BC48-4EAC5ED64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262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ECD4F-8459-4B15-8DC5-062C34C82329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62382-EDDD-443C-BC48-4EAC5ED64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556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ECD4F-8459-4B15-8DC5-062C34C82329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1662382-EDDD-443C-BC48-4EAC5ED64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602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ECD4F-8459-4B15-8DC5-062C34C82329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1662382-EDDD-443C-BC48-4EAC5ED64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779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ECD4F-8459-4B15-8DC5-062C34C82329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1662382-EDDD-443C-BC48-4EAC5ED64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918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ECD4F-8459-4B15-8DC5-062C34C82329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62382-EDDD-443C-BC48-4EAC5ED64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020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ECD4F-8459-4B15-8DC5-062C34C82329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62382-EDDD-443C-BC48-4EAC5ED64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199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ECD4F-8459-4B15-8DC5-062C34C82329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62382-EDDD-443C-BC48-4EAC5ED64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04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ECD4F-8459-4B15-8DC5-062C34C82329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1662382-EDDD-443C-BC48-4EAC5ED64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145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ECD4F-8459-4B15-8DC5-062C34C82329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1662382-EDDD-443C-BC48-4EAC5ED64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874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ECD4F-8459-4B15-8DC5-062C34C82329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1662382-EDDD-443C-BC48-4EAC5ED6494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681572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ECD4F-8459-4B15-8DC5-062C34C82329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1662382-EDDD-443C-BC48-4EAC5ED64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630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อ้างอิ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ECD4F-8459-4B15-8DC5-062C34C82329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1662382-EDDD-443C-BC48-4EAC5ED64943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038217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จริง หรือ เท็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ECD4F-8459-4B15-8DC5-062C34C82329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1662382-EDDD-443C-BC48-4EAC5ED64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0205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ECD4F-8459-4B15-8DC5-062C34C82329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62382-EDDD-443C-BC48-4EAC5ED64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825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ECD4F-8459-4B15-8DC5-062C34C82329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62382-EDDD-443C-BC48-4EAC5ED64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486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BECD4F-8459-4B15-8DC5-062C34C82329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1662382-EDDD-443C-BC48-4EAC5ED64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370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1028701" y="259913"/>
            <a:ext cx="1059603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สรุปทุนการศึกษามหาวิทยาลัยแม่โจ้ จำแนกตามประเภทแหล่งทุนการศึกษา จำนวนนักศึกษาที่ได้รับทุนการศึกษา </a:t>
            </a:r>
          </a:p>
          <a:p>
            <a:pPr algn="ctr"/>
            <a:r>
              <a:rPr lang="th-TH" sz="2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และจำนวนเงินทุนการศึกษา ดำเนินการโดย งานทุนการศึกษาและให้คำปรึกษา กองพัฒนานักศึกษา</a:t>
            </a:r>
            <a:r>
              <a:rPr lang="en-US" sz="2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26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ctr"/>
            <a:r>
              <a:rPr lang="th-TH" sz="2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ประจำปีการศึกษา 2564-2565</a:t>
            </a:r>
            <a:endParaRPr lang="en-US" sz="26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graphicFrame>
        <p:nvGraphicFramePr>
          <p:cNvPr id="5" name="ตาราง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6807625"/>
              </p:ext>
            </p:extLst>
          </p:nvPr>
        </p:nvGraphicFramePr>
        <p:xfrm>
          <a:off x="1028701" y="1552575"/>
          <a:ext cx="10596039" cy="4918216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602761">
                  <a:extLst>
                    <a:ext uri="{9D8B030D-6E8A-4147-A177-3AD203B41FA5}">
                      <a16:colId xmlns:a16="http://schemas.microsoft.com/office/drawing/2014/main" val="3639690482"/>
                    </a:ext>
                  </a:extLst>
                </a:gridCol>
                <a:gridCol w="712339">
                  <a:extLst>
                    <a:ext uri="{9D8B030D-6E8A-4147-A177-3AD203B41FA5}">
                      <a16:colId xmlns:a16="http://schemas.microsoft.com/office/drawing/2014/main" val="2954270395"/>
                    </a:ext>
                  </a:extLst>
                </a:gridCol>
                <a:gridCol w="712339">
                  <a:extLst>
                    <a:ext uri="{9D8B030D-6E8A-4147-A177-3AD203B41FA5}">
                      <a16:colId xmlns:a16="http://schemas.microsoft.com/office/drawing/2014/main" val="3584568029"/>
                    </a:ext>
                  </a:extLst>
                </a:gridCol>
                <a:gridCol w="706360">
                  <a:extLst>
                    <a:ext uri="{9D8B030D-6E8A-4147-A177-3AD203B41FA5}">
                      <a16:colId xmlns:a16="http://schemas.microsoft.com/office/drawing/2014/main" val="3991848755"/>
                    </a:ext>
                  </a:extLst>
                </a:gridCol>
                <a:gridCol w="896404">
                  <a:extLst>
                    <a:ext uri="{9D8B030D-6E8A-4147-A177-3AD203B41FA5}">
                      <a16:colId xmlns:a16="http://schemas.microsoft.com/office/drawing/2014/main" val="453180629"/>
                    </a:ext>
                  </a:extLst>
                </a:gridCol>
                <a:gridCol w="801382">
                  <a:extLst>
                    <a:ext uri="{9D8B030D-6E8A-4147-A177-3AD203B41FA5}">
                      <a16:colId xmlns:a16="http://schemas.microsoft.com/office/drawing/2014/main" val="1194323107"/>
                    </a:ext>
                  </a:extLst>
                </a:gridCol>
                <a:gridCol w="721564">
                  <a:extLst>
                    <a:ext uri="{9D8B030D-6E8A-4147-A177-3AD203B41FA5}">
                      <a16:colId xmlns:a16="http://schemas.microsoft.com/office/drawing/2014/main" val="3227994366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1344695077"/>
                    </a:ext>
                  </a:extLst>
                </a:gridCol>
                <a:gridCol w="1519898">
                  <a:extLst>
                    <a:ext uri="{9D8B030D-6E8A-4147-A177-3AD203B41FA5}">
                      <a16:colId xmlns:a16="http://schemas.microsoft.com/office/drawing/2014/main" val="4128431858"/>
                    </a:ext>
                  </a:extLst>
                </a:gridCol>
                <a:gridCol w="1246592">
                  <a:extLst>
                    <a:ext uri="{9D8B030D-6E8A-4147-A177-3AD203B41FA5}">
                      <a16:colId xmlns:a16="http://schemas.microsoft.com/office/drawing/2014/main" val="2212254690"/>
                    </a:ext>
                  </a:extLst>
                </a:gridCol>
              </a:tblGrid>
              <a:tr h="618662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แหล่ง</a:t>
                      </a:r>
                      <a:b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ทุนการศึกษา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จำนวนแหล่งทุน </a:t>
                      </a:r>
                      <a:b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(แหล่ง)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จำนวนนักศึกษา</a:t>
                      </a:r>
                      <a:b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ที่ได้รับทุน (คน)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จำนวนเงินทุนการศึกษา  </a:t>
                      </a:r>
                      <a:b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(บาท)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327132"/>
                  </a:ext>
                </a:extLst>
              </a:tr>
              <a:tr h="65055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ปี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2564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ปี</a:t>
                      </a:r>
                      <a:br>
                        <a:rPr lang="th-TH" sz="24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24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2565</a:t>
                      </a:r>
                      <a:endParaRPr lang="en-US" sz="24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เพิ่ม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(ลด)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ปี 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2564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ปี </a:t>
                      </a:r>
                      <a:br>
                        <a:rPr lang="th-TH" sz="24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24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2565</a:t>
                      </a:r>
                      <a:endParaRPr lang="en-US" sz="24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เพิ่ม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(ลด)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ปี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2564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ปี </a:t>
                      </a:r>
                      <a:b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2565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เพิ่ม</a:t>
                      </a:r>
                      <a:b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(ลด)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extLst>
                  <a:ext uri="{0D108BD9-81ED-4DB2-BD59-A6C34878D82A}">
                    <a16:rowId xmlns:a16="http://schemas.microsoft.com/office/drawing/2014/main" val="1984638168"/>
                  </a:ext>
                </a:extLst>
              </a:tr>
              <a:tr h="406594">
                <a:tc>
                  <a:txBody>
                    <a:bodyPr/>
                    <a:lstStyle/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170305" algn="l"/>
                          <a:tab pos="1530350" algn="l"/>
                        </a:tabLs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 </a:t>
                      </a: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เอกชน/บริษัท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  <a:r>
                        <a:rPr lang="th-TH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59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</a:t>
                      </a:r>
                      <a:r>
                        <a:rPr lang="th-TH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</a:t>
                      </a:r>
                      <a:endParaRPr lang="en-US" sz="2400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  <a:r>
                        <a:rPr lang="th-TH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970,000</a:t>
                      </a:r>
                      <a:endParaRPr lang="en-US" sz="2400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1,1</a:t>
                      </a:r>
                      <a:r>
                        <a:rPr lang="th-TH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94</a:t>
                      </a:r>
                      <a:r>
                        <a:rPr lang="en-US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,000</a:t>
                      </a:r>
                      <a:endParaRPr lang="en-US" sz="2400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  <a:r>
                        <a:rPr lang="th-TH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24</a:t>
                      </a:r>
                      <a:r>
                        <a:rPr lang="en-US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,000</a:t>
                      </a:r>
                      <a:endParaRPr lang="en-US" sz="2400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extLst>
                  <a:ext uri="{0D108BD9-81ED-4DB2-BD59-A6C34878D82A}">
                    <a16:rowId xmlns:a16="http://schemas.microsoft.com/office/drawing/2014/main" val="2073207727"/>
                  </a:ext>
                </a:extLst>
              </a:tr>
              <a:tr h="406594">
                <a:tc>
                  <a:txBody>
                    <a:bodyPr/>
                    <a:lstStyle/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170305" algn="l"/>
                          <a:tab pos="1530350" algn="l"/>
                        </a:tabLs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 </a:t>
                      </a: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กองทุน</a:t>
                      </a:r>
                      <a:r>
                        <a:rPr lang="th-TH" sz="2400" dirty="0" err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ต่างๆ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68,000</a:t>
                      </a:r>
                      <a:endParaRPr lang="en-US" sz="2400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  <a:endParaRPr lang="en-US" sz="2400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  <a:endParaRPr lang="en-US" sz="2400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extLst>
                  <a:ext uri="{0D108BD9-81ED-4DB2-BD59-A6C34878D82A}">
                    <a16:rowId xmlns:a16="http://schemas.microsoft.com/office/drawing/2014/main" val="1928019371"/>
                  </a:ext>
                </a:extLst>
              </a:tr>
              <a:tr h="618662">
                <a:tc>
                  <a:txBody>
                    <a:bodyPr/>
                    <a:lstStyle/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170305" algn="l"/>
                          <a:tab pos="1530350" algn="l"/>
                        </a:tabLs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 </a:t>
                      </a: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หน่วยงานรัฐ/วิสาหกิจ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22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  <a:r>
                        <a:rPr lang="th-TH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</a:t>
                      </a:r>
                      <a:r>
                        <a:rPr lang="th-TH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269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  <a:r>
                        <a:rPr lang="th-TH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64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</a:t>
                      </a:r>
                      <a:r>
                        <a:rPr lang="th-TH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</a:t>
                      </a: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</a:t>
                      </a:r>
                      <a:r>
                        <a:rPr lang="en-US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,</a:t>
                      </a:r>
                      <a:r>
                        <a:rPr lang="th-TH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01</a:t>
                      </a:r>
                      <a:r>
                        <a:rPr lang="en-US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4,000</a:t>
                      </a:r>
                      <a:endParaRPr lang="en-US" sz="2400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</a:t>
                      </a:r>
                      <a:r>
                        <a:rPr lang="en-US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,</a:t>
                      </a:r>
                      <a:r>
                        <a:rPr lang="th-TH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052</a:t>
                      </a:r>
                      <a:r>
                        <a:rPr lang="en-US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,000</a:t>
                      </a:r>
                      <a:endParaRPr lang="en-US" sz="2400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1,038,000</a:t>
                      </a:r>
                      <a:endParaRPr lang="en-US" sz="2400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extLst>
                  <a:ext uri="{0D108BD9-81ED-4DB2-BD59-A6C34878D82A}">
                    <a16:rowId xmlns:a16="http://schemas.microsoft.com/office/drawing/2014/main" val="2176014323"/>
                  </a:ext>
                </a:extLst>
              </a:tr>
              <a:tr h="618662">
                <a:tc>
                  <a:txBody>
                    <a:bodyPr/>
                    <a:lstStyle/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170305" algn="l"/>
                          <a:tab pos="1530350" algn="l"/>
                        </a:tabLs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4. </a:t>
                      </a: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มูลนิธิต่าง ๆ/ชมรม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17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19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91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172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81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2,</a:t>
                      </a:r>
                      <a:r>
                        <a:rPr lang="th-TH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42</a:t>
                      </a: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0,000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2,975,000</a:t>
                      </a:r>
                      <a:endParaRPr lang="en-US" sz="2400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565,000</a:t>
                      </a:r>
                      <a:endParaRPr lang="en-US" sz="2400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extLst>
                  <a:ext uri="{0D108BD9-81ED-4DB2-BD59-A6C34878D82A}">
                    <a16:rowId xmlns:a16="http://schemas.microsoft.com/office/drawing/2014/main" val="3425841214"/>
                  </a:ext>
                </a:extLst>
              </a:tr>
              <a:tr h="406594">
                <a:tc>
                  <a:txBody>
                    <a:bodyPr/>
                    <a:lstStyle/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170305" algn="l"/>
                          <a:tab pos="1530350" algn="l"/>
                        </a:tabLs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5. </a:t>
                      </a: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ศิษย์เก่าแม่โจ้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15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18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38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47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346,</a:t>
                      </a:r>
                      <a:r>
                        <a:rPr lang="th-TH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</a:t>
                      </a: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00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446,700</a:t>
                      </a:r>
                      <a:endParaRPr lang="en-US" sz="2400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100,100</a:t>
                      </a:r>
                      <a:endParaRPr lang="en-US" sz="2400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extLst>
                  <a:ext uri="{0D108BD9-81ED-4DB2-BD59-A6C34878D82A}">
                    <a16:rowId xmlns:a16="http://schemas.microsoft.com/office/drawing/2014/main" val="973391185"/>
                  </a:ext>
                </a:extLst>
              </a:tr>
              <a:tr h="406594">
                <a:tc>
                  <a:txBody>
                    <a:bodyPr/>
                    <a:lstStyle/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170305" algn="l"/>
                          <a:tab pos="1530350" algn="l"/>
                        </a:tabLs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6. </a:t>
                      </a: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ส่วนบุคคล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41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</a:t>
                      </a:r>
                      <a:r>
                        <a:rPr lang="th-TH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</a:t>
                      </a: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</a:t>
                      </a:r>
                      <a:r>
                        <a:rPr lang="th-TH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(3</a:t>
                      </a:r>
                      <a:r>
                        <a:rPr lang="th-TH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1,071,125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805,445</a:t>
                      </a:r>
                      <a:endParaRPr lang="en-US" sz="2400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(265,680)</a:t>
                      </a:r>
                      <a:endParaRPr lang="en-US" sz="2400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extLst>
                  <a:ext uri="{0D108BD9-81ED-4DB2-BD59-A6C34878D82A}">
                    <a16:rowId xmlns:a16="http://schemas.microsoft.com/office/drawing/2014/main" val="1107720027"/>
                  </a:ext>
                </a:extLst>
              </a:tr>
              <a:tr h="30933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  <a:tab pos="1530350" algn="l"/>
                        </a:tabLst>
                      </a:pPr>
                      <a: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รวมทั้งสิ้น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106</a:t>
                      </a:r>
                      <a:endParaRPr lang="en-US" sz="2400" b="1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  <a:r>
                        <a:rPr lang="th-TH" sz="2400" b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</a:t>
                      </a:r>
                      <a:endParaRPr lang="en-US" sz="2400" b="1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</a:t>
                      </a:r>
                      <a:endParaRPr lang="en-US" sz="2400" b="1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</a:t>
                      </a:r>
                      <a:r>
                        <a:rPr lang="en-US" sz="2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68</a:t>
                      </a:r>
                      <a:endParaRPr lang="en-US" sz="2400" b="1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64</a:t>
                      </a:r>
                      <a:r>
                        <a:rPr lang="th-TH" sz="2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</a:t>
                      </a:r>
                      <a:endParaRPr lang="en-US" sz="2400" b="1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</a:t>
                      </a:r>
                      <a:r>
                        <a:rPr lang="th-TH" sz="2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</a:t>
                      </a:r>
                      <a:endParaRPr lang="en-US" sz="2400" b="1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9,889,725</a:t>
                      </a:r>
                      <a:endParaRPr lang="en-US" sz="2400" b="1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11,4</a:t>
                      </a:r>
                      <a:r>
                        <a:rPr lang="th-TH" sz="2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89</a:t>
                      </a:r>
                      <a:r>
                        <a:rPr lang="en-US" sz="2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,145</a:t>
                      </a:r>
                      <a:endParaRPr lang="en-US" sz="2400" b="1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1,5</a:t>
                      </a:r>
                      <a:r>
                        <a:rPr lang="th-TH" sz="2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99</a:t>
                      </a:r>
                      <a:r>
                        <a:rPr lang="en-US" sz="2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,420</a:t>
                      </a:r>
                      <a:endParaRPr lang="en-US" sz="2400" b="1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extLst>
                  <a:ext uri="{0D108BD9-81ED-4DB2-BD59-A6C34878D82A}">
                    <a16:rowId xmlns:a16="http://schemas.microsoft.com/office/drawing/2014/main" val="9314349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3084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แผนภูมิ 1"/>
          <p:cNvGraphicFramePr/>
          <p:nvPr>
            <p:extLst>
              <p:ext uri="{D42A27DB-BD31-4B8C-83A1-F6EECF244321}">
                <p14:modId xmlns:p14="http://schemas.microsoft.com/office/powerpoint/2010/main" val="50145313"/>
              </p:ext>
            </p:extLst>
          </p:nvPr>
        </p:nvGraphicFramePr>
        <p:xfrm>
          <a:off x="299083" y="147742"/>
          <a:ext cx="6301742" cy="3843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แผนภูมิ 4"/>
          <p:cNvGraphicFramePr/>
          <p:nvPr>
            <p:extLst>
              <p:ext uri="{D42A27DB-BD31-4B8C-83A1-F6EECF244321}">
                <p14:modId xmlns:p14="http://schemas.microsoft.com/office/powerpoint/2010/main" val="813214178"/>
              </p:ext>
            </p:extLst>
          </p:nvPr>
        </p:nvGraphicFramePr>
        <p:xfrm>
          <a:off x="2037143" y="3887721"/>
          <a:ext cx="8518967" cy="28782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แผนภูมิ 5"/>
          <p:cNvGraphicFramePr/>
          <p:nvPr>
            <p:extLst>
              <p:ext uri="{D42A27DB-BD31-4B8C-83A1-F6EECF244321}">
                <p14:modId xmlns:p14="http://schemas.microsoft.com/office/powerpoint/2010/main" val="4262427508"/>
              </p:ext>
            </p:extLst>
          </p:nvPr>
        </p:nvGraphicFramePr>
        <p:xfrm>
          <a:off x="6064883" y="147742"/>
          <a:ext cx="6301742" cy="3843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38323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533402" y="407254"/>
            <a:ext cx="11201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1530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530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530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530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530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530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530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530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530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1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tabLst>
                <a:tab pos="1530350" algn="l"/>
              </a:tabLst>
            </a:pPr>
            <a:r>
              <a:rPr kumimoji="0" lang="th-TH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ระดับปริญญาตรี</a:t>
            </a:r>
            <a:r>
              <a:rPr kumimoji="0" lang="th-TH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 เป็นทุนการศึกษาแบบต่อเนื่องและมีเงื่อนไขของแต่ละทุนการศึกษา และทุนการศึกษาแบบไม่ต่อเนื่อง (ให้เป็นปีการศึกษา)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5" name="ตาราง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4265414"/>
              </p:ext>
            </p:extLst>
          </p:nvPr>
        </p:nvGraphicFramePr>
        <p:xfrm>
          <a:off x="1447800" y="935594"/>
          <a:ext cx="10010777" cy="262361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167255">
                  <a:extLst>
                    <a:ext uri="{9D8B030D-6E8A-4147-A177-3AD203B41FA5}">
                      <a16:colId xmlns:a16="http://schemas.microsoft.com/office/drawing/2014/main" val="408203129"/>
                    </a:ext>
                  </a:extLst>
                </a:gridCol>
                <a:gridCol w="1442151">
                  <a:extLst>
                    <a:ext uri="{9D8B030D-6E8A-4147-A177-3AD203B41FA5}">
                      <a16:colId xmlns:a16="http://schemas.microsoft.com/office/drawing/2014/main" val="1136803202"/>
                    </a:ext>
                  </a:extLst>
                </a:gridCol>
                <a:gridCol w="1425459">
                  <a:extLst>
                    <a:ext uri="{9D8B030D-6E8A-4147-A177-3AD203B41FA5}">
                      <a16:colId xmlns:a16="http://schemas.microsoft.com/office/drawing/2014/main" val="925772666"/>
                    </a:ext>
                  </a:extLst>
                </a:gridCol>
                <a:gridCol w="1551377">
                  <a:extLst>
                    <a:ext uri="{9D8B030D-6E8A-4147-A177-3AD203B41FA5}">
                      <a16:colId xmlns:a16="http://schemas.microsoft.com/office/drawing/2014/main" val="601739446"/>
                    </a:ext>
                  </a:extLst>
                </a:gridCol>
                <a:gridCol w="1424535">
                  <a:extLst>
                    <a:ext uri="{9D8B030D-6E8A-4147-A177-3AD203B41FA5}">
                      <a16:colId xmlns:a16="http://schemas.microsoft.com/office/drawing/2014/main" val="2311928367"/>
                    </a:ext>
                  </a:extLst>
                </a:gridCol>
              </a:tblGrid>
              <a:tr h="524722">
                <a:tc rowSpan="2"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ประเภททุนการศึกษา</a:t>
                      </a:r>
                      <a:endParaRPr lang="en-US" sz="24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จำนวนนักศึกษา (ราย)</a:t>
                      </a:r>
                      <a:endParaRPr lang="en-US" sz="24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จำนวนเงิน (บาท)</a:t>
                      </a:r>
                      <a:endParaRPr lang="en-US" sz="24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75480"/>
                  </a:ext>
                </a:extLst>
              </a:tr>
              <a:tr h="524722">
                <a:tc v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ปี 2564</a:t>
                      </a:r>
                      <a:endParaRPr lang="en-US" sz="24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ปี 2565</a:t>
                      </a:r>
                      <a:endParaRPr lang="en-US" sz="24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ปี 2564</a:t>
                      </a:r>
                      <a:endParaRPr lang="en-US" sz="24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ปี 2565</a:t>
                      </a:r>
                      <a:endParaRPr lang="en-US" sz="24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54624875"/>
                  </a:ext>
                </a:extLst>
              </a:tr>
              <a:tr h="524722">
                <a:tc>
                  <a:txBody>
                    <a:bodyPr/>
                    <a:lstStyle/>
                    <a:p>
                      <a:pPr algn="l"/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แบบต่อเนื่อง</a:t>
                      </a:r>
                      <a:r>
                        <a:rPr lang="th-TH" sz="24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และมีเงื่อนไขของแต่ละทุนการศึกษา</a:t>
                      </a:r>
                      <a:endParaRPr lang="en-US" sz="24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355</a:t>
                      </a:r>
                      <a:endParaRPr lang="en-US" sz="24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376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8,040,325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9,856,125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9931922"/>
                  </a:ext>
                </a:extLst>
              </a:tr>
              <a:tr h="524722">
                <a:tc>
                  <a:txBody>
                    <a:bodyPr/>
                    <a:lstStyle/>
                    <a:p>
                      <a:pPr algn="l"/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แบบไม่ต่อเนื่อง (ให้เป็นปีการศึกษา)</a:t>
                      </a:r>
                      <a:endParaRPr lang="en-US" sz="24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266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1,819,100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1,588,020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9665286"/>
                  </a:ext>
                </a:extLst>
              </a:tr>
              <a:tr h="524722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รวม</a:t>
                      </a:r>
                      <a:endParaRPr lang="en-US" sz="24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566</a:t>
                      </a:r>
                      <a:endParaRPr lang="en-US" sz="24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642</a:t>
                      </a:r>
                      <a:endParaRPr lang="en-US" sz="24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</a:t>
                      </a:r>
                      <a:r>
                        <a:rPr lang="en-US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,859,725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11,444,145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9579801"/>
                  </a:ext>
                </a:extLst>
              </a:tr>
            </a:tbl>
          </a:graphicData>
        </a:graphic>
      </p:graphicFrame>
      <p:sp>
        <p:nvSpPr>
          <p:cNvPr id="7" name="สี่เหลี่ยมผืนผ้า 6"/>
          <p:cNvSpPr/>
          <p:nvPr/>
        </p:nvSpPr>
        <p:spPr>
          <a:xfrm>
            <a:off x="1695450" y="3866607"/>
            <a:ext cx="65627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>
              <a:spcBef>
                <a:spcPts val="0"/>
              </a:spcBef>
              <a:spcAft>
                <a:spcPts val="0"/>
              </a:spcAft>
              <a:tabLst>
                <a:tab pos="1085850" algn="l"/>
                <a:tab pos="1440180" algn="l"/>
              </a:tabLst>
            </a:pPr>
            <a:r>
              <a:rPr lang="th-TH" sz="2400" b="1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ระดับปริญญาโท</a:t>
            </a:r>
            <a:r>
              <a:rPr lang="th-TH" sz="2400" dirty="0">
                <a:effectLst/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  เป็นทุนการศึกษาแบบต่อเนื่องและมีเงื่อนไขของทุนการศึกษา</a:t>
            </a:r>
            <a:endParaRPr lang="en-US" sz="2400" dirty="0">
              <a:effectLst/>
              <a:latin typeface="TH SarabunPSK" panose="020B0500040200020003" pitchFamily="34" charset="-34"/>
              <a:ea typeface="Times New Roman" panose="02020603050405020304" pitchFamily="18" charset="0"/>
              <a:cs typeface="TH SarabunPSK" panose="020B0500040200020003" pitchFamily="34" charset="-34"/>
            </a:endParaRPr>
          </a:p>
        </p:txBody>
      </p:sp>
      <p:graphicFrame>
        <p:nvGraphicFramePr>
          <p:cNvPr id="8" name="ตาราง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9415467"/>
              </p:ext>
            </p:extLst>
          </p:nvPr>
        </p:nvGraphicFramePr>
        <p:xfrm>
          <a:off x="1819275" y="4394947"/>
          <a:ext cx="10010777" cy="209888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167255">
                  <a:extLst>
                    <a:ext uri="{9D8B030D-6E8A-4147-A177-3AD203B41FA5}">
                      <a16:colId xmlns:a16="http://schemas.microsoft.com/office/drawing/2014/main" val="408203129"/>
                    </a:ext>
                  </a:extLst>
                </a:gridCol>
                <a:gridCol w="1442151">
                  <a:extLst>
                    <a:ext uri="{9D8B030D-6E8A-4147-A177-3AD203B41FA5}">
                      <a16:colId xmlns:a16="http://schemas.microsoft.com/office/drawing/2014/main" val="1136803202"/>
                    </a:ext>
                  </a:extLst>
                </a:gridCol>
                <a:gridCol w="1425459">
                  <a:extLst>
                    <a:ext uri="{9D8B030D-6E8A-4147-A177-3AD203B41FA5}">
                      <a16:colId xmlns:a16="http://schemas.microsoft.com/office/drawing/2014/main" val="925772666"/>
                    </a:ext>
                  </a:extLst>
                </a:gridCol>
                <a:gridCol w="1551377">
                  <a:extLst>
                    <a:ext uri="{9D8B030D-6E8A-4147-A177-3AD203B41FA5}">
                      <a16:colId xmlns:a16="http://schemas.microsoft.com/office/drawing/2014/main" val="601739446"/>
                    </a:ext>
                  </a:extLst>
                </a:gridCol>
                <a:gridCol w="1424535">
                  <a:extLst>
                    <a:ext uri="{9D8B030D-6E8A-4147-A177-3AD203B41FA5}">
                      <a16:colId xmlns:a16="http://schemas.microsoft.com/office/drawing/2014/main" val="2311928367"/>
                    </a:ext>
                  </a:extLst>
                </a:gridCol>
              </a:tblGrid>
              <a:tr h="524722">
                <a:tc rowSpan="2"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ประเภททุนการศึกษา</a:t>
                      </a:r>
                      <a:endParaRPr lang="en-US" sz="24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จำนวนนักศึกษา (ราย)</a:t>
                      </a:r>
                      <a:endParaRPr lang="en-US" sz="24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จำนวนเงิน (บาท)</a:t>
                      </a:r>
                      <a:endParaRPr lang="en-US" sz="24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75480"/>
                  </a:ext>
                </a:extLst>
              </a:tr>
              <a:tr h="524722">
                <a:tc v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ปี 2564</a:t>
                      </a:r>
                      <a:endParaRPr lang="en-US" sz="24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ปี 2565</a:t>
                      </a:r>
                      <a:endParaRPr lang="en-US" sz="24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ปี 2564</a:t>
                      </a:r>
                      <a:endParaRPr lang="en-US" sz="24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ปี 2565</a:t>
                      </a:r>
                      <a:endParaRPr lang="en-US" sz="24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54624875"/>
                  </a:ext>
                </a:extLst>
              </a:tr>
              <a:tr h="52472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แบบต่อเนื่อง</a:t>
                      </a:r>
                      <a:r>
                        <a:rPr lang="th-TH" sz="2400" baseline="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และมีเงื่อนไขของแต่ละทุนการศึกษา</a:t>
                      </a:r>
                      <a:endParaRPr lang="en-US" sz="2400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30,000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45,000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9931922"/>
                  </a:ext>
                </a:extLst>
              </a:tr>
              <a:tr h="524722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รวม</a:t>
                      </a:r>
                      <a:endParaRPr lang="en-US" sz="24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30,000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45,000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96652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4159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2381249" y="427216"/>
            <a:ext cx="8143875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1200"/>
              </a:spcBef>
            </a:pPr>
            <a:r>
              <a:rPr lang="th-TH" sz="2400" b="1" kern="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สรุปการให้บริการด้านการให้คำปรึกษา ประจำปีการศึกษา 2564-2565</a:t>
            </a:r>
            <a:endParaRPr lang="en-US" sz="2400" b="1" kern="0" dirty="0">
              <a:latin typeface="Calibri Light" panose="020F03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ctr">
              <a:lnSpc>
                <a:spcPct val="107000"/>
              </a:lnSpc>
            </a:pPr>
            <a:r>
              <a:rPr lang="th-TH" sz="2400" b="1" dirty="0"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ดำเนินการโดย งานทุนการศึกษาและให้คำปรึกษา กองพัฒนานักศึกษา มหาวิทยาลัยแม่โจ้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graphicFrame>
        <p:nvGraphicFramePr>
          <p:cNvPr id="4" name="ตาราง 3"/>
          <p:cNvGraphicFramePr>
            <a:graphicFrameLocks noGrp="1"/>
          </p:cNvGraphicFramePr>
          <p:nvPr>
            <p:extLst/>
          </p:nvPr>
        </p:nvGraphicFramePr>
        <p:xfrm>
          <a:off x="1809749" y="1475493"/>
          <a:ext cx="9639300" cy="4449059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795815">
                  <a:extLst>
                    <a:ext uri="{9D8B030D-6E8A-4147-A177-3AD203B41FA5}">
                      <a16:colId xmlns:a16="http://schemas.microsoft.com/office/drawing/2014/main" val="1267071192"/>
                    </a:ext>
                  </a:extLst>
                </a:gridCol>
                <a:gridCol w="5918869">
                  <a:extLst>
                    <a:ext uri="{9D8B030D-6E8A-4147-A177-3AD203B41FA5}">
                      <a16:colId xmlns:a16="http://schemas.microsoft.com/office/drawing/2014/main" val="1548711582"/>
                    </a:ext>
                  </a:extLst>
                </a:gridCol>
                <a:gridCol w="1488113">
                  <a:extLst>
                    <a:ext uri="{9D8B030D-6E8A-4147-A177-3AD203B41FA5}">
                      <a16:colId xmlns:a16="http://schemas.microsoft.com/office/drawing/2014/main" val="4043464514"/>
                    </a:ext>
                  </a:extLst>
                </a:gridCol>
                <a:gridCol w="1436503">
                  <a:extLst>
                    <a:ext uri="{9D8B030D-6E8A-4147-A177-3AD203B41FA5}">
                      <a16:colId xmlns:a16="http://schemas.microsoft.com/office/drawing/2014/main" val="3715009704"/>
                    </a:ext>
                  </a:extLst>
                </a:gridCol>
              </a:tblGrid>
              <a:tr h="808919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2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ลำดับ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3184" marR="63184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2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การให้บริการให้คำปรึกษา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3184" marR="63184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2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จำนวน</a:t>
                      </a:r>
                      <a:b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22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ผู้เข้ารับบริการ (ราย)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3184" marR="6318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881993"/>
                  </a:ext>
                </a:extLst>
              </a:tr>
              <a:tr h="4044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2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ปี 2564</a:t>
                      </a: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3184" marR="631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2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ปี 2565</a:t>
                      </a: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3184" marR="63184" marT="0" marB="0"/>
                </a:tc>
                <a:extLst>
                  <a:ext uri="{0D108BD9-81ED-4DB2-BD59-A6C34878D82A}">
                    <a16:rowId xmlns:a16="http://schemas.microsoft.com/office/drawing/2014/main" val="860117644"/>
                  </a:ext>
                </a:extLst>
              </a:tr>
              <a:tr h="4044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200" b="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  <a:endParaRPr lang="en-US" sz="22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3184" marR="63184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20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การให้คำปรึกษาด้านทุนการศึกษา/การเบิกจ่ายเงินทุน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3184" marR="631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20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250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3184" marR="631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20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280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3184" marR="63184" marT="0" marB="0"/>
                </a:tc>
                <a:extLst>
                  <a:ext uri="{0D108BD9-81ED-4DB2-BD59-A6C34878D82A}">
                    <a16:rowId xmlns:a16="http://schemas.microsoft.com/office/drawing/2014/main" val="3857326884"/>
                  </a:ext>
                </a:extLst>
              </a:tr>
              <a:tr h="4044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200" b="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  <a:endParaRPr lang="en-US" sz="22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3184" marR="63184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2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การให้คำปรึกษาด้านการเรียน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3184" marR="631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20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35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3184" marR="631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2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38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3184" marR="63184" marT="0" marB="0"/>
                </a:tc>
                <a:extLst>
                  <a:ext uri="{0D108BD9-81ED-4DB2-BD59-A6C34878D82A}">
                    <a16:rowId xmlns:a16="http://schemas.microsoft.com/office/drawing/2014/main" val="335910388"/>
                  </a:ext>
                </a:extLst>
              </a:tr>
              <a:tr h="4044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200" b="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</a:t>
                      </a:r>
                      <a:endParaRPr lang="en-US" sz="22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3184" marR="63184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2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การให้คำปรึกษาด้านการปรับตัว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3184" marR="631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2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15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3184" marR="631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2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13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3184" marR="63184" marT="0" marB="0"/>
                </a:tc>
                <a:extLst>
                  <a:ext uri="{0D108BD9-81ED-4DB2-BD59-A6C34878D82A}">
                    <a16:rowId xmlns:a16="http://schemas.microsoft.com/office/drawing/2014/main" val="2144248777"/>
                  </a:ext>
                </a:extLst>
              </a:tr>
              <a:tr h="4044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200" b="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</a:t>
                      </a:r>
                      <a:endParaRPr lang="en-US" sz="22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3184" marR="63184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2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การให้คำปรึกษาด้านสุขภาพ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3184" marR="631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2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3184" marR="631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2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3184" marR="63184" marT="0" marB="0"/>
                </a:tc>
                <a:extLst>
                  <a:ext uri="{0D108BD9-81ED-4DB2-BD59-A6C34878D82A}">
                    <a16:rowId xmlns:a16="http://schemas.microsoft.com/office/drawing/2014/main" val="2384757425"/>
                  </a:ext>
                </a:extLst>
              </a:tr>
              <a:tr h="4044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200" b="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</a:t>
                      </a:r>
                      <a:endParaRPr lang="en-US" sz="22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3184" marR="63184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2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โรคซึมเศร้า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3184" marR="631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2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3184" marR="631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2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3184" marR="63184" marT="0" marB="0"/>
                </a:tc>
                <a:extLst>
                  <a:ext uri="{0D108BD9-81ED-4DB2-BD59-A6C34878D82A}">
                    <a16:rowId xmlns:a16="http://schemas.microsoft.com/office/drawing/2014/main" val="241810579"/>
                  </a:ext>
                </a:extLst>
              </a:tr>
              <a:tr h="4044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200" b="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</a:t>
                      </a:r>
                      <a:endParaRPr lang="en-US" sz="22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3184" marR="63184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2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การให้คำปรึกษาด้านปัญหาส่วนตัว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3184" marR="631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2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3184" marR="631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2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3184" marR="63184" marT="0" marB="0"/>
                </a:tc>
                <a:extLst>
                  <a:ext uri="{0D108BD9-81ED-4DB2-BD59-A6C34878D82A}">
                    <a16:rowId xmlns:a16="http://schemas.microsoft.com/office/drawing/2014/main" val="340761165"/>
                  </a:ext>
                </a:extLst>
              </a:tr>
              <a:tr h="4044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200" b="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</a:t>
                      </a:r>
                      <a:endParaRPr lang="en-US" sz="22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3184" marR="63184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2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โรค</a:t>
                      </a:r>
                      <a:r>
                        <a:rPr lang="th-TH" sz="2200" dirty="0" err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ไบโพล่าร์</a:t>
                      </a:r>
                      <a:r>
                        <a:rPr lang="th-TH" sz="22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(อารมณ์สองขั้ว)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3184" marR="631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2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3184" marR="631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2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3184" marR="63184" marT="0" marB="0"/>
                </a:tc>
                <a:extLst>
                  <a:ext uri="{0D108BD9-81ED-4DB2-BD59-A6C34878D82A}">
                    <a16:rowId xmlns:a16="http://schemas.microsoft.com/office/drawing/2014/main" val="2658681781"/>
                  </a:ext>
                </a:extLst>
              </a:tr>
              <a:tr h="40446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2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รวม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3184" marR="6318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2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317</a:t>
                      </a: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3184" marR="631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2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351</a:t>
                      </a: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63184" marR="63184" marT="0" marB="0"/>
                </a:tc>
                <a:extLst>
                  <a:ext uri="{0D108BD9-81ED-4DB2-BD59-A6C34878D82A}">
                    <a16:rowId xmlns:a16="http://schemas.microsoft.com/office/drawing/2014/main" val="12760848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2573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แผนภูมิ 3"/>
          <p:cNvGraphicFramePr/>
          <p:nvPr>
            <p:extLst/>
          </p:nvPr>
        </p:nvGraphicFramePr>
        <p:xfrm>
          <a:off x="1266824" y="333376"/>
          <a:ext cx="10544175" cy="6143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47183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กล่องข้อความ 4"/>
          <p:cNvSpPr txBox="1"/>
          <p:nvPr/>
        </p:nvSpPr>
        <p:spPr>
          <a:xfrm>
            <a:off x="1628774" y="694559"/>
            <a:ext cx="6124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โครงการปฐมนิเทศนักศึกษาใหม่ ประจำปีการศึกษา 2565</a:t>
            </a:r>
            <a:endParaRPr lang="en-US" sz="2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028" name="Picture 4" descr="https://guide-guidance.mju.ac.th/goverment/20111119104834_guide.guidance/news_25706_10_25650705104013_15646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9409" y="1185748"/>
            <a:ext cx="3824306" cy="25479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guide-guidance.mju.ac.th/goverment/20111119104834_guide.guidance/news_25706_7_25650705104009_19958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699" y="4116352"/>
            <a:ext cx="3648037" cy="24305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guide-guidance.mju.ac.th/goverment/20111119104834_guide.guidance/news_25706_9_25650705104012_12798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699" y="1420136"/>
            <a:ext cx="3650737" cy="2432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guide-guidance.mju.ac.th/goverment/20111119104834_guide.guidance/news_25706_8_25650705104011_22806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9409" y="3925674"/>
            <a:ext cx="3824306" cy="25479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1688" y="1185748"/>
            <a:ext cx="3650737" cy="2433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1688" y="3852437"/>
            <a:ext cx="3592556" cy="26944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74465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กล่องข้อความ 4"/>
          <p:cNvSpPr txBox="1"/>
          <p:nvPr/>
        </p:nvSpPr>
        <p:spPr>
          <a:xfrm>
            <a:off x="1666874" y="736396"/>
            <a:ext cx="6124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โครงการพิธีมอบทุนการศึกษาประจำปีการศึกษา 2564 - 2565</a:t>
            </a:r>
            <a:endParaRPr lang="en-US" sz="2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9" name="รูปภาพ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694" y="1174750"/>
            <a:ext cx="3638550" cy="2425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รูปภาพ 1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" y="1479550"/>
            <a:ext cx="3181350" cy="2120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รูปภาพ 12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13" y="3881939"/>
            <a:ext cx="3538537" cy="2359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รูปภาพ 13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4688" y="1174750"/>
            <a:ext cx="3752038" cy="25115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รูปภาพ 15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799" y="3881939"/>
            <a:ext cx="3849729" cy="25664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รูปภาพ 16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5231" y="3881939"/>
            <a:ext cx="3850951" cy="256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6497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1874686" y="516017"/>
            <a:ext cx="8310033" cy="897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488"/>
              </a:spcBef>
              <a:spcAft>
                <a:spcPts val="488"/>
              </a:spcAft>
            </a:pPr>
            <a:r>
              <a:rPr lang="th-TH" sz="2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สรุปจำนวนนักศึกษาที่ได้รับอนุมัติให้กู้ยืมเงินกองทุนเงินให้กู้ยืมเพื่อการศึกษา ปีภาคการศึกษา 2565</a:t>
            </a:r>
            <a:endParaRPr lang="en-US" sz="2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>
              <a:spcBef>
                <a:spcPts val="488"/>
              </a:spcBef>
              <a:spcAft>
                <a:spcPts val="488"/>
              </a:spcAft>
            </a:pPr>
            <a:r>
              <a:rPr lang="th-TH" sz="2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ดำเนินการโดย งานทุนการศึกษาและให้คำปรึกษา กองพัฒนานักศึกษา</a:t>
            </a:r>
            <a:endParaRPr lang="en-US" sz="22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1532132" y="1581198"/>
            <a:ext cx="91016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463" dirty="0">
                <a:ea typeface="Times New Roman" panose="02020603050405020304" pitchFamily="18" charset="0"/>
                <a:cs typeface="TH NiramitIT๙" panose="02000506000000020004" pitchFamily="2" charset="-34"/>
              </a:rPr>
              <a:t>	</a:t>
            </a:r>
            <a:r>
              <a:rPr lang="th-TH" sz="2000" dirty="0"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งานทุนการศึกษาฯ ได้ให้นักศึกษายื่นกู้ยืมเงิน </a:t>
            </a:r>
            <a:r>
              <a:rPr lang="th-TH" sz="2000" dirty="0" err="1"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กย</a:t>
            </a:r>
            <a:r>
              <a:rPr lang="th-TH" sz="2000" dirty="0"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ศ. ปีการศึกษา 2565 มีนักศึกษาที่ได้รับอนุมัติให้กู้ยืม จำนวน </a:t>
            </a:r>
            <a:r>
              <a:rPr lang="th-TH" sz="2000" b="1" dirty="0"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4,585 ราย</a:t>
            </a:r>
            <a:r>
              <a:rPr lang="th-TH" sz="2000" dirty="0"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 รวมเป็นเงินกู้ยืมทั้งสิ้น </a:t>
            </a:r>
            <a:r>
              <a:rPr lang="en-US" sz="20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244,524,050</a:t>
            </a:r>
            <a:r>
              <a:rPr lang="th-TH" sz="20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บาท</a:t>
            </a:r>
            <a:r>
              <a:rPr lang="th-TH" sz="2000" dirty="0"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 โดยจำแนกจำนวนผู้กู้ยืมตามประเภทการกู้ยืมและวิทยาเขต ดังตาราง</a:t>
            </a:r>
            <a:endParaRPr lang="en-US" sz="2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5" name="ตาราง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9467577"/>
              </p:ext>
            </p:extLst>
          </p:nvPr>
        </p:nvGraphicFramePr>
        <p:xfrm>
          <a:off x="1874685" y="2899824"/>
          <a:ext cx="8416562" cy="2302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00275">
                  <a:extLst>
                    <a:ext uri="{9D8B030D-6E8A-4147-A177-3AD203B41FA5}">
                      <a16:colId xmlns:a16="http://schemas.microsoft.com/office/drawing/2014/main" val="2680726771"/>
                    </a:ext>
                  </a:extLst>
                </a:gridCol>
                <a:gridCol w="1485080">
                  <a:extLst>
                    <a:ext uri="{9D8B030D-6E8A-4147-A177-3AD203B41FA5}">
                      <a16:colId xmlns:a16="http://schemas.microsoft.com/office/drawing/2014/main" val="1017794241"/>
                    </a:ext>
                  </a:extLst>
                </a:gridCol>
                <a:gridCol w="1514981">
                  <a:extLst>
                    <a:ext uri="{9D8B030D-6E8A-4147-A177-3AD203B41FA5}">
                      <a16:colId xmlns:a16="http://schemas.microsoft.com/office/drawing/2014/main" val="1792125993"/>
                    </a:ext>
                  </a:extLst>
                </a:gridCol>
                <a:gridCol w="1485080">
                  <a:extLst>
                    <a:ext uri="{9D8B030D-6E8A-4147-A177-3AD203B41FA5}">
                      <a16:colId xmlns:a16="http://schemas.microsoft.com/office/drawing/2014/main" val="3915262829"/>
                    </a:ext>
                  </a:extLst>
                </a:gridCol>
                <a:gridCol w="1331146">
                  <a:extLst>
                    <a:ext uri="{9D8B030D-6E8A-4147-A177-3AD203B41FA5}">
                      <a16:colId xmlns:a16="http://schemas.microsoft.com/office/drawing/2014/main" val="1521382240"/>
                    </a:ext>
                  </a:extLst>
                </a:gridCol>
              </a:tblGrid>
              <a:tr h="441869">
                <a:tc row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ประเภทการกู้ยืม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94686" marR="94686" marT="47344" marB="47344" anchor="ctr">
                    <a:solidFill>
                      <a:srgbClr val="FFCC66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วิทยาเขต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4686" marR="94686" marT="47344" marB="47344">
                    <a:solidFill>
                      <a:srgbClr val="FFCC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รวม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4686" marR="94686" marT="47344" marB="47344" anchor="ctr"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4772932"/>
                  </a:ext>
                </a:extLst>
              </a:tr>
              <a:tr h="441869">
                <a:tc vMerge="1">
                  <a:txBody>
                    <a:bodyPr/>
                    <a:lstStyle/>
                    <a:p>
                      <a:endParaRPr lang="en-US" sz="2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เชียงใหม่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94686" marR="94686" marT="47344" marB="47344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แพร่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94686" marR="94686" marT="47344" marB="47344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ชุมพร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94686" marR="94686" marT="47344" marB="47344" anchor="ctr">
                    <a:solidFill>
                      <a:srgbClr val="FFCC6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2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16764756"/>
                  </a:ext>
                </a:extLst>
              </a:tr>
              <a:tr h="44186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 ลักษณะที่ 1 (</a:t>
                      </a:r>
                      <a:r>
                        <a:rPr lang="th-TH" sz="2400" dirty="0" err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กย</a:t>
                      </a:r>
                      <a:r>
                        <a:rPr lang="th-TH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ศ. เดิม)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94686" marR="94686" marT="47344" marB="47344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2740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97804" marR="97804" marT="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164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97804" marR="97804" marT="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39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97804" marR="97804" marT="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2943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97804" marR="97804" marT="0" marB="0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4219351"/>
                  </a:ext>
                </a:extLst>
              </a:tr>
              <a:tr h="44186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 ลักษณะที่ 2 (กรอ. เดิม)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94686" marR="94686" marT="47344" marB="47344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1443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97804" marR="97804" marT="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180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97804" marR="97804" marT="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19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97804" marR="97804" marT="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1642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97804" marR="97804" marT="0" marB="0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448986"/>
                  </a:ext>
                </a:extLst>
              </a:tr>
              <a:tr h="441869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รวม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94686" marR="94686" marT="47344" marB="47344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4183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97804" marR="97804" marT="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344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97804" marR="97804" marT="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58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97804" marR="97804" marT="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4,585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97804" marR="97804" marT="0" marB="0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96489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8352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270000" y="409650"/>
            <a:ext cx="6096000" cy="413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4295" tIns="37148" rIns="74295" bIns="37148" numCol="1" anchor="ctr" anchorCtr="0" compatLnSpc="1">
            <a:prstTxWarp prst="textNoShape">
              <a:avLst/>
            </a:prstTxWarp>
            <a:spAutoFit/>
          </a:bodyPr>
          <a:lstStyle>
            <a:lvl1pPr indent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595908" defTabSz="742950"/>
            <a:r>
              <a:rPr lang="th-TH" altLang="en-US" sz="2200" b="1" dirty="0"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จำแนกจำนวนเงินที่กู้ยืมตามประเภทการกู้ยืมและวิทยาเขต ดังตาราง</a:t>
            </a:r>
            <a:endParaRPr lang="en-US" altLang="en-US" sz="2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7" name="ตาราง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0328253"/>
              </p:ext>
            </p:extLst>
          </p:nvPr>
        </p:nvGraphicFramePr>
        <p:xfrm>
          <a:off x="1693333" y="941126"/>
          <a:ext cx="8991601" cy="2302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22192">
                  <a:extLst>
                    <a:ext uri="{9D8B030D-6E8A-4147-A177-3AD203B41FA5}">
                      <a16:colId xmlns:a16="http://schemas.microsoft.com/office/drawing/2014/main" val="2680726771"/>
                    </a:ext>
                  </a:extLst>
                </a:gridCol>
                <a:gridCol w="1742285">
                  <a:extLst>
                    <a:ext uri="{9D8B030D-6E8A-4147-A177-3AD203B41FA5}">
                      <a16:colId xmlns:a16="http://schemas.microsoft.com/office/drawing/2014/main" val="1017794241"/>
                    </a:ext>
                  </a:extLst>
                </a:gridCol>
                <a:gridCol w="1618487">
                  <a:extLst>
                    <a:ext uri="{9D8B030D-6E8A-4147-A177-3AD203B41FA5}">
                      <a16:colId xmlns:a16="http://schemas.microsoft.com/office/drawing/2014/main" val="1792125993"/>
                    </a:ext>
                  </a:extLst>
                </a:gridCol>
                <a:gridCol w="1476864">
                  <a:extLst>
                    <a:ext uri="{9D8B030D-6E8A-4147-A177-3AD203B41FA5}">
                      <a16:colId xmlns:a16="http://schemas.microsoft.com/office/drawing/2014/main" val="3915262829"/>
                    </a:ext>
                  </a:extLst>
                </a:gridCol>
                <a:gridCol w="1531773">
                  <a:extLst>
                    <a:ext uri="{9D8B030D-6E8A-4147-A177-3AD203B41FA5}">
                      <a16:colId xmlns:a16="http://schemas.microsoft.com/office/drawing/2014/main" val="1521382240"/>
                    </a:ext>
                  </a:extLst>
                </a:gridCol>
              </a:tblGrid>
              <a:tr h="441869">
                <a:tc row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ประเภทการกู้ยืม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94686" marR="94686" marT="47344" marB="47344" anchor="ctr">
                    <a:solidFill>
                      <a:srgbClr val="FFCC66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วิทยาเขต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4686" marR="94686" marT="47344" marB="47344">
                    <a:solidFill>
                      <a:srgbClr val="FFCC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รวม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4686" marR="94686" marT="47344" marB="47344" anchor="ctr"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4772932"/>
                  </a:ext>
                </a:extLst>
              </a:tr>
              <a:tr h="441869">
                <a:tc vMerge="1">
                  <a:txBody>
                    <a:bodyPr/>
                    <a:lstStyle/>
                    <a:p>
                      <a:endParaRPr lang="en-US" sz="2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เชียงใหม่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94686" marR="94686" marT="47344" marB="47344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แพร่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94686" marR="94686" marT="47344" marB="47344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ชุมพร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94686" marR="94686" marT="47344" marB="47344" anchor="ctr">
                    <a:solidFill>
                      <a:srgbClr val="FFCC6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2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16764756"/>
                  </a:ext>
                </a:extLst>
              </a:tr>
              <a:tr h="44186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 ลักษณะที่ 1 (</a:t>
                      </a:r>
                      <a:r>
                        <a:rPr lang="th-TH" sz="2400" dirty="0" err="1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กย</a:t>
                      </a:r>
                      <a:r>
                        <a:rPr lang="th-TH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ศ. เดิม)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94686" marR="94686" marT="47344" marB="47344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 147,155,300 </a:t>
                      </a:r>
                    </a:p>
                  </a:txBody>
                  <a:tcPr marL="9525" marR="9525" marT="9525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   8,602,600 </a:t>
                      </a:r>
                    </a:p>
                  </a:txBody>
                  <a:tcPr marL="9525" marR="9525" marT="9525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 1,980,050 </a:t>
                      </a:r>
                    </a:p>
                  </a:txBody>
                  <a:tcPr marL="9525" marR="9525" marT="9525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 157,737,950 </a:t>
                      </a:r>
                    </a:p>
                  </a:txBody>
                  <a:tcPr marL="9525" marR="9525" marT="9525" marB="0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4219351"/>
                  </a:ext>
                </a:extLst>
              </a:tr>
              <a:tr h="44186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 ลักษณะที่ 2 (กรอ. เดิม)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94686" marR="94686" marT="47344" marB="47344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   75,890,600 </a:t>
                      </a:r>
                    </a:p>
                  </a:txBody>
                  <a:tcPr marL="9525" marR="9525" marT="9525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   9,860,300 </a:t>
                      </a:r>
                    </a:p>
                  </a:txBody>
                  <a:tcPr marL="9525" marR="9525" marT="9525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 1,035,200 </a:t>
                      </a:r>
                    </a:p>
                  </a:txBody>
                  <a:tcPr marL="9525" marR="9525" marT="9525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   86,786,100 </a:t>
                      </a:r>
                    </a:p>
                  </a:txBody>
                  <a:tcPr marL="9525" marR="9525" marT="9525" marB="0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448986"/>
                  </a:ext>
                </a:extLst>
              </a:tr>
              <a:tr h="441869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รวม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94686" marR="94686" marT="47344" marB="47344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 223,045,900 </a:t>
                      </a:r>
                    </a:p>
                  </a:txBody>
                  <a:tcPr marL="9525" marR="9525" marT="9525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 18,462,900 </a:t>
                      </a:r>
                    </a:p>
                  </a:txBody>
                  <a:tcPr marL="9525" marR="9525" marT="9525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 3,015,250 </a:t>
                      </a:r>
                    </a:p>
                  </a:txBody>
                  <a:tcPr marL="9525" marR="9525" marT="9525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 244,524,050 </a:t>
                      </a:r>
                    </a:p>
                  </a:txBody>
                  <a:tcPr marL="9525" marR="9525" marT="9525" marB="0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96489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9689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270000" y="409650"/>
            <a:ext cx="6096000" cy="413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4295" tIns="37148" rIns="74295" bIns="37148" numCol="1" anchor="ctr" anchorCtr="0" compatLnSpc="1">
            <a:prstTxWarp prst="textNoShape">
              <a:avLst/>
            </a:prstTxWarp>
            <a:spAutoFit/>
          </a:bodyPr>
          <a:lstStyle>
            <a:lvl1pPr indent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595908" defTabSz="742950"/>
            <a:r>
              <a:rPr lang="th-TH" altLang="en-US" sz="2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เปรียบเทียบจำนวนผู้กู้ยืม ปีการศึกษา 2564-2565</a:t>
            </a:r>
            <a:endParaRPr lang="en-US" altLang="en-US" sz="2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19" name="ตาราง 18">
            <a:extLst>
              <a:ext uri="{FF2B5EF4-FFF2-40B4-BE49-F238E27FC236}">
                <a16:creationId xmlns:a16="http://schemas.microsoft.com/office/drawing/2014/main" id="{98817C52-975E-4AB6-9A38-7D83E48641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7468874"/>
              </p:ext>
            </p:extLst>
          </p:nvPr>
        </p:nvGraphicFramePr>
        <p:xfrm>
          <a:off x="1928342" y="1143000"/>
          <a:ext cx="9176263" cy="2286000"/>
        </p:xfrm>
        <a:graphic>
          <a:graphicData uri="http://schemas.openxmlformats.org/drawingml/2006/table">
            <a:tbl>
              <a:tblPr firstRow="1" bandRow="1"/>
              <a:tblGrid>
                <a:gridCol w="2445950">
                  <a:extLst>
                    <a:ext uri="{9D8B030D-6E8A-4147-A177-3AD203B41FA5}">
                      <a16:colId xmlns:a16="http://schemas.microsoft.com/office/drawing/2014/main" val="1720444637"/>
                    </a:ext>
                  </a:extLst>
                </a:gridCol>
                <a:gridCol w="1128584">
                  <a:extLst>
                    <a:ext uri="{9D8B030D-6E8A-4147-A177-3AD203B41FA5}">
                      <a16:colId xmlns:a16="http://schemas.microsoft.com/office/drawing/2014/main" val="2955700780"/>
                    </a:ext>
                  </a:extLst>
                </a:gridCol>
                <a:gridCol w="683740">
                  <a:extLst>
                    <a:ext uri="{9D8B030D-6E8A-4147-A177-3AD203B41FA5}">
                      <a16:colId xmlns:a16="http://schemas.microsoft.com/office/drawing/2014/main" val="1818890695"/>
                    </a:ext>
                  </a:extLst>
                </a:gridCol>
                <a:gridCol w="840260">
                  <a:extLst>
                    <a:ext uri="{9D8B030D-6E8A-4147-A177-3AD203B41FA5}">
                      <a16:colId xmlns:a16="http://schemas.microsoft.com/office/drawing/2014/main" val="904326859"/>
                    </a:ext>
                  </a:extLst>
                </a:gridCol>
                <a:gridCol w="840259">
                  <a:extLst>
                    <a:ext uri="{9D8B030D-6E8A-4147-A177-3AD203B41FA5}">
                      <a16:colId xmlns:a16="http://schemas.microsoft.com/office/drawing/2014/main" val="3020141346"/>
                    </a:ext>
                  </a:extLst>
                </a:gridCol>
                <a:gridCol w="972065">
                  <a:extLst>
                    <a:ext uri="{9D8B030D-6E8A-4147-A177-3AD203B41FA5}">
                      <a16:colId xmlns:a16="http://schemas.microsoft.com/office/drawing/2014/main" val="1665720593"/>
                    </a:ext>
                  </a:extLst>
                </a:gridCol>
                <a:gridCol w="733168">
                  <a:extLst>
                    <a:ext uri="{9D8B030D-6E8A-4147-A177-3AD203B41FA5}">
                      <a16:colId xmlns:a16="http://schemas.microsoft.com/office/drawing/2014/main" val="62521815"/>
                    </a:ext>
                  </a:extLst>
                </a:gridCol>
                <a:gridCol w="588963">
                  <a:extLst>
                    <a:ext uri="{9D8B030D-6E8A-4147-A177-3AD203B41FA5}">
                      <a16:colId xmlns:a16="http://schemas.microsoft.com/office/drawing/2014/main" val="885398785"/>
                    </a:ext>
                  </a:extLst>
                </a:gridCol>
                <a:gridCol w="943274">
                  <a:extLst>
                    <a:ext uri="{9D8B030D-6E8A-4147-A177-3AD203B41FA5}">
                      <a16:colId xmlns:a16="http://schemas.microsoft.com/office/drawing/2014/main" val="2275085780"/>
                    </a:ext>
                  </a:extLst>
                </a:gridCol>
              </a:tblGrid>
              <a:tr h="45720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th-TH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ประเภทการกู้ยืม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th-TH" sz="24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ปีการศึกษา 2564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th-TH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ปีการศึกษา 2565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287507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sz="24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เชียงใหม่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sz="24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แพร่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sz="24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ชุมพร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sz="24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รวม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sz="24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เชียงใหม่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sz="24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แพร่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sz="24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ชุมพร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sz="24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รวม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536267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rtl="0" fontAlgn="ctr"/>
                      <a:r>
                        <a:rPr lang="th-TH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 ลักษณะที่ 1 (</a:t>
                      </a:r>
                      <a:r>
                        <a:rPr lang="th-TH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กย</a:t>
                      </a:r>
                      <a:r>
                        <a:rPr lang="th-TH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ศ. เดิม)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2,971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214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53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3,238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2,740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164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39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2,943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004236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rtl="0" fontAlgn="ctr"/>
                      <a:r>
                        <a:rPr lang="th-TH" sz="24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 ลักษณะที่ 2 (กรอ. เดิม)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892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103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13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1,008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1,443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180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19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1,642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169964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sz="24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รวม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3,863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317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66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4,246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4,183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344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58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4,585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1914878"/>
                  </a:ext>
                </a:extLst>
              </a:tr>
            </a:tbl>
          </a:graphicData>
        </a:graphic>
      </p:graphicFrame>
      <p:graphicFrame>
        <p:nvGraphicFramePr>
          <p:cNvPr id="7" name="แผนภูมิ 6">
            <a:extLst>
              <a:ext uri="{FF2B5EF4-FFF2-40B4-BE49-F238E27FC236}">
                <a16:creationId xmlns:a16="http://schemas.microsoft.com/office/drawing/2014/main" id="{3E0C69D6-54B5-4EB1-809B-8D88FE0275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7535237"/>
              </p:ext>
            </p:extLst>
          </p:nvPr>
        </p:nvGraphicFramePr>
        <p:xfrm>
          <a:off x="2743716" y="3574705"/>
          <a:ext cx="6569372" cy="30155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592680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70703" y="348096"/>
            <a:ext cx="11689492" cy="536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4295" tIns="37148" rIns="74295" bIns="37148" numCol="1" anchor="ctr" anchorCtr="0" compatLnSpc="1">
            <a:prstTxWarp prst="textNoShape">
              <a:avLst/>
            </a:prstTxWarp>
            <a:spAutoFit/>
          </a:bodyPr>
          <a:lstStyle>
            <a:lvl1pPr indent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595908" defTabSz="742950"/>
            <a:r>
              <a:rPr lang="th-TH" sz="3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โล่ประกาศเกียรติคุณสถานศึกษาระดับอุดมศึกษาที่มีอัตราการชำระหนี้ที่ดีที่สุด 25 อันแรกของประเทศ</a:t>
            </a:r>
            <a:endParaRPr lang="en-US" altLang="en-US" sz="3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028" name="Picture 4" descr="ไม่มีคำอธิบายรูปภาพ">
            <a:extLst>
              <a:ext uri="{FF2B5EF4-FFF2-40B4-BE49-F238E27FC236}">
                <a16:creationId xmlns:a16="http://schemas.microsoft.com/office/drawing/2014/main" id="{5FD3E0F4-5452-40ED-A240-511E34C28C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194" y="980300"/>
            <a:ext cx="4140792" cy="5521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ไม่มีคำอธิบายรูปภาพ">
            <a:extLst>
              <a:ext uri="{FF2B5EF4-FFF2-40B4-BE49-F238E27FC236}">
                <a16:creationId xmlns:a16="http://schemas.microsoft.com/office/drawing/2014/main" id="{509D838C-9F38-467A-A1CC-6A38767359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5637" y="980300"/>
            <a:ext cx="4140792" cy="275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ไม่มีคำอธิบายรูปภาพ">
            <a:extLst>
              <a:ext uri="{FF2B5EF4-FFF2-40B4-BE49-F238E27FC236}">
                <a16:creationId xmlns:a16="http://schemas.microsoft.com/office/drawing/2014/main" id="{0C6D5E31-263C-49CC-9581-27BDBB45CC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9450" y="3919529"/>
            <a:ext cx="4176979" cy="259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6975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94556" y="299807"/>
            <a:ext cx="11689492" cy="2629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4295" tIns="37148" rIns="74295" bIns="37148" numCol="1" anchor="ctr" anchorCtr="0" compatLnSpc="1">
            <a:prstTxWarp prst="textNoShape">
              <a:avLst/>
            </a:prstTxWarp>
            <a:spAutoFit/>
          </a:bodyPr>
          <a:lstStyle>
            <a:lvl1pPr indent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595908" algn="ctr" defTabSz="742950"/>
            <a:r>
              <a:rPr lang="th-TH" sz="3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กองทุนเงินให้กู้ยืมเพื่อการศึกษา (</a:t>
            </a:r>
            <a:r>
              <a:rPr lang="th-TH" sz="30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กย</a:t>
            </a:r>
            <a:r>
              <a:rPr lang="th-TH" sz="3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ศ.) </a:t>
            </a:r>
          </a:p>
          <a:p>
            <a:pPr indent="595908" algn="ctr" defTabSz="742950"/>
            <a:r>
              <a:rPr lang="th-TH" sz="3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ร่วมกับงานทุนการศึกษาและให้คำปรึกษา กองพัฒนานักศึกษา มหาวิทยาลัยแม่โจ้ </a:t>
            </a:r>
          </a:p>
          <a:p>
            <a:pPr indent="595908" algn="ctr" defTabSz="742950"/>
            <a:r>
              <a:rPr lang="th-TH" sz="3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และสถาบันการศึกษาในจังหวัดเชียงใหม่</a:t>
            </a:r>
          </a:p>
          <a:p>
            <a:pPr indent="595908" algn="ctr" defTabSz="742950"/>
            <a:endParaRPr lang="th-TH" altLang="en-US" sz="16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indent="595908" algn="ctr" defTabSz="742950"/>
            <a:r>
              <a:rPr lang="th-TH" altLang="en-US" sz="3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จัดโครงการ </a:t>
            </a:r>
            <a:r>
              <a:rPr lang="th-TH" sz="3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“</a:t>
            </a:r>
            <a:r>
              <a:rPr lang="th-TH" sz="30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กย</a:t>
            </a:r>
            <a:r>
              <a:rPr lang="th-TH" sz="3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ศ. รวมใจปันโลหิต ต่อชีวิตเพื่อนมนุษย์ ปีที่ 10”</a:t>
            </a:r>
          </a:p>
          <a:p>
            <a:pPr indent="595908" algn="ctr" defTabSz="742950"/>
            <a:r>
              <a:rPr lang="th-TH" sz="3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วันที่ 1 – 2 มีนาคม 2566 เวลา 08.00 – 16.00 น. ณ ศูนย์กีฬาเฉลิมพระเกียรติ</a:t>
            </a:r>
          </a:p>
        </p:txBody>
      </p:sp>
      <p:pic>
        <p:nvPicPr>
          <p:cNvPr id="1026" name="Picture 2" descr="https://erp.mju.ac.th/picture/information/8259497430424b588400ac56211b1df9s.jpg">
            <a:extLst>
              <a:ext uri="{FF2B5EF4-FFF2-40B4-BE49-F238E27FC236}">
                <a16:creationId xmlns:a16="http://schemas.microsoft.com/office/drawing/2014/main" id="{11F39BD5-B829-4503-A26D-1B02FDB8FA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5011" y="2929374"/>
            <a:ext cx="2801539" cy="186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ตาราง 1">
            <a:extLst>
              <a:ext uri="{FF2B5EF4-FFF2-40B4-BE49-F238E27FC236}">
                <a16:creationId xmlns:a16="http://schemas.microsoft.com/office/drawing/2014/main" id="{4870AB7D-E364-40B4-9FB3-40F5D2B768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1305931"/>
              </p:ext>
            </p:extLst>
          </p:nvPr>
        </p:nvGraphicFramePr>
        <p:xfrm>
          <a:off x="513790" y="2929376"/>
          <a:ext cx="4047714" cy="21604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67365">
                  <a:extLst>
                    <a:ext uri="{9D8B030D-6E8A-4147-A177-3AD203B41FA5}">
                      <a16:colId xmlns:a16="http://schemas.microsoft.com/office/drawing/2014/main" val="4104560814"/>
                    </a:ext>
                  </a:extLst>
                </a:gridCol>
                <a:gridCol w="1353132">
                  <a:extLst>
                    <a:ext uri="{9D8B030D-6E8A-4147-A177-3AD203B41FA5}">
                      <a16:colId xmlns:a16="http://schemas.microsoft.com/office/drawing/2014/main" val="2914522975"/>
                    </a:ext>
                  </a:extLst>
                </a:gridCol>
                <a:gridCol w="1427217">
                  <a:extLst>
                    <a:ext uri="{9D8B030D-6E8A-4147-A177-3AD203B41FA5}">
                      <a16:colId xmlns:a16="http://schemas.microsoft.com/office/drawing/2014/main" val="452835236"/>
                    </a:ext>
                  </a:extLst>
                </a:gridCol>
              </a:tblGrid>
              <a:tr h="8728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dirty="0">
                          <a:effectLst/>
                        </a:rPr>
                        <a:t>บริจาค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dirty="0">
                          <a:effectLst/>
                        </a:rPr>
                        <a:t>โลหิต (คน)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dirty="0">
                          <a:effectLst/>
                        </a:rPr>
                        <a:t>ผู้บริจาค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dirty="0">
                          <a:effectLst/>
                        </a:rPr>
                        <a:t>อวัยวะ (คน)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dirty="0">
                          <a:effectLst/>
                        </a:rPr>
                        <a:t>ผู้บริจาค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dirty="0">
                          <a:effectLst/>
                        </a:rPr>
                        <a:t>ดวงตา (คน)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3482939"/>
                  </a:ext>
                </a:extLst>
              </a:tr>
              <a:tr h="4291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>
                          <a:effectLst/>
                        </a:rPr>
                        <a:t>231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>
                          <a:effectLst/>
                        </a:rPr>
                        <a:t>43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dirty="0">
                          <a:effectLst/>
                        </a:rPr>
                        <a:t>43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70384901"/>
                  </a:ext>
                </a:extLst>
              </a:tr>
              <a:tr h="4291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>
                          <a:effectLst/>
                        </a:rPr>
                        <a:t>117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>
                          <a:effectLst/>
                        </a:rPr>
                        <a:t>11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dirty="0">
                          <a:effectLst/>
                        </a:rPr>
                        <a:t>12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94555783"/>
                  </a:ext>
                </a:extLst>
              </a:tr>
              <a:tr h="4291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>
                          <a:effectLst/>
                        </a:rPr>
                        <a:t>348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>
                          <a:effectLst/>
                        </a:rPr>
                        <a:t>54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800" dirty="0">
                          <a:effectLst/>
                        </a:rPr>
                        <a:t>55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80114139"/>
                  </a:ext>
                </a:extLst>
              </a:tr>
            </a:tbl>
          </a:graphicData>
        </a:graphic>
      </p:graphicFrame>
      <p:pic>
        <p:nvPicPr>
          <p:cNvPr id="3" name="Picture 4" descr="https://erp.mju.ac.th/picture/information/c7aaadff51e24b1d8e96b59ee7c8b285s.jpg">
            <a:extLst>
              <a:ext uri="{FF2B5EF4-FFF2-40B4-BE49-F238E27FC236}">
                <a16:creationId xmlns:a16="http://schemas.microsoft.com/office/drawing/2014/main" id="{0A171040-1B18-4C65-A2E9-AD165F9540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31" y="2929374"/>
            <a:ext cx="3585016" cy="1639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https://erp.mju.ac.th/picture/information/485d816aad104525975fa40553c28b1es.jpg">
            <a:extLst>
              <a:ext uri="{FF2B5EF4-FFF2-40B4-BE49-F238E27FC236}">
                <a16:creationId xmlns:a16="http://schemas.microsoft.com/office/drawing/2014/main" id="{CB4FB7FE-1568-404E-B3ED-102C7B4A8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6379" y="4710176"/>
            <a:ext cx="2980275" cy="198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07663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70703" y="348096"/>
            <a:ext cx="11689492" cy="536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4295" tIns="37148" rIns="74295" bIns="37148" numCol="1" anchor="ctr" anchorCtr="0" compatLnSpc="1">
            <a:prstTxWarp prst="textNoShape">
              <a:avLst/>
            </a:prstTxWarp>
            <a:spAutoFit/>
          </a:bodyPr>
          <a:lstStyle>
            <a:lvl1pPr indent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595908" defTabSz="742950"/>
            <a:r>
              <a:rPr lang="th-TH" altLang="en-US" sz="3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ปัญหาและอุปสรรคการกู้ยืมเงินกองทุนเงินให้กู้ยืมเพื่อการศึกษา</a:t>
            </a:r>
            <a:endParaRPr lang="en-US" altLang="en-US" sz="3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967B7A74-ECC1-433A-873D-68F65C0CF0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0854" y="754861"/>
            <a:ext cx="11116962" cy="56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4295" tIns="37148" rIns="74295" bIns="37148" numCol="1" anchor="ctr" anchorCtr="0" compatLnSpc="1">
            <a:prstTxWarp prst="textNoShape">
              <a:avLst/>
            </a:prstTxWarp>
            <a:spAutoFit/>
          </a:bodyPr>
          <a:lstStyle>
            <a:lvl1pPr indent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595908" defTabSz="742950"/>
            <a:r>
              <a:rPr lang="th-TH" altLang="en-US" sz="3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กรณีหลักสูตรที่จะให้กู้ยืมได้ จะต้องผ่านเกณฑ์ คือ</a:t>
            </a:r>
          </a:p>
          <a:p>
            <a:pPr indent="595908" defTabSz="742950"/>
            <a:r>
              <a:rPr lang="th-TH" altLang="en-US" sz="3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- ต้องเป็นหลักสูตรที่ผ่านการพิจารณาความสอดคล้องตามเกณฑ์มาตรฐานหลักสูตรแล้ว</a:t>
            </a:r>
          </a:p>
          <a:p>
            <a:pPr indent="595908" defTabSz="742950"/>
            <a:r>
              <a:rPr lang="th-TH" altLang="en-US" sz="3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- ต้องสูตรที่ปรับปรุงวงรอบ ต้องผ่านการพิจารณาความสอดคล้องตามเกณฑ์มาตรฐานหลักสูตรแล้ว</a:t>
            </a:r>
          </a:p>
          <a:p>
            <a:pPr indent="595908" defTabSz="742950"/>
            <a:endParaRPr lang="th-TH" altLang="en-US" sz="3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indent="595908" defTabSz="742950"/>
            <a:r>
              <a:rPr lang="th-TH" altLang="en-US" sz="3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ในขณะนี้มหาวิทยาลัยแม่โจ้ มี</a:t>
            </a:r>
            <a:r>
              <a:rPr lang="th-TH" altLang="en-US" sz="3000" b="1" dirty="0">
                <a:highlight>
                  <a:srgbClr val="00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หลักสูตรที่เข้าเงื่อนไขที่จะให้กู้ยืมได้ จำนวน 14 หลักสูตร</a:t>
            </a:r>
          </a:p>
          <a:p>
            <a:pPr indent="595908" defTabSz="742950"/>
            <a:r>
              <a:rPr lang="th-TH" altLang="en-US" sz="3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(ข้อมูล ณ วันที่ 15 พฤศจิกายน 2565)</a:t>
            </a:r>
          </a:p>
          <a:p>
            <a:pPr indent="595908" defTabSz="742950"/>
            <a:endParaRPr lang="th-TH" altLang="en-US" sz="3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indent="595908" defTabSz="742950"/>
            <a:r>
              <a:rPr lang="th-TH" altLang="en-US" sz="3000" b="1" dirty="0">
                <a:highlight>
                  <a:srgbClr val="FFFF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ส่วนหลักสูตรที่เหลือกว่า 50 หลักสูตร กำลังรอข้อมูลที่กองทุนฯ จะประกาศให้ทราบอีกครั้ง</a:t>
            </a:r>
          </a:p>
          <a:p>
            <a:pPr indent="595908" defTabSz="742950"/>
            <a:endParaRPr lang="th-TH" altLang="en-US" sz="3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indent="595908" defTabSz="742950"/>
            <a:r>
              <a:rPr lang="th-TH" altLang="en-US" sz="3000" b="1" dirty="0">
                <a:highlight>
                  <a:srgbClr val="FF0000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หากหลักสูตรไม่ผ่านทันก่อนเปิดภาคการศึกษา จะส่งผลให้ศึกษาใหม่ที่กำลังจะเข้ามาเรียนในปีการศึกษา 2566 กู้ยืมไม่ได้</a:t>
            </a:r>
          </a:p>
          <a:p>
            <a:pPr indent="595908" defTabSz="742950"/>
            <a:endParaRPr lang="th-TH" altLang="en-US" sz="3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51568641"/>
      </p:ext>
    </p:extLst>
  </p:cSld>
  <p:clrMapOvr>
    <a:masterClrMapping/>
  </p:clrMapOvr>
</p:sld>
</file>

<file path=ppt/theme/theme1.xml><?xml version="1.0" encoding="utf-8"?>
<a:theme xmlns:a="http://schemas.openxmlformats.org/drawingml/2006/main" name="ช่อ">
  <a:themeElements>
    <a:clrScheme name="ช่อ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ช่อ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ช่อ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274</TotalTime>
  <Words>1036</Words>
  <Application>Microsoft Office PowerPoint</Application>
  <PresentationFormat>แบบจอกว้าง</PresentationFormat>
  <Paragraphs>303</Paragraphs>
  <Slides>13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12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13</vt:i4>
      </vt:variant>
    </vt:vector>
  </HeadingPairs>
  <TitlesOfParts>
    <vt:vector size="26" baseType="lpstr">
      <vt:lpstr>Angsana New</vt:lpstr>
      <vt:lpstr>Arial</vt:lpstr>
      <vt:lpstr>Calibri</vt:lpstr>
      <vt:lpstr>Calibri Light</vt:lpstr>
      <vt:lpstr>Century Gothic</vt:lpstr>
      <vt:lpstr>Cordia New</vt:lpstr>
      <vt:lpstr>DilleniaUPC</vt:lpstr>
      <vt:lpstr>TH NiramitIT๙</vt:lpstr>
      <vt:lpstr>TH Sarabun New</vt:lpstr>
      <vt:lpstr>TH SarabunPSK</vt:lpstr>
      <vt:lpstr>Times New Roman</vt:lpstr>
      <vt:lpstr>Wingdings 3</vt:lpstr>
      <vt:lpstr>ช่อ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Chompu</dc:creator>
  <cp:lastModifiedBy>Kosin</cp:lastModifiedBy>
  <cp:revision>47</cp:revision>
  <cp:lastPrinted>2023-05-29T09:44:21Z</cp:lastPrinted>
  <dcterms:created xsi:type="dcterms:W3CDTF">2023-05-29T04:40:44Z</dcterms:created>
  <dcterms:modified xsi:type="dcterms:W3CDTF">2023-05-30T09:35:27Z</dcterms:modified>
</cp:coreProperties>
</file>