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325" r:id="rId5"/>
    <p:sldId id="320" r:id="rId6"/>
    <p:sldId id="321" r:id="rId7"/>
    <p:sldId id="322" r:id="rId8"/>
    <p:sldId id="324" r:id="rId9"/>
    <p:sldId id="295" r:id="rId10"/>
    <p:sldId id="326" r:id="rId11"/>
    <p:sldId id="327" r:id="rId12"/>
    <p:sldId id="323" r:id="rId13"/>
    <p:sldId id="281" r:id="rId14"/>
    <p:sldId id="317" r:id="rId15"/>
    <p:sldId id="316" r:id="rId16"/>
    <p:sldId id="318" r:id="rId17"/>
    <p:sldId id="319" r:id="rId18"/>
    <p:sldId id="328" r:id="rId19"/>
    <p:sldId id="287" r:id="rId20"/>
    <p:sldId id="274" r:id="rId21"/>
    <p:sldId id="276" r:id="rId22"/>
    <p:sldId id="277" r:id="rId23"/>
    <p:sldId id="278" r:id="rId24"/>
    <p:sldId id="257" r:id="rId25"/>
    <p:sldId id="258" r:id="rId26"/>
    <p:sldId id="280" r:id="rId27"/>
    <p:sldId id="279" r:id="rId28"/>
    <p:sldId id="261" r:id="rId29"/>
    <p:sldId id="288" r:id="rId30"/>
    <p:sldId id="289" r:id="rId31"/>
    <p:sldId id="290" r:id="rId32"/>
    <p:sldId id="271" r:id="rId33"/>
    <p:sldId id="259" r:id="rId34"/>
    <p:sldId id="260" r:id="rId35"/>
    <p:sldId id="296" r:id="rId36"/>
    <p:sldId id="262" r:id="rId37"/>
    <p:sldId id="291" r:id="rId38"/>
    <p:sldId id="331" r:id="rId39"/>
    <p:sldId id="264" r:id="rId40"/>
    <p:sldId id="263" r:id="rId41"/>
    <p:sldId id="292" r:id="rId42"/>
    <p:sldId id="314" r:id="rId43"/>
    <p:sldId id="315" r:id="rId44"/>
    <p:sldId id="265" r:id="rId45"/>
    <p:sldId id="266" r:id="rId46"/>
    <p:sldId id="267" r:id="rId47"/>
    <p:sldId id="268" r:id="rId48"/>
    <p:sldId id="269" r:id="rId49"/>
    <p:sldId id="330" r:id="rId50"/>
    <p:sldId id="270" r:id="rId51"/>
    <p:sldId id="329" r:id="rId52"/>
    <p:sldId id="332" r:id="rId5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D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green%20office\&#3626;&#3619;&#3640;&#3611;&#3586;&#3657;&#3629;&#3617;&#3641;&#3621;&#3586;&#3618;&#3632;\&#3627;&#3617;&#3623;&#3604;-4-&#3586;&#3657;&#3629;-4.11-&#3610;&#3633;&#3609;&#3607;&#3638;&#3585;&#3611;&#3619;&#3636;&#3617;&#3634;&#3603;&#3586;&#3618;&#3632;-2563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H:\green%20office\&#3626;&#3619;&#3640;&#3611;&#3586;&#3657;&#3629;&#3617;&#3641;&#3621;&#3586;&#3618;&#3632;\&#3627;&#3617;&#3623;&#3604;-4-&#3586;&#3657;&#3629;-4.11-&#3610;&#3633;&#3609;&#3607;&#3638;&#3585;&#3611;&#3619;&#3636;&#3617;&#3634;&#3603;&#3586;&#3618;&#3632;-2563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H:\green%20office\&#3626;&#3619;&#3640;&#3611;&#3585;&#3634;&#3619;&#3607;&#3635;&#3588;&#3623;&#3634;&#3617;&#3626;&#3632;&#3629;&#3634;&#3604;&#3606;&#3633;&#3591;&#3604;&#3633;&#3585;&#3652;&#3586;&#3617;&#3633;&#3609;%20&#3607;&#3656;&#3629;&#3610;&#3635;&#3610;&#3633;&#3604;&#3609;&#3633;&#3657;&#3635;&#3648;&#3626;&#3637;&#3618;\&#3610;&#3633;&#3609;&#3607;&#3638;&#3585;&#3585;&#3634;&#3619;&#3607;&#3635;&#3588;&#3623;&#3634;&#3617;&#3626;&#3632;&#3629;&#3634;&#3604;&#3606;&#3633;&#3591;&#3604;&#3633;&#3585;&#3652;&#3586;&#3617;&#3633;&#360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'ปริมาณขยะรายเดือน '!$A$4</c:f>
              <c:strCache>
                <c:ptCount val="1"/>
                <c:pt idx="0">
                  <c:v>ขยะอินทรีย์/เศษอาหาร</c:v>
                </c:pt>
              </c:strCache>
            </c:strRef>
          </c:tx>
          <c:spPr>
            <a:ln>
              <a:solidFill>
                <a:srgbClr val="0070C0">
                  <a:alpha val="90000"/>
                </a:srgbClr>
              </a:solidFill>
            </a:ln>
          </c:spPr>
          <c:cat>
            <c:multiLvlStrRef>
              <c:f>'ปริมาณขยะรายเดือน '!$B$2:$M$3</c:f>
              <c:multiLvlStrCache>
                <c:ptCount val="12"/>
                <c:lvl>
                  <c:pt idx="0">
                    <c:v>ม.ค.</c:v>
                  </c:pt>
                  <c:pt idx="1">
                    <c:v>ก.พ.</c:v>
                  </c:pt>
                  <c:pt idx="2">
                    <c:v>มี.ค.</c:v>
                  </c:pt>
                  <c:pt idx="3">
                    <c:v>เม.ย.</c:v>
                  </c:pt>
                  <c:pt idx="4">
                    <c:v>พ.ค.</c:v>
                  </c:pt>
                  <c:pt idx="5">
                    <c:v>มิ.ย.</c:v>
                  </c:pt>
                  <c:pt idx="6">
                    <c:v>ก.ค.</c:v>
                  </c:pt>
                  <c:pt idx="7">
                    <c:v>ส.ค.</c:v>
                  </c:pt>
                  <c:pt idx="8">
                    <c:v>ก.ย.</c:v>
                  </c:pt>
                  <c:pt idx="9">
                    <c:v>ต.ค.</c:v>
                  </c:pt>
                  <c:pt idx="10">
                    <c:v>พ.ย.</c:v>
                  </c:pt>
                  <c:pt idx="11">
                    <c:v>ธ.ค.</c:v>
                  </c:pt>
                </c:lvl>
                <c:lvl>
                  <c:pt idx="0">
                    <c:v>ปริมาณ (กิโลกรัม ) ปี 2563</c:v>
                  </c:pt>
                </c:lvl>
              </c:multiLvlStrCache>
            </c:multiLvlStrRef>
          </c:cat>
          <c:val>
            <c:numRef>
              <c:f>'ปริมาณขยะรายเดือน '!$B$4:$M$4</c:f>
              <c:numCache>
                <c:formatCode>0.00</c:formatCode>
                <c:ptCount val="12"/>
                <c:pt idx="0">
                  <c:v>20</c:v>
                </c:pt>
                <c:pt idx="1">
                  <c:v>19.5</c:v>
                </c:pt>
                <c:pt idx="2">
                  <c:v>14</c:v>
                </c:pt>
                <c:pt idx="3">
                  <c:v>9.5</c:v>
                </c:pt>
                <c:pt idx="4">
                  <c:v>2.5</c:v>
                </c:pt>
                <c:pt idx="5">
                  <c:v>13.3</c:v>
                </c:pt>
                <c:pt idx="6">
                  <c:v>18.5</c:v>
                </c:pt>
                <c:pt idx="7">
                  <c:v>33</c:v>
                </c:pt>
                <c:pt idx="8">
                  <c:v>31.5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C5-49BC-A40D-464EFB7586BF}"/>
            </c:ext>
          </c:extLst>
        </c:ser>
        <c:ser>
          <c:idx val="1"/>
          <c:order val="1"/>
          <c:tx>
            <c:strRef>
              <c:f>'ปริมาณขยะรายเดือน '!$A$9</c:f>
              <c:strCache>
                <c:ptCount val="1"/>
                <c:pt idx="0">
                  <c:v>รวมขยะทั่วไป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square"/>
            <c:size val="7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cat>
            <c:multiLvlStrRef>
              <c:f>'ปริมาณขยะรายเดือน '!$B$2:$M$3</c:f>
              <c:multiLvlStrCache>
                <c:ptCount val="12"/>
                <c:lvl>
                  <c:pt idx="0">
                    <c:v>ม.ค.</c:v>
                  </c:pt>
                  <c:pt idx="1">
                    <c:v>ก.พ.</c:v>
                  </c:pt>
                  <c:pt idx="2">
                    <c:v>มี.ค.</c:v>
                  </c:pt>
                  <c:pt idx="3">
                    <c:v>เม.ย.</c:v>
                  </c:pt>
                  <c:pt idx="4">
                    <c:v>พ.ค.</c:v>
                  </c:pt>
                  <c:pt idx="5">
                    <c:v>มิ.ย.</c:v>
                  </c:pt>
                  <c:pt idx="6">
                    <c:v>ก.ค.</c:v>
                  </c:pt>
                  <c:pt idx="7">
                    <c:v>ส.ค.</c:v>
                  </c:pt>
                  <c:pt idx="8">
                    <c:v>ก.ย.</c:v>
                  </c:pt>
                  <c:pt idx="9">
                    <c:v>ต.ค.</c:v>
                  </c:pt>
                  <c:pt idx="10">
                    <c:v>พ.ย.</c:v>
                  </c:pt>
                  <c:pt idx="11">
                    <c:v>ธ.ค.</c:v>
                  </c:pt>
                </c:lvl>
                <c:lvl>
                  <c:pt idx="0">
                    <c:v>ปริมาณ (กิโลกรัม ) ปี 2563</c:v>
                  </c:pt>
                </c:lvl>
              </c:multiLvlStrCache>
            </c:multiLvlStrRef>
          </c:cat>
          <c:val>
            <c:numRef>
              <c:f>'ปริมาณขยะรายเดือน '!$B$9:$M$9</c:f>
              <c:numCache>
                <c:formatCode>General</c:formatCode>
                <c:ptCount val="12"/>
                <c:pt idx="0">
                  <c:v>40.200000000000003</c:v>
                </c:pt>
                <c:pt idx="1">
                  <c:v>24.8</c:v>
                </c:pt>
                <c:pt idx="2">
                  <c:v>20.6</c:v>
                </c:pt>
                <c:pt idx="3">
                  <c:v>16.399999999999999</c:v>
                </c:pt>
                <c:pt idx="4">
                  <c:v>17.5</c:v>
                </c:pt>
                <c:pt idx="5">
                  <c:v>73.5</c:v>
                </c:pt>
                <c:pt idx="6">
                  <c:v>143.4</c:v>
                </c:pt>
                <c:pt idx="7">
                  <c:v>117.5</c:v>
                </c:pt>
                <c:pt idx="8">
                  <c:v>90.9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C5-49BC-A40D-464EFB7586BF}"/>
            </c:ext>
          </c:extLst>
        </c:ser>
        <c:ser>
          <c:idx val="2"/>
          <c:order val="2"/>
          <c:tx>
            <c:strRef>
              <c:f>'ปริมาณขยะรายเดือน '!$A$16</c:f>
              <c:strCache>
                <c:ptCount val="1"/>
                <c:pt idx="0">
                  <c:v>รวมขยะรีไซเคิล 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multiLvlStrRef>
              <c:f>'ปริมาณขยะรายเดือน '!$B$2:$M$3</c:f>
              <c:multiLvlStrCache>
                <c:ptCount val="12"/>
                <c:lvl>
                  <c:pt idx="0">
                    <c:v>ม.ค.</c:v>
                  </c:pt>
                  <c:pt idx="1">
                    <c:v>ก.พ.</c:v>
                  </c:pt>
                  <c:pt idx="2">
                    <c:v>มี.ค.</c:v>
                  </c:pt>
                  <c:pt idx="3">
                    <c:v>เม.ย.</c:v>
                  </c:pt>
                  <c:pt idx="4">
                    <c:v>พ.ค.</c:v>
                  </c:pt>
                  <c:pt idx="5">
                    <c:v>มิ.ย.</c:v>
                  </c:pt>
                  <c:pt idx="6">
                    <c:v>ก.ค.</c:v>
                  </c:pt>
                  <c:pt idx="7">
                    <c:v>ส.ค.</c:v>
                  </c:pt>
                  <c:pt idx="8">
                    <c:v>ก.ย.</c:v>
                  </c:pt>
                  <c:pt idx="9">
                    <c:v>ต.ค.</c:v>
                  </c:pt>
                  <c:pt idx="10">
                    <c:v>พ.ย.</c:v>
                  </c:pt>
                  <c:pt idx="11">
                    <c:v>ธ.ค.</c:v>
                  </c:pt>
                </c:lvl>
                <c:lvl>
                  <c:pt idx="0">
                    <c:v>ปริมาณ (กิโลกรัม ) ปี 2563</c:v>
                  </c:pt>
                </c:lvl>
              </c:multiLvlStrCache>
            </c:multiLvlStrRef>
          </c:cat>
          <c:val>
            <c:numRef>
              <c:f>'ปริมาณขยะรายเดือน '!$B$16:$M$16</c:f>
              <c:numCache>
                <c:formatCode>General</c:formatCode>
                <c:ptCount val="12"/>
                <c:pt idx="0">
                  <c:v>41.5</c:v>
                </c:pt>
                <c:pt idx="1">
                  <c:v>51</c:v>
                </c:pt>
                <c:pt idx="2">
                  <c:v>26</c:v>
                </c:pt>
                <c:pt idx="3">
                  <c:v>22.5</c:v>
                </c:pt>
                <c:pt idx="4">
                  <c:v>9</c:v>
                </c:pt>
                <c:pt idx="5">
                  <c:v>27.599999999999998</c:v>
                </c:pt>
                <c:pt idx="6">
                  <c:v>35.9</c:v>
                </c:pt>
                <c:pt idx="7">
                  <c:v>50</c:v>
                </c:pt>
                <c:pt idx="8">
                  <c:v>59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C5-49BC-A40D-464EFB7586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4867584"/>
        <c:axId val="1"/>
      </c:lineChart>
      <c:catAx>
        <c:axId val="994867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700"/>
          <c:min val="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994867584"/>
        <c:crosses val="autoZero"/>
        <c:crossBetween val="between"/>
        <c:majorUnit val="50"/>
      </c:valAx>
    </c:plotArea>
    <c:legend>
      <c:legendPos val="r"/>
      <c:layout/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ahoma"/>
              <a:ea typeface="Tahoma"/>
              <a:cs typeface="Tahoma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7670704199264034E-2"/>
          <c:y val="3.3783847498521181E-2"/>
          <c:w val="0.85725077669081839"/>
          <c:h val="0.84859357696566995"/>
        </c:manualLayout>
      </c:layout>
      <c:lineChart>
        <c:grouping val="standard"/>
        <c:varyColors val="0"/>
        <c:ser>
          <c:idx val="0"/>
          <c:order val="0"/>
          <c:tx>
            <c:strRef>
              <c:f>'คำนวณ%'!$A$7</c:f>
              <c:strCache>
                <c:ptCount val="1"/>
                <c:pt idx="0">
                  <c:v>%ขยะรีไซเคิล 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FF00"/>
              </a:solidFill>
            </c:spPr>
          </c:marker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256-4CFB-AA84-7C5D399802F2}"/>
              </c:ext>
            </c:extLst>
          </c:dPt>
          <c:val>
            <c:numRef>
              <c:f>'คำนวณ%'!$B$7:$M$7</c:f>
              <c:numCache>
                <c:formatCode>0%</c:formatCode>
                <c:ptCount val="12"/>
                <c:pt idx="0">
                  <c:v>0.40806293018682399</c:v>
                </c:pt>
                <c:pt idx="1">
                  <c:v>0.53515215110178382</c:v>
                </c:pt>
                <c:pt idx="2">
                  <c:v>0.42904290429042902</c:v>
                </c:pt>
                <c:pt idx="3">
                  <c:v>0.46487603305785125</c:v>
                </c:pt>
                <c:pt idx="4">
                  <c:v>0.31034482758620691</c:v>
                </c:pt>
                <c:pt idx="5">
                  <c:v>0.24125874125874125</c:v>
                </c:pt>
                <c:pt idx="6">
                  <c:v>0.18149646107178966</c:v>
                </c:pt>
                <c:pt idx="7">
                  <c:v>0.24937655860349128</c:v>
                </c:pt>
                <c:pt idx="8">
                  <c:v>0.32524807056229327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56-4CFB-AA84-7C5D399802F2}"/>
            </c:ext>
          </c:extLst>
        </c:ser>
        <c:ser>
          <c:idx val="1"/>
          <c:order val="1"/>
          <c:tx>
            <c:strRef>
              <c:f>'คำนวณ%'!$A$8</c:f>
              <c:strCache>
                <c:ptCount val="1"/>
                <c:pt idx="0">
                  <c:v>%ปริมาณขยะอินทรีย์/เศษอาหาร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</c:spPr>
          </c:marker>
          <c:val>
            <c:numRef>
              <c:f>'คำนวณ%'!$B$8:$M$8</c:f>
              <c:numCache>
                <c:formatCode>0%</c:formatCode>
                <c:ptCount val="12"/>
                <c:pt idx="0">
                  <c:v>0.19665683382497542</c:v>
                </c:pt>
                <c:pt idx="1">
                  <c:v>0.20461699895068206</c:v>
                </c:pt>
                <c:pt idx="2">
                  <c:v>0.23102310231023102</c:v>
                </c:pt>
                <c:pt idx="3">
                  <c:v>0.1962809917355372</c:v>
                </c:pt>
                <c:pt idx="4">
                  <c:v>8.6206896551724144E-2</c:v>
                </c:pt>
                <c:pt idx="5">
                  <c:v>0.11625874125874128</c:v>
                </c:pt>
                <c:pt idx="6">
                  <c:v>9.3528816986855404E-2</c:v>
                </c:pt>
                <c:pt idx="7">
                  <c:v>0.16458852867830423</c:v>
                </c:pt>
                <c:pt idx="8">
                  <c:v>0.17364939360529216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256-4CFB-AA84-7C5D399802F2}"/>
            </c:ext>
          </c:extLst>
        </c:ser>
        <c:ser>
          <c:idx val="2"/>
          <c:order val="2"/>
          <c:tx>
            <c:strRef>
              <c:f>'คำนวณ%'!$A$9</c:f>
              <c:strCache>
                <c:ptCount val="1"/>
                <c:pt idx="0">
                  <c:v>%ปริมาณขยะทั่วไป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</c:spPr>
          </c:marker>
          <c:val>
            <c:numRef>
              <c:f>'คำนวณ%'!$B$9:$M$9</c:f>
              <c:numCache>
                <c:formatCode>0%</c:formatCode>
                <c:ptCount val="12"/>
                <c:pt idx="0">
                  <c:v>0.39528023598820061</c:v>
                </c:pt>
                <c:pt idx="1">
                  <c:v>0.26023084994753409</c:v>
                </c:pt>
                <c:pt idx="2">
                  <c:v>0.33993399339933994</c:v>
                </c:pt>
                <c:pt idx="3">
                  <c:v>0.33884297520661155</c:v>
                </c:pt>
                <c:pt idx="4">
                  <c:v>0.60344827586206895</c:v>
                </c:pt>
                <c:pt idx="5">
                  <c:v>0.6424825174825175</c:v>
                </c:pt>
                <c:pt idx="6">
                  <c:v>0.72497472194135493</c:v>
                </c:pt>
                <c:pt idx="7">
                  <c:v>0.58603491271820451</c:v>
                </c:pt>
                <c:pt idx="8">
                  <c:v>0.5011025358324146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256-4CFB-AA84-7C5D39980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1186320"/>
        <c:axId val="1"/>
      </c:lineChart>
      <c:catAx>
        <c:axId val="1041186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"/>
        <c:crossesAt val="0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041186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124334141776585"/>
          <c:y val="0.10224880870473715"/>
          <c:w val="0.22875665858223415"/>
          <c:h val="0.17558749331090898"/>
        </c:manualLayout>
      </c:layout>
      <c:overlay val="0"/>
      <c:txPr>
        <a:bodyPr/>
        <a:lstStyle/>
        <a:p>
          <a:pPr>
            <a:defRPr sz="845" b="0" i="0" u="none" strike="noStrike" baseline="0">
              <a:solidFill>
                <a:srgbClr val="000000"/>
              </a:solidFill>
              <a:latin typeface="Tahoma"/>
              <a:ea typeface="Tahoma"/>
              <a:cs typeface="Tahoma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Tahoma"/>
          <a:ea typeface="Tahoma"/>
          <a:cs typeface="Tahoma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 dirty="0">
                <a:latin typeface="FC Home" panose="020B0500040200020003" pitchFamily="34" charset="-34"/>
                <a:cs typeface="FC Home" panose="020B0500040200020003" pitchFamily="34" charset="-34"/>
              </a:rPr>
              <a:t>เปรียบเทียบปริมาณไขมัน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FC Home" panose="020B0500040200020003" pitchFamily="34" charset="-34"/>
                    <a:cs typeface="FC Home" panose="020B0500040200020003" pitchFamily="34" charset="-34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สรุปประจำปี!$A$5:$A$7</c:f>
              <c:strCache>
                <c:ptCount val="3"/>
                <c:pt idx="0">
                  <c:v>ชั้น 1</c:v>
                </c:pt>
                <c:pt idx="1">
                  <c:v>ชั้น 2 ห้องประชุมภูผา</c:v>
                </c:pt>
                <c:pt idx="2">
                  <c:v>ชั้น 3 ห้องประชุมศิขรินทร์</c:v>
                </c:pt>
              </c:strCache>
            </c:strRef>
          </c:cat>
          <c:val>
            <c:numRef>
              <c:f>สรุปประจำปี!$N$5:$N$7</c:f>
              <c:numCache>
                <c:formatCode>General</c:formatCode>
                <c:ptCount val="3"/>
                <c:pt idx="0">
                  <c:v>4.0999999999999996</c:v>
                </c:pt>
                <c:pt idx="1">
                  <c:v>3</c:v>
                </c:pt>
                <c:pt idx="2">
                  <c:v>1.4000000000000001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72-4BFB-BD43-0C523927ECA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19845658217463988"/>
          <c:y val="0.13038948689784277"/>
          <c:w val="0.61816121345187802"/>
          <c:h val="6.4725537038640688E-2"/>
        </c:manualLayout>
      </c:layout>
      <c:overlay val="0"/>
      <c:txPr>
        <a:bodyPr/>
        <a:lstStyle/>
        <a:p>
          <a:pPr>
            <a:defRPr sz="1400">
              <a:latin typeface="FC Home" panose="020B0500040200020003" pitchFamily="34" charset="-34"/>
              <a:cs typeface="FC Home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34B035-8EB2-4DAF-9A29-E15212DFFD7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B1A10F8-FFD3-4B26-B136-589F5E596789}">
      <dgm:prSet phldrT="[ข้อความ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dirty="0" smtClean="0">
              <a:latin typeface="FC Home" panose="020B0500040200020003" pitchFamily="34" charset="-34"/>
              <a:cs typeface="FC Home" panose="020B0500040200020003" pitchFamily="34" charset="-34"/>
            </a:rPr>
            <a:t>กระดาษ</a:t>
          </a:r>
        </a:p>
        <a:p>
          <a:r>
            <a:rPr lang="th-TH" dirty="0" smtClean="0">
              <a:latin typeface="FC Home" panose="020B0500040200020003" pitchFamily="34" charset="-34"/>
              <a:cs typeface="FC Home" panose="020B0500040200020003" pitchFamily="34" charset="-34"/>
            </a:rPr>
            <a:t>กล่องกระดาษ</a:t>
          </a:r>
          <a:endParaRPr lang="th-TH" dirty="0"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F504567C-C395-44A2-AC55-72A2C802DCC0}" type="parTrans" cxnId="{8406143B-F952-4C4B-97EB-B7C88CAE529B}">
      <dgm:prSet/>
      <dgm:spPr/>
      <dgm:t>
        <a:bodyPr/>
        <a:lstStyle/>
        <a:p>
          <a:endParaRPr lang="th-TH"/>
        </a:p>
      </dgm:t>
    </dgm:pt>
    <dgm:pt modelId="{1892C382-0C4A-476F-B7C2-2B7CC2DAD00A}" type="sibTrans" cxnId="{8406143B-F952-4C4B-97EB-B7C88CAE529B}">
      <dgm:prSet/>
      <dgm:spPr/>
      <dgm:t>
        <a:bodyPr/>
        <a:lstStyle/>
        <a:p>
          <a:endParaRPr lang="th-TH"/>
        </a:p>
      </dgm:t>
    </dgm:pt>
    <dgm:pt modelId="{F99AC5BF-FF04-422B-B00D-EED908BF6554}">
      <dgm:prSet phldrT="[ข้อความ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1600" dirty="0" smtClean="0">
              <a:latin typeface="FC Home" panose="020B0500040200020003" pitchFamily="34" charset="-34"/>
              <a:cs typeface="FC Home" panose="020B0500040200020003" pitchFamily="34" charset="-34"/>
            </a:rPr>
            <a:t>ขวดพลาสติก</a:t>
          </a:r>
          <a:endParaRPr lang="th-TH" sz="1600" dirty="0"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EBE42F65-8D2F-4E46-B614-9039593D0EFD}" type="parTrans" cxnId="{493DC682-79CF-4807-ADEA-12D2048A85D8}">
      <dgm:prSet/>
      <dgm:spPr/>
      <dgm:t>
        <a:bodyPr/>
        <a:lstStyle/>
        <a:p>
          <a:endParaRPr lang="th-TH"/>
        </a:p>
      </dgm:t>
    </dgm:pt>
    <dgm:pt modelId="{4EE0E12B-9232-404F-9E2A-946DCDC86884}" type="sibTrans" cxnId="{493DC682-79CF-4807-ADEA-12D2048A85D8}">
      <dgm:prSet/>
      <dgm:spPr/>
      <dgm:t>
        <a:bodyPr/>
        <a:lstStyle/>
        <a:p>
          <a:endParaRPr lang="th-TH"/>
        </a:p>
      </dgm:t>
    </dgm:pt>
    <dgm:pt modelId="{CE8C9A22-1378-4FB5-92CE-B5D2452F1B52}">
      <dgm:prSet phldrT="[ข้อความ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1600" dirty="0" smtClean="0">
              <a:latin typeface="FC Home" panose="020B0500040200020003" pitchFamily="34" charset="-34"/>
              <a:cs typeface="FC Home" panose="020B0500040200020003" pitchFamily="34" charset="-34"/>
            </a:rPr>
            <a:t>ขวดแก้ว</a:t>
          </a:r>
          <a:endParaRPr lang="th-TH" sz="1600" dirty="0"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5266CA8D-397A-40DB-B154-032BFAAE735F}" type="parTrans" cxnId="{D3978BEC-0C33-43F4-9ADE-5239E33979D3}">
      <dgm:prSet/>
      <dgm:spPr/>
      <dgm:t>
        <a:bodyPr/>
        <a:lstStyle/>
        <a:p>
          <a:endParaRPr lang="th-TH"/>
        </a:p>
      </dgm:t>
    </dgm:pt>
    <dgm:pt modelId="{9D17701E-0DFC-4F03-88F5-B13E59AE79CA}" type="sibTrans" cxnId="{D3978BEC-0C33-43F4-9ADE-5239E33979D3}">
      <dgm:prSet/>
      <dgm:spPr/>
      <dgm:t>
        <a:bodyPr/>
        <a:lstStyle/>
        <a:p>
          <a:endParaRPr lang="th-TH"/>
        </a:p>
      </dgm:t>
    </dgm:pt>
    <dgm:pt modelId="{D23703DB-E896-4F28-9056-EBFDB5F97665}" type="pres">
      <dgm:prSet presAssocID="{CD34B035-8EB2-4DAF-9A29-E15212DFFD7D}" presName="Name0" presStyleCnt="0">
        <dgm:presLayoutVars>
          <dgm:dir/>
          <dgm:animLvl val="lvl"/>
          <dgm:resizeHandles val="exact"/>
        </dgm:presLayoutVars>
      </dgm:prSet>
      <dgm:spPr/>
    </dgm:pt>
    <dgm:pt modelId="{7C2703D5-0FF9-4E1B-B2E8-3D50FCAAE7B5}" type="pres">
      <dgm:prSet presAssocID="{2B1A10F8-FFD3-4B26-B136-589F5E596789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71DBAA4-928C-4BA5-9875-DFB487BEE5CC}" type="pres">
      <dgm:prSet presAssocID="{1892C382-0C4A-476F-B7C2-2B7CC2DAD00A}" presName="parTxOnlySpace" presStyleCnt="0"/>
      <dgm:spPr/>
    </dgm:pt>
    <dgm:pt modelId="{CA6DA995-44F5-4B05-AC19-B5C76A1C2AF7}" type="pres">
      <dgm:prSet presAssocID="{F99AC5BF-FF04-422B-B00D-EED908BF655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4CD6D1-30B6-4870-8ED1-2796E1A28391}" type="pres">
      <dgm:prSet presAssocID="{4EE0E12B-9232-404F-9E2A-946DCDC86884}" presName="parTxOnlySpace" presStyleCnt="0"/>
      <dgm:spPr/>
    </dgm:pt>
    <dgm:pt modelId="{908C6D8A-3B73-4D97-942A-EC2190F83DB3}" type="pres">
      <dgm:prSet presAssocID="{CE8C9A22-1378-4FB5-92CE-B5D2452F1B5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2E60FBC-D0B9-4DCD-BE5A-5BB01AB9CA63}" type="presOf" srcId="{CE8C9A22-1378-4FB5-92CE-B5D2452F1B52}" destId="{908C6D8A-3B73-4D97-942A-EC2190F83DB3}" srcOrd="0" destOrd="0" presId="urn:microsoft.com/office/officeart/2005/8/layout/chevron1"/>
    <dgm:cxn modelId="{4AD1A1D1-1298-483A-AE27-1C750EC77D2F}" type="presOf" srcId="{2B1A10F8-FFD3-4B26-B136-589F5E596789}" destId="{7C2703D5-0FF9-4E1B-B2E8-3D50FCAAE7B5}" srcOrd="0" destOrd="0" presId="urn:microsoft.com/office/officeart/2005/8/layout/chevron1"/>
    <dgm:cxn modelId="{8D436D35-CA80-4B59-809C-C0ABB865A461}" type="presOf" srcId="{CD34B035-8EB2-4DAF-9A29-E15212DFFD7D}" destId="{D23703DB-E896-4F28-9056-EBFDB5F97665}" srcOrd="0" destOrd="0" presId="urn:microsoft.com/office/officeart/2005/8/layout/chevron1"/>
    <dgm:cxn modelId="{8406143B-F952-4C4B-97EB-B7C88CAE529B}" srcId="{CD34B035-8EB2-4DAF-9A29-E15212DFFD7D}" destId="{2B1A10F8-FFD3-4B26-B136-589F5E596789}" srcOrd="0" destOrd="0" parTransId="{F504567C-C395-44A2-AC55-72A2C802DCC0}" sibTransId="{1892C382-0C4A-476F-B7C2-2B7CC2DAD00A}"/>
    <dgm:cxn modelId="{D3978BEC-0C33-43F4-9ADE-5239E33979D3}" srcId="{CD34B035-8EB2-4DAF-9A29-E15212DFFD7D}" destId="{CE8C9A22-1378-4FB5-92CE-B5D2452F1B52}" srcOrd="2" destOrd="0" parTransId="{5266CA8D-397A-40DB-B154-032BFAAE735F}" sibTransId="{9D17701E-0DFC-4F03-88F5-B13E59AE79CA}"/>
    <dgm:cxn modelId="{493DC682-79CF-4807-ADEA-12D2048A85D8}" srcId="{CD34B035-8EB2-4DAF-9A29-E15212DFFD7D}" destId="{F99AC5BF-FF04-422B-B00D-EED908BF6554}" srcOrd="1" destOrd="0" parTransId="{EBE42F65-8D2F-4E46-B614-9039593D0EFD}" sibTransId="{4EE0E12B-9232-404F-9E2A-946DCDC86884}"/>
    <dgm:cxn modelId="{AADF3AFA-EDF0-4064-9E1C-60E076B97C59}" type="presOf" srcId="{F99AC5BF-FF04-422B-B00D-EED908BF6554}" destId="{CA6DA995-44F5-4B05-AC19-B5C76A1C2AF7}" srcOrd="0" destOrd="0" presId="urn:microsoft.com/office/officeart/2005/8/layout/chevron1"/>
    <dgm:cxn modelId="{8DB563E4-5AE4-4A85-B4F5-C4BAD321D392}" type="presParOf" srcId="{D23703DB-E896-4F28-9056-EBFDB5F97665}" destId="{7C2703D5-0FF9-4E1B-B2E8-3D50FCAAE7B5}" srcOrd="0" destOrd="0" presId="urn:microsoft.com/office/officeart/2005/8/layout/chevron1"/>
    <dgm:cxn modelId="{824907C6-4D45-4F66-9E5E-8D6F61CF23D0}" type="presParOf" srcId="{D23703DB-E896-4F28-9056-EBFDB5F97665}" destId="{471DBAA4-928C-4BA5-9875-DFB487BEE5CC}" srcOrd="1" destOrd="0" presId="urn:microsoft.com/office/officeart/2005/8/layout/chevron1"/>
    <dgm:cxn modelId="{75C2432C-2852-4C27-B7D2-CBD9D29FC1A5}" type="presParOf" srcId="{D23703DB-E896-4F28-9056-EBFDB5F97665}" destId="{CA6DA995-44F5-4B05-AC19-B5C76A1C2AF7}" srcOrd="2" destOrd="0" presId="urn:microsoft.com/office/officeart/2005/8/layout/chevron1"/>
    <dgm:cxn modelId="{F2FFC9E7-4DBE-4220-A80C-CF2F058857D1}" type="presParOf" srcId="{D23703DB-E896-4F28-9056-EBFDB5F97665}" destId="{014CD6D1-30B6-4870-8ED1-2796E1A28391}" srcOrd="3" destOrd="0" presId="urn:microsoft.com/office/officeart/2005/8/layout/chevron1"/>
    <dgm:cxn modelId="{251E0B44-9397-4128-83D4-183F5D193008}" type="presParOf" srcId="{D23703DB-E896-4F28-9056-EBFDB5F97665}" destId="{908C6D8A-3B73-4D97-942A-EC2190F83DB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34B035-8EB2-4DAF-9A29-E15212DFFD7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B1A10F8-FFD3-4B26-B136-589F5E596789}">
      <dgm:prSet phldrT="[ข้อความ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1500" dirty="0" smtClean="0">
              <a:latin typeface="FC Home" panose="020B0500040200020003" pitchFamily="34" charset="-34"/>
              <a:cs typeface="FC Home" panose="020B0500040200020003" pitchFamily="34" charset="-34"/>
            </a:rPr>
            <a:t>เศษอาหาร</a:t>
          </a:r>
          <a:endParaRPr lang="th-TH" sz="1500" dirty="0"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F504567C-C395-44A2-AC55-72A2C802DCC0}" type="parTrans" cxnId="{8406143B-F952-4C4B-97EB-B7C88CAE529B}">
      <dgm:prSet/>
      <dgm:spPr/>
      <dgm:t>
        <a:bodyPr/>
        <a:lstStyle/>
        <a:p>
          <a:endParaRPr lang="th-TH"/>
        </a:p>
      </dgm:t>
    </dgm:pt>
    <dgm:pt modelId="{1892C382-0C4A-476F-B7C2-2B7CC2DAD00A}" type="sibTrans" cxnId="{8406143B-F952-4C4B-97EB-B7C88CAE529B}">
      <dgm:prSet/>
      <dgm:spPr/>
      <dgm:t>
        <a:bodyPr/>
        <a:lstStyle/>
        <a:p>
          <a:endParaRPr lang="th-TH"/>
        </a:p>
      </dgm:t>
    </dgm:pt>
    <dgm:pt modelId="{F99AC5BF-FF04-422B-B00D-EED908BF6554}">
      <dgm:prSet phldrT="[ข้อความ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1600" dirty="0" smtClean="0">
              <a:latin typeface="FC Home" panose="020B0500040200020003" pitchFamily="34" charset="-34"/>
              <a:cs typeface="FC Home" panose="020B0500040200020003" pitchFamily="34" charset="-34"/>
            </a:rPr>
            <a:t>เปลือกผลไม้</a:t>
          </a:r>
          <a:endParaRPr lang="th-TH" sz="1600" dirty="0"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EBE42F65-8D2F-4E46-B614-9039593D0EFD}" type="parTrans" cxnId="{493DC682-79CF-4807-ADEA-12D2048A85D8}">
      <dgm:prSet/>
      <dgm:spPr/>
      <dgm:t>
        <a:bodyPr/>
        <a:lstStyle/>
        <a:p>
          <a:endParaRPr lang="th-TH"/>
        </a:p>
      </dgm:t>
    </dgm:pt>
    <dgm:pt modelId="{4EE0E12B-9232-404F-9E2A-946DCDC86884}" type="sibTrans" cxnId="{493DC682-79CF-4807-ADEA-12D2048A85D8}">
      <dgm:prSet/>
      <dgm:spPr/>
      <dgm:t>
        <a:bodyPr/>
        <a:lstStyle/>
        <a:p>
          <a:endParaRPr lang="th-TH"/>
        </a:p>
      </dgm:t>
    </dgm:pt>
    <dgm:pt modelId="{CE8C9A22-1378-4FB5-92CE-B5D2452F1B52}">
      <dgm:prSet phldrT="[ข้อความ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1600" dirty="0" smtClean="0">
              <a:latin typeface="FC Home" panose="020B0500040200020003" pitchFamily="34" charset="-34"/>
              <a:cs typeface="FC Home" panose="020B0500040200020003" pitchFamily="34" charset="-34"/>
            </a:rPr>
            <a:t>เศษผัก</a:t>
          </a:r>
          <a:endParaRPr lang="th-TH" sz="1600" dirty="0"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5266CA8D-397A-40DB-B154-032BFAAE735F}" type="parTrans" cxnId="{D3978BEC-0C33-43F4-9ADE-5239E33979D3}">
      <dgm:prSet/>
      <dgm:spPr/>
      <dgm:t>
        <a:bodyPr/>
        <a:lstStyle/>
        <a:p>
          <a:endParaRPr lang="th-TH"/>
        </a:p>
      </dgm:t>
    </dgm:pt>
    <dgm:pt modelId="{9D17701E-0DFC-4F03-88F5-B13E59AE79CA}" type="sibTrans" cxnId="{D3978BEC-0C33-43F4-9ADE-5239E33979D3}">
      <dgm:prSet/>
      <dgm:spPr/>
      <dgm:t>
        <a:bodyPr/>
        <a:lstStyle/>
        <a:p>
          <a:endParaRPr lang="th-TH"/>
        </a:p>
      </dgm:t>
    </dgm:pt>
    <dgm:pt modelId="{D23703DB-E896-4F28-9056-EBFDB5F97665}" type="pres">
      <dgm:prSet presAssocID="{CD34B035-8EB2-4DAF-9A29-E15212DFFD7D}" presName="Name0" presStyleCnt="0">
        <dgm:presLayoutVars>
          <dgm:dir/>
          <dgm:animLvl val="lvl"/>
          <dgm:resizeHandles val="exact"/>
        </dgm:presLayoutVars>
      </dgm:prSet>
      <dgm:spPr/>
    </dgm:pt>
    <dgm:pt modelId="{7C2703D5-0FF9-4E1B-B2E8-3D50FCAAE7B5}" type="pres">
      <dgm:prSet presAssocID="{2B1A10F8-FFD3-4B26-B136-589F5E596789}" presName="parTxOnly" presStyleLbl="node1" presStyleIdx="0" presStyleCnt="3" custAng="20737837" custLinFactNeighborX="-7903" custLinFactNeighborY="420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71DBAA4-928C-4BA5-9875-DFB487BEE5CC}" type="pres">
      <dgm:prSet presAssocID="{1892C382-0C4A-476F-B7C2-2B7CC2DAD00A}" presName="parTxOnlySpace" presStyleCnt="0"/>
      <dgm:spPr/>
    </dgm:pt>
    <dgm:pt modelId="{CA6DA995-44F5-4B05-AC19-B5C76A1C2AF7}" type="pres">
      <dgm:prSet presAssocID="{F99AC5BF-FF04-422B-B00D-EED908BF6554}" presName="parTxOnly" presStyleLbl="node1" presStyleIdx="1" presStyleCnt="3" custAng="20742777" custLinFactNeighborY="-95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4CD6D1-30B6-4870-8ED1-2796E1A28391}" type="pres">
      <dgm:prSet presAssocID="{4EE0E12B-9232-404F-9E2A-946DCDC86884}" presName="parTxOnlySpace" presStyleCnt="0"/>
      <dgm:spPr/>
    </dgm:pt>
    <dgm:pt modelId="{908C6D8A-3B73-4D97-942A-EC2190F83DB3}" type="pres">
      <dgm:prSet presAssocID="{CE8C9A22-1378-4FB5-92CE-B5D2452F1B52}" presName="parTxOnly" presStyleLbl="node1" presStyleIdx="2" presStyleCnt="3" custAng="20667466" custLinFactY="-19060" custLinFactNeighborX="-2371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2E60FBC-D0B9-4DCD-BE5A-5BB01AB9CA63}" type="presOf" srcId="{CE8C9A22-1378-4FB5-92CE-B5D2452F1B52}" destId="{908C6D8A-3B73-4D97-942A-EC2190F83DB3}" srcOrd="0" destOrd="0" presId="urn:microsoft.com/office/officeart/2005/8/layout/chevron1"/>
    <dgm:cxn modelId="{4AD1A1D1-1298-483A-AE27-1C750EC77D2F}" type="presOf" srcId="{2B1A10F8-FFD3-4B26-B136-589F5E596789}" destId="{7C2703D5-0FF9-4E1B-B2E8-3D50FCAAE7B5}" srcOrd="0" destOrd="0" presId="urn:microsoft.com/office/officeart/2005/8/layout/chevron1"/>
    <dgm:cxn modelId="{8D436D35-CA80-4B59-809C-C0ABB865A461}" type="presOf" srcId="{CD34B035-8EB2-4DAF-9A29-E15212DFFD7D}" destId="{D23703DB-E896-4F28-9056-EBFDB5F97665}" srcOrd="0" destOrd="0" presId="urn:microsoft.com/office/officeart/2005/8/layout/chevron1"/>
    <dgm:cxn modelId="{8406143B-F952-4C4B-97EB-B7C88CAE529B}" srcId="{CD34B035-8EB2-4DAF-9A29-E15212DFFD7D}" destId="{2B1A10F8-FFD3-4B26-B136-589F5E596789}" srcOrd="0" destOrd="0" parTransId="{F504567C-C395-44A2-AC55-72A2C802DCC0}" sibTransId="{1892C382-0C4A-476F-B7C2-2B7CC2DAD00A}"/>
    <dgm:cxn modelId="{D3978BEC-0C33-43F4-9ADE-5239E33979D3}" srcId="{CD34B035-8EB2-4DAF-9A29-E15212DFFD7D}" destId="{CE8C9A22-1378-4FB5-92CE-B5D2452F1B52}" srcOrd="2" destOrd="0" parTransId="{5266CA8D-397A-40DB-B154-032BFAAE735F}" sibTransId="{9D17701E-0DFC-4F03-88F5-B13E59AE79CA}"/>
    <dgm:cxn modelId="{493DC682-79CF-4807-ADEA-12D2048A85D8}" srcId="{CD34B035-8EB2-4DAF-9A29-E15212DFFD7D}" destId="{F99AC5BF-FF04-422B-B00D-EED908BF6554}" srcOrd="1" destOrd="0" parTransId="{EBE42F65-8D2F-4E46-B614-9039593D0EFD}" sibTransId="{4EE0E12B-9232-404F-9E2A-946DCDC86884}"/>
    <dgm:cxn modelId="{AADF3AFA-EDF0-4064-9E1C-60E076B97C59}" type="presOf" srcId="{F99AC5BF-FF04-422B-B00D-EED908BF6554}" destId="{CA6DA995-44F5-4B05-AC19-B5C76A1C2AF7}" srcOrd="0" destOrd="0" presId="urn:microsoft.com/office/officeart/2005/8/layout/chevron1"/>
    <dgm:cxn modelId="{8DB563E4-5AE4-4A85-B4F5-C4BAD321D392}" type="presParOf" srcId="{D23703DB-E896-4F28-9056-EBFDB5F97665}" destId="{7C2703D5-0FF9-4E1B-B2E8-3D50FCAAE7B5}" srcOrd="0" destOrd="0" presId="urn:microsoft.com/office/officeart/2005/8/layout/chevron1"/>
    <dgm:cxn modelId="{824907C6-4D45-4F66-9E5E-8D6F61CF23D0}" type="presParOf" srcId="{D23703DB-E896-4F28-9056-EBFDB5F97665}" destId="{471DBAA4-928C-4BA5-9875-DFB487BEE5CC}" srcOrd="1" destOrd="0" presId="urn:microsoft.com/office/officeart/2005/8/layout/chevron1"/>
    <dgm:cxn modelId="{75C2432C-2852-4C27-B7D2-CBD9D29FC1A5}" type="presParOf" srcId="{D23703DB-E896-4F28-9056-EBFDB5F97665}" destId="{CA6DA995-44F5-4B05-AC19-B5C76A1C2AF7}" srcOrd="2" destOrd="0" presId="urn:microsoft.com/office/officeart/2005/8/layout/chevron1"/>
    <dgm:cxn modelId="{F2FFC9E7-4DBE-4220-A80C-CF2F058857D1}" type="presParOf" srcId="{D23703DB-E896-4F28-9056-EBFDB5F97665}" destId="{014CD6D1-30B6-4870-8ED1-2796E1A28391}" srcOrd="3" destOrd="0" presId="urn:microsoft.com/office/officeart/2005/8/layout/chevron1"/>
    <dgm:cxn modelId="{251E0B44-9397-4128-83D4-183F5D193008}" type="presParOf" srcId="{D23703DB-E896-4F28-9056-EBFDB5F97665}" destId="{908C6D8A-3B73-4D97-942A-EC2190F83DB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34B035-8EB2-4DAF-9A29-E15212DFFD7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B1A10F8-FFD3-4B26-B136-589F5E596789}">
      <dgm:prSet phldrT="[ข้อความ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dirty="0" smtClean="0">
              <a:latin typeface="FC Home" panose="020B0500040200020003" pitchFamily="34" charset="-34"/>
              <a:cs typeface="FC Home" panose="020B0500040200020003" pitchFamily="34" charset="-34"/>
            </a:rPr>
            <a:t>ถุงพลาสติก</a:t>
          </a:r>
          <a:endParaRPr lang="th-TH" dirty="0"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F504567C-C395-44A2-AC55-72A2C802DCC0}" type="parTrans" cxnId="{8406143B-F952-4C4B-97EB-B7C88CAE529B}">
      <dgm:prSet/>
      <dgm:spPr/>
      <dgm:t>
        <a:bodyPr/>
        <a:lstStyle/>
        <a:p>
          <a:endParaRPr lang="th-TH"/>
        </a:p>
      </dgm:t>
    </dgm:pt>
    <dgm:pt modelId="{1892C382-0C4A-476F-B7C2-2B7CC2DAD00A}" type="sibTrans" cxnId="{8406143B-F952-4C4B-97EB-B7C88CAE529B}">
      <dgm:prSet/>
      <dgm:spPr/>
      <dgm:t>
        <a:bodyPr/>
        <a:lstStyle/>
        <a:p>
          <a:endParaRPr lang="th-TH"/>
        </a:p>
      </dgm:t>
    </dgm:pt>
    <dgm:pt modelId="{F99AC5BF-FF04-422B-B00D-EED908BF6554}">
      <dgm:prSet phldrT="[ข้อความ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1600" dirty="0" smtClean="0">
              <a:latin typeface="FC Home" panose="020B0500040200020003" pitchFamily="34" charset="-34"/>
              <a:cs typeface="FC Home" panose="020B0500040200020003" pitchFamily="34" charset="-34"/>
            </a:rPr>
            <a:t>กล่องโฟม</a:t>
          </a:r>
          <a:endParaRPr lang="th-TH" sz="1600" dirty="0"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EBE42F65-8D2F-4E46-B614-9039593D0EFD}" type="parTrans" cxnId="{493DC682-79CF-4807-ADEA-12D2048A85D8}">
      <dgm:prSet/>
      <dgm:spPr/>
      <dgm:t>
        <a:bodyPr/>
        <a:lstStyle/>
        <a:p>
          <a:endParaRPr lang="th-TH"/>
        </a:p>
      </dgm:t>
    </dgm:pt>
    <dgm:pt modelId="{4EE0E12B-9232-404F-9E2A-946DCDC86884}" type="sibTrans" cxnId="{493DC682-79CF-4807-ADEA-12D2048A85D8}">
      <dgm:prSet/>
      <dgm:spPr/>
      <dgm:t>
        <a:bodyPr/>
        <a:lstStyle/>
        <a:p>
          <a:endParaRPr lang="th-TH"/>
        </a:p>
      </dgm:t>
    </dgm:pt>
    <dgm:pt modelId="{CE8C9A22-1378-4FB5-92CE-B5D2452F1B52}">
      <dgm:prSet phldrT="[ข้อความ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th-TH" sz="1600" dirty="0" smtClean="0">
              <a:latin typeface="FC Home" panose="020B0500040200020003" pitchFamily="34" charset="-34"/>
              <a:cs typeface="FC Home" panose="020B0500040200020003" pitchFamily="34" charset="-34"/>
            </a:rPr>
            <a:t>หลอด/ใบเสร็จ</a:t>
          </a:r>
          <a:endParaRPr lang="th-TH" sz="1600" dirty="0"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5266CA8D-397A-40DB-B154-032BFAAE735F}" type="parTrans" cxnId="{D3978BEC-0C33-43F4-9ADE-5239E33979D3}">
      <dgm:prSet/>
      <dgm:spPr/>
      <dgm:t>
        <a:bodyPr/>
        <a:lstStyle/>
        <a:p>
          <a:endParaRPr lang="th-TH"/>
        </a:p>
      </dgm:t>
    </dgm:pt>
    <dgm:pt modelId="{9D17701E-0DFC-4F03-88F5-B13E59AE79CA}" type="sibTrans" cxnId="{D3978BEC-0C33-43F4-9ADE-5239E33979D3}">
      <dgm:prSet/>
      <dgm:spPr/>
      <dgm:t>
        <a:bodyPr/>
        <a:lstStyle/>
        <a:p>
          <a:endParaRPr lang="th-TH"/>
        </a:p>
      </dgm:t>
    </dgm:pt>
    <dgm:pt modelId="{D23703DB-E896-4F28-9056-EBFDB5F97665}" type="pres">
      <dgm:prSet presAssocID="{CD34B035-8EB2-4DAF-9A29-E15212DFFD7D}" presName="Name0" presStyleCnt="0">
        <dgm:presLayoutVars>
          <dgm:dir/>
          <dgm:animLvl val="lvl"/>
          <dgm:resizeHandles val="exact"/>
        </dgm:presLayoutVars>
      </dgm:prSet>
      <dgm:spPr/>
    </dgm:pt>
    <dgm:pt modelId="{7C2703D5-0FF9-4E1B-B2E8-3D50FCAAE7B5}" type="pres">
      <dgm:prSet presAssocID="{2B1A10F8-FFD3-4B26-B136-589F5E596789}" presName="parTxOnly" presStyleLbl="node1" presStyleIdx="0" presStyleCnt="3" custAng="914146" custLinFactX="6469" custLinFactNeighborX="100000" custLinFactNeighborY="-875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71DBAA4-928C-4BA5-9875-DFB487BEE5CC}" type="pres">
      <dgm:prSet presAssocID="{1892C382-0C4A-476F-B7C2-2B7CC2DAD00A}" presName="parTxOnlySpace" presStyleCnt="0"/>
      <dgm:spPr/>
    </dgm:pt>
    <dgm:pt modelId="{CA6DA995-44F5-4B05-AC19-B5C76A1C2AF7}" type="pres">
      <dgm:prSet presAssocID="{F99AC5BF-FF04-422B-B00D-EED908BF6554}" presName="parTxOnly" presStyleLbl="node1" presStyleIdx="1" presStyleCnt="3" custAng="956281" custLinFactX="232" custLinFactNeighborX="100000" custLinFactNeighborY="-209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14CD6D1-30B6-4870-8ED1-2796E1A28391}" type="pres">
      <dgm:prSet presAssocID="{4EE0E12B-9232-404F-9E2A-946DCDC86884}" presName="parTxOnlySpace" presStyleCnt="0"/>
      <dgm:spPr/>
    </dgm:pt>
    <dgm:pt modelId="{908C6D8A-3B73-4D97-942A-EC2190F83DB3}" type="pres">
      <dgm:prSet presAssocID="{CE8C9A22-1378-4FB5-92CE-B5D2452F1B52}" presName="parTxOnly" presStyleLbl="node1" presStyleIdx="2" presStyleCnt="3" custAng="828295" custLinFactNeighborX="31207" custLinFactNeighborY="315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2E60FBC-D0B9-4DCD-BE5A-5BB01AB9CA63}" type="presOf" srcId="{CE8C9A22-1378-4FB5-92CE-B5D2452F1B52}" destId="{908C6D8A-3B73-4D97-942A-EC2190F83DB3}" srcOrd="0" destOrd="0" presId="urn:microsoft.com/office/officeart/2005/8/layout/chevron1"/>
    <dgm:cxn modelId="{4AD1A1D1-1298-483A-AE27-1C750EC77D2F}" type="presOf" srcId="{2B1A10F8-FFD3-4B26-B136-589F5E596789}" destId="{7C2703D5-0FF9-4E1B-B2E8-3D50FCAAE7B5}" srcOrd="0" destOrd="0" presId="urn:microsoft.com/office/officeart/2005/8/layout/chevron1"/>
    <dgm:cxn modelId="{8D436D35-CA80-4B59-809C-C0ABB865A461}" type="presOf" srcId="{CD34B035-8EB2-4DAF-9A29-E15212DFFD7D}" destId="{D23703DB-E896-4F28-9056-EBFDB5F97665}" srcOrd="0" destOrd="0" presId="urn:microsoft.com/office/officeart/2005/8/layout/chevron1"/>
    <dgm:cxn modelId="{8406143B-F952-4C4B-97EB-B7C88CAE529B}" srcId="{CD34B035-8EB2-4DAF-9A29-E15212DFFD7D}" destId="{2B1A10F8-FFD3-4B26-B136-589F5E596789}" srcOrd="0" destOrd="0" parTransId="{F504567C-C395-44A2-AC55-72A2C802DCC0}" sibTransId="{1892C382-0C4A-476F-B7C2-2B7CC2DAD00A}"/>
    <dgm:cxn modelId="{D3978BEC-0C33-43F4-9ADE-5239E33979D3}" srcId="{CD34B035-8EB2-4DAF-9A29-E15212DFFD7D}" destId="{CE8C9A22-1378-4FB5-92CE-B5D2452F1B52}" srcOrd="2" destOrd="0" parTransId="{5266CA8D-397A-40DB-B154-032BFAAE735F}" sibTransId="{9D17701E-0DFC-4F03-88F5-B13E59AE79CA}"/>
    <dgm:cxn modelId="{493DC682-79CF-4807-ADEA-12D2048A85D8}" srcId="{CD34B035-8EB2-4DAF-9A29-E15212DFFD7D}" destId="{F99AC5BF-FF04-422B-B00D-EED908BF6554}" srcOrd="1" destOrd="0" parTransId="{EBE42F65-8D2F-4E46-B614-9039593D0EFD}" sibTransId="{4EE0E12B-9232-404F-9E2A-946DCDC86884}"/>
    <dgm:cxn modelId="{AADF3AFA-EDF0-4064-9E1C-60E076B97C59}" type="presOf" srcId="{F99AC5BF-FF04-422B-B00D-EED908BF6554}" destId="{CA6DA995-44F5-4B05-AC19-B5C76A1C2AF7}" srcOrd="0" destOrd="0" presId="urn:microsoft.com/office/officeart/2005/8/layout/chevron1"/>
    <dgm:cxn modelId="{8DB563E4-5AE4-4A85-B4F5-C4BAD321D392}" type="presParOf" srcId="{D23703DB-E896-4F28-9056-EBFDB5F97665}" destId="{7C2703D5-0FF9-4E1B-B2E8-3D50FCAAE7B5}" srcOrd="0" destOrd="0" presId="urn:microsoft.com/office/officeart/2005/8/layout/chevron1"/>
    <dgm:cxn modelId="{824907C6-4D45-4F66-9E5E-8D6F61CF23D0}" type="presParOf" srcId="{D23703DB-E896-4F28-9056-EBFDB5F97665}" destId="{471DBAA4-928C-4BA5-9875-DFB487BEE5CC}" srcOrd="1" destOrd="0" presId="urn:microsoft.com/office/officeart/2005/8/layout/chevron1"/>
    <dgm:cxn modelId="{75C2432C-2852-4C27-B7D2-CBD9D29FC1A5}" type="presParOf" srcId="{D23703DB-E896-4F28-9056-EBFDB5F97665}" destId="{CA6DA995-44F5-4B05-AC19-B5C76A1C2AF7}" srcOrd="2" destOrd="0" presId="urn:microsoft.com/office/officeart/2005/8/layout/chevron1"/>
    <dgm:cxn modelId="{F2FFC9E7-4DBE-4220-A80C-CF2F058857D1}" type="presParOf" srcId="{D23703DB-E896-4F28-9056-EBFDB5F97665}" destId="{014CD6D1-30B6-4870-8ED1-2796E1A28391}" srcOrd="3" destOrd="0" presId="urn:microsoft.com/office/officeart/2005/8/layout/chevron1"/>
    <dgm:cxn modelId="{251E0B44-9397-4128-83D4-183F5D193008}" type="presParOf" srcId="{D23703DB-E896-4F28-9056-EBFDB5F97665}" destId="{908C6D8A-3B73-4D97-942A-EC2190F83DB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98D296-2405-45E1-99EB-5C77A1E49690}" type="doc">
      <dgm:prSet loTypeId="urn:microsoft.com/office/officeart/2005/8/layout/funnel1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414CD489-0D72-42A1-921D-8C6A0BB96E77}">
      <dgm:prSet phldrT="[ข้อความ]"/>
      <dgm:spPr/>
      <dgm:t>
        <a:bodyPr/>
        <a:lstStyle/>
        <a:p>
          <a:r>
            <a:rPr lang="th-TH" dirty="0" smtClean="0">
              <a:latin typeface="FC Home" panose="020B0500040200020003" pitchFamily="34" charset="-34"/>
              <a:cs typeface="FC Home" panose="020B0500040200020003" pitchFamily="34" charset="-34"/>
            </a:rPr>
            <a:t>ขี้วัว</a:t>
          </a:r>
          <a:endParaRPr lang="th-TH" dirty="0"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CAB7ACAF-86CF-42D4-B707-2B3F11A9602A}" type="parTrans" cxnId="{DBF00577-0929-4602-98CD-739195C2111D}">
      <dgm:prSet/>
      <dgm:spPr/>
      <dgm:t>
        <a:bodyPr/>
        <a:lstStyle/>
        <a:p>
          <a:endParaRPr lang="th-TH"/>
        </a:p>
      </dgm:t>
    </dgm:pt>
    <dgm:pt modelId="{0BCE13FA-7A4C-4E08-817C-27DEAF461C93}" type="sibTrans" cxnId="{DBF00577-0929-4602-98CD-739195C2111D}">
      <dgm:prSet/>
      <dgm:spPr/>
      <dgm:t>
        <a:bodyPr/>
        <a:lstStyle/>
        <a:p>
          <a:endParaRPr lang="th-TH"/>
        </a:p>
      </dgm:t>
    </dgm:pt>
    <dgm:pt modelId="{28E35ED6-73A5-4507-A483-EE91A2EE5436}">
      <dgm:prSet phldrT="[ข้อความ]"/>
      <dgm:spPr/>
      <dgm:t>
        <a:bodyPr/>
        <a:lstStyle/>
        <a:p>
          <a:r>
            <a:rPr lang="th-TH" smtClean="0">
              <a:latin typeface="FC Home" panose="020B0500040200020003" pitchFamily="34" charset="-34"/>
              <a:cs typeface="FC Home" panose="020B0500040200020003" pitchFamily="34" charset="-34"/>
            </a:rPr>
            <a:t>เศษอาหาร</a:t>
          </a:r>
          <a:endParaRPr lang="th-TH" dirty="0"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0701FCB9-A46A-44DA-B99F-F2E56F0B8BF0}" type="parTrans" cxnId="{27CA3197-82B0-4301-B63B-6A1E445BEDD6}">
      <dgm:prSet/>
      <dgm:spPr/>
      <dgm:t>
        <a:bodyPr/>
        <a:lstStyle/>
        <a:p>
          <a:endParaRPr lang="th-TH"/>
        </a:p>
      </dgm:t>
    </dgm:pt>
    <dgm:pt modelId="{9831F394-F01C-4070-A342-27E336B0CDA6}" type="sibTrans" cxnId="{27CA3197-82B0-4301-B63B-6A1E445BEDD6}">
      <dgm:prSet/>
      <dgm:spPr/>
      <dgm:t>
        <a:bodyPr/>
        <a:lstStyle/>
        <a:p>
          <a:endParaRPr lang="th-TH"/>
        </a:p>
      </dgm:t>
    </dgm:pt>
    <dgm:pt modelId="{57C25148-2BDB-448F-9D0B-6861FFACC9FF}">
      <dgm:prSet phldrT="[ข้อความ]"/>
      <dgm:spPr/>
      <dgm:t>
        <a:bodyPr/>
        <a:lstStyle/>
        <a:p>
          <a:r>
            <a:rPr lang="th-TH" dirty="0" smtClean="0">
              <a:latin typeface="FC Home" panose="020B0500040200020003" pitchFamily="34" charset="-34"/>
              <a:cs typeface="FC Home" panose="020B0500040200020003" pitchFamily="34" charset="-34"/>
            </a:rPr>
            <a:t>เศษใบไม้+เศษหญ้า</a:t>
          </a:r>
          <a:endParaRPr lang="th-TH" dirty="0"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EC4F0289-5893-48BB-A280-E6B52EF589CE}" type="parTrans" cxnId="{7714295A-475A-448D-AB9A-D980DD65B560}">
      <dgm:prSet/>
      <dgm:spPr/>
      <dgm:t>
        <a:bodyPr/>
        <a:lstStyle/>
        <a:p>
          <a:endParaRPr lang="th-TH"/>
        </a:p>
      </dgm:t>
    </dgm:pt>
    <dgm:pt modelId="{C5FEBBC5-B97E-41A8-911D-B8BAC0FF9D48}" type="sibTrans" cxnId="{7714295A-475A-448D-AB9A-D980DD65B560}">
      <dgm:prSet/>
      <dgm:spPr/>
      <dgm:t>
        <a:bodyPr/>
        <a:lstStyle/>
        <a:p>
          <a:endParaRPr lang="th-TH"/>
        </a:p>
      </dgm:t>
    </dgm:pt>
    <dgm:pt modelId="{8F96A0C2-C2B4-424B-88D0-2221C6D44900}">
      <dgm:prSet phldrT="[ข้อความ]"/>
      <dgm:spPr/>
      <dgm:t>
        <a:bodyPr/>
        <a:lstStyle/>
        <a:p>
          <a:r>
            <a:rPr lang="th-T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C Home" panose="020B0500040200020003" pitchFamily="34" charset="-34"/>
              <a:cs typeface="FC Home" panose="020B0500040200020003" pitchFamily="34" charset="-34"/>
            </a:rPr>
            <a:t>ปุ๋ยหมัก</a:t>
          </a:r>
          <a:endParaRPr lang="th-TH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98FCFF5D-193C-4FB4-A6BA-9F6A33111B06}" type="parTrans" cxnId="{7B4CEFC5-7D44-45C4-B5A9-1D7A20E228E9}">
      <dgm:prSet/>
      <dgm:spPr/>
      <dgm:t>
        <a:bodyPr/>
        <a:lstStyle/>
        <a:p>
          <a:endParaRPr lang="th-TH"/>
        </a:p>
      </dgm:t>
    </dgm:pt>
    <dgm:pt modelId="{A01690FF-B26F-483C-B3F1-1BB8FDF87549}" type="sibTrans" cxnId="{7B4CEFC5-7D44-45C4-B5A9-1D7A20E228E9}">
      <dgm:prSet/>
      <dgm:spPr/>
      <dgm:t>
        <a:bodyPr/>
        <a:lstStyle/>
        <a:p>
          <a:endParaRPr lang="th-TH"/>
        </a:p>
      </dgm:t>
    </dgm:pt>
    <dgm:pt modelId="{00B07FC6-7243-45DF-9512-838B3FE92624}">
      <dgm:prSet phldrT="[ข้อความ]"/>
      <dgm:spPr/>
      <dgm:t>
        <a:bodyPr/>
        <a:lstStyle/>
        <a:p>
          <a:endParaRPr lang="th-TH"/>
        </a:p>
      </dgm:t>
    </dgm:pt>
    <dgm:pt modelId="{414D8D83-7936-48EC-A222-1191C553148A}" type="parTrans" cxnId="{968EBCD4-37C9-4DB4-9AE7-A9AD74FE80C3}">
      <dgm:prSet/>
      <dgm:spPr/>
      <dgm:t>
        <a:bodyPr/>
        <a:lstStyle/>
        <a:p>
          <a:endParaRPr lang="th-TH"/>
        </a:p>
      </dgm:t>
    </dgm:pt>
    <dgm:pt modelId="{B45FBFCD-61F3-44C8-94D4-2D7C049F00D3}" type="sibTrans" cxnId="{968EBCD4-37C9-4DB4-9AE7-A9AD74FE80C3}">
      <dgm:prSet/>
      <dgm:spPr/>
      <dgm:t>
        <a:bodyPr/>
        <a:lstStyle/>
        <a:p>
          <a:endParaRPr lang="th-TH"/>
        </a:p>
      </dgm:t>
    </dgm:pt>
    <dgm:pt modelId="{DA0FDE1B-D158-4EA0-A13E-3B370C8E08E8}">
      <dgm:prSet phldrT="[ข้อความ]"/>
      <dgm:spPr/>
      <dgm:t>
        <a:bodyPr/>
        <a:lstStyle/>
        <a:p>
          <a:endParaRPr lang="th-TH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C Home" panose="020B0500040200020003" pitchFamily="34" charset="-34"/>
            <a:cs typeface="FC Home" panose="020B0500040200020003" pitchFamily="34" charset="-34"/>
          </a:endParaRPr>
        </a:p>
      </dgm:t>
    </dgm:pt>
    <dgm:pt modelId="{F372B73F-B76A-4BDE-8C73-03867B165A27}" type="parTrans" cxnId="{108A1CBE-9322-4410-A02B-BB40F01929C5}">
      <dgm:prSet/>
      <dgm:spPr/>
      <dgm:t>
        <a:bodyPr/>
        <a:lstStyle/>
        <a:p>
          <a:endParaRPr lang="th-TH"/>
        </a:p>
      </dgm:t>
    </dgm:pt>
    <dgm:pt modelId="{D8D06A0F-C95A-45AD-B3E6-8EBBDBB96961}" type="sibTrans" cxnId="{108A1CBE-9322-4410-A02B-BB40F01929C5}">
      <dgm:prSet/>
      <dgm:spPr/>
      <dgm:t>
        <a:bodyPr/>
        <a:lstStyle/>
        <a:p>
          <a:endParaRPr lang="th-TH"/>
        </a:p>
      </dgm:t>
    </dgm:pt>
    <dgm:pt modelId="{57334E4E-C996-4643-A5F0-39457F1006F0}">
      <dgm:prSet phldrT="[ข้อความ]"/>
      <dgm:spPr/>
      <dgm:t>
        <a:bodyPr/>
        <a:lstStyle/>
        <a:p>
          <a:endParaRPr lang="th-TH"/>
        </a:p>
      </dgm:t>
    </dgm:pt>
    <dgm:pt modelId="{CD8A7ED1-A03A-4CFA-A08E-A21829AF2FB4}" type="parTrans" cxnId="{4417A5D0-D459-4644-9921-FA88A89431DE}">
      <dgm:prSet/>
      <dgm:spPr/>
      <dgm:t>
        <a:bodyPr/>
        <a:lstStyle/>
        <a:p>
          <a:endParaRPr lang="th-TH"/>
        </a:p>
      </dgm:t>
    </dgm:pt>
    <dgm:pt modelId="{D2B8A55D-FB68-4536-A656-605AD361941F}" type="sibTrans" cxnId="{4417A5D0-D459-4644-9921-FA88A89431DE}">
      <dgm:prSet/>
      <dgm:spPr/>
      <dgm:t>
        <a:bodyPr/>
        <a:lstStyle/>
        <a:p>
          <a:endParaRPr lang="th-TH"/>
        </a:p>
      </dgm:t>
    </dgm:pt>
    <dgm:pt modelId="{7A6548DE-95D1-4102-AAF3-52FB237D4688}">
      <dgm:prSet phldrT="[ข้อความ]"/>
      <dgm:spPr/>
      <dgm:t>
        <a:bodyPr/>
        <a:lstStyle/>
        <a:p>
          <a:endParaRPr lang="th-TH"/>
        </a:p>
      </dgm:t>
    </dgm:pt>
    <dgm:pt modelId="{FE99911D-E8BB-4AF3-A429-744B7B078146}" type="parTrans" cxnId="{F3E08997-1F85-43C4-A23D-00ACAB75C70C}">
      <dgm:prSet/>
      <dgm:spPr/>
      <dgm:t>
        <a:bodyPr/>
        <a:lstStyle/>
        <a:p>
          <a:endParaRPr lang="th-TH"/>
        </a:p>
      </dgm:t>
    </dgm:pt>
    <dgm:pt modelId="{76B4C980-F738-47C7-83A6-59DE9B4DFB62}" type="sibTrans" cxnId="{F3E08997-1F85-43C4-A23D-00ACAB75C70C}">
      <dgm:prSet/>
      <dgm:spPr/>
      <dgm:t>
        <a:bodyPr/>
        <a:lstStyle/>
        <a:p>
          <a:endParaRPr lang="th-TH"/>
        </a:p>
      </dgm:t>
    </dgm:pt>
    <dgm:pt modelId="{1E9A30F5-1EC5-4C13-AA08-556528BED9DE}" type="pres">
      <dgm:prSet presAssocID="{FE98D296-2405-45E1-99EB-5C77A1E49690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EE57B3C-B392-4E54-A610-04E233870AA4}" type="pres">
      <dgm:prSet presAssocID="{FE98D296-2405-45E1-99EB-5C77A1E49690}" presName="ellipse" presStyleLbl="trBgShp" presStyleIdx="0" presStyleCnt="1" custLinFactNeighborX="155" custLinFactNeighborY="49721"/>
      <dgm:spPr/>
    </dgm:pt>
    <dgm:pt modelId="{E3DCBEDF-1697-4C36-948C-837E137DE1E9}" type="pres">
      <dgm:prSet presAssocID="{FE98D296-2405-45E1-99EB-5C77A1E49690}" presName="arrow1" presStyleLbl="fgShp" presStyleIdx="0" presStyleCnt="1"/>
      <dgm:spPr/>
    </dgm:pt>
    <dgm:pt modelId="{5704C2CB-6452-45C2-B547-02C813C5786F}" type="pres">
      <dgm:prSet presAssocID="{FE98D296-2405-45E1-99EB-5C77A1E49690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7A9B5D4-6433-44D3-B5EB-7A3377DF976D}" type="pres">
      <dgm:prSet presAssocID="{28E35ED6-73A5-4507-A483-EE91A2EE5436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EE29207-8166-47D4-8676-49A8A082F1DB}" type="pres">
      <dgm:prSet presAssocID="{57C25148-2BDB-448F-9D0B-6861FFACC9FF}" presName="item2" presStyleLbl="node1" presStyleIdx="1" presStyleCnt="3" custLinFactNeighborX="934" custLinFactNeighborY="93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46F2518-6B6D-49A8-A71A-143F29B7DB5D}" type="pres">
      <dgm:prSet presAssocID="{8F96A0C2-C2B4-424B-88D0-2221C6D44900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EAB419A-BF17-49B3-81BB-E66FC045268B}" type="pres">
      <dgm:prSet presAssocID="{FE98D296-2405-45E1-99EB-5C77A1E49690}" presName="funnel" presStyleLbl="trAlignAcc1" presStyleIdx="0" presStyleCnt="1" custLinFactNeighborX="0" custLinFactNeighborY="1358"/>
      <dgm:spPr/>
    </dgm:pt>
  </dgm:ptLst>
  <dgm:cxnLst>
    <dgm:cxn modelId="{06D93DFC-423D-434D-ACCB-E1D1C7F7E15E}" type="presOf" srcId="{FE98D296-2405-45E1-99EB-5C77A1E49690}" destId="{1E9A30F5-1EC5-4C13-AA08-556528BED9DE}" srcOrd="0" destOrd="0" presId="urn:microsoft.com/office/officeart/2005/8/layout/funnel1"/>
    <dgm:cxn modelId="{DBF00577-0929-4602-98CD-739195C2111D}" srcId="{FE98D296-2405-45E1-99EB-5C77A1E49690}" destId="{414CD489-0D72-42A1-921D-8C6A0BB96E77}" srcOrd="0" destOrd="0" parTransId="{CAB7ACAF-86CF-42D4-B707-2B3F11A9602A}" sibTransId="{0BCE13FA-7A4C-4E08-817C-27DEAF461C93}"/>
    <dgm:cxn modelId="{5B624282-6DE5-4451-865D-CF483810E7B6}" type="presOf" srcId="{57C25148-2BDB-448F-9D0B-6861FFACC9FF}" destId="{87A9B5D4-6433-44D3-B5EB-7A3377DF976D}" srcOrd="0" destOrd="0" presId="urn:microsoft.com/office/officeart/2005/8/layout/funnel1"/>
    <dgm:cxn modelId="{F44DCF07-300A-43DF-BAA1-57B003D5CFC3}" type="presOf" srcId="{8F96A0C2-C2B4-424B-88D0-2221C6D44900}" destId="{5704C2CB-6452-45C2-B547-02C813C5786F}" srcOrd="0" destOrd="0" presId="urn:microsoft.com/office/officeart/2005/8/layout/funnel1"/>
    <dgm:cxn modelId="{968EBCD4-37C9-4DB4-9AE7-A9AD74FE80C3}" srcId="{FE98D296-2405-45E1-99EB-5C77A1E49690}" destId="{00B07FC6-7243-45DF-9512-838B3FE92624}" srcOrd="5" destOrd="0" parTransId="{414D8D83-7936-48EC-A222-1191C553148A}" sibTransId="{B45FBFCD-61F3-44C8-94D4-2D7C049F00D3}"/>
    <dgm:cxn modelId="{4417A5D0-D459-4644-9921-FA88A89431DE}" srcId="{FE98D296-2405-45E1-99EB-5C77A1E49690}" destId="{57334E4E-C996-4643-A5F0-39457F1006F0}" srcOrd="6" destOrd="0" parTransId="{CD8A7ED1-A03A-4CFA-A08E-A21829AF2FB4}" sibTransId="{D2B8A55D-FB68-4536-A656-605AD361941F}"/>
    <dgm:cxn modelId="{7B4CEFC5-7D44-45C4-B5A9-1D7A20E228E9}" srcId="{FE98D296-2405-45E1-99EB-5C77A1E49690}" destId="{8F96A0C2-C2B4-424B-88D0-2221C6D44900}" srcOrd="3" destOrd="0" parTransId="{98FCFF5D-193C-4FB4-A6BA-9F6A33111B06}" sibTransId="{A01690FF-B26F-483C-B3F1-1BB8FDF87549}"/>
    <dgm:cxn modelId="{27CA3197-82B0-4301-B63B-6A1E445BEDD6}" srcId="{FE98D296-2405-45E1-99EB-5C77A1E49690}" destId="{28E35ED6-73A5-4507-A483-EE91A2EE5436}" srcOrd="1" destOrd="0" parTransId="{0701FCB9-A46A-44DA-B99F-F2E56F0B8BF0}" sibTransId="{9831F394-F01C-4070-A342-27E336B0CDA6}"/>
    <dgm:cxn modelId="{F3E08997-1F85-43C4-A23D-00ACAB75C70C}" srcId="{FE98D296-2405-45E1-99EB-5C77A1E49690}" destId="{7A6548DE-95D1-4102-AAF3-52FB237D4688}" srcOrd="7" destOrd="0" parTransId="{FE99911D-E8BB-4AF3-A429-744B7B078146}" sibTransId="{76B4C980-F738-47C7-83A6-59DE9B4DFB62}"/>
    <dgm:cxn modelId="{7EEA7F91-015D-41F3-A806-8557B6C42976}" type="presOf" srcId="{414CD489-0D72-42A1-921D-8C6A0BB96E77}" destId="{146F2518-6B6D-49A8-A71A-143F29B7DB5D}" srcOrd="0" destOrd="0" presId="urn:microsoft.com/office/officeart/2005/8/layout/funnel1"/>
    <dgm:cxn modelId="{F6B0DABD-3E3D-4AE2-9E67-E551D6252CD5}" type="presOf" srcId="{28E35ED6-73A5-4507-A483-EE91A2EE5436}" destId="{DEE29207-8166-47D4-8676-49A8A082F1DB}" srcOrd="0" destOrd="0" presId="urn:microsoft.com/office/officeart/2005/8/layout/funnel1"/>
    <dgm:cxn modelId="{7714295A-475A-448D-AB9A-D980DD65B560}" srcId="{FE98D296-2405-45E1-99EB-5C77A1E49690}" destId="{57C25148-2BDB-448F-9D0B-6861FFACC9FF}" srcOrd="2" destOrd="0" parTransId="{EC4F0289-5893-48BB-A280-E6B52EF589CE}" sibTransId="{C5FEBBC5-B97E-41A8-911D-B8BAC0FF9D48}"/>
    <dgm:cxn modelId="{108A1CBE-9322-4410-A02B-BB40F01929C5}" srcId="{FE98D296-2405-45E1-99EB-5C77A1E49690}" destId="{DA0FDE1B-D158-4EA0-A13E-3B370C8E08E8}" srcOrd="4" destOrd="0" parTransId="{F372B73F-B76A-4BDE-8C73-03867B165A27}" sibTransId="{D8D06A0F-C95A-45AD-B3E6-8EBBDBB96961}"/>
    <dgm:cxn modelId="{C1951522-3C70-497E-AC20-E36E7809C1AD}" type="presParOf" srcId="{1E9A30F5-1EC5-4C13-AA08-556528BED9DE}" destId="{2EE57B3C-B392-4E54-A610-04E233870AA4}" srcOrd="0" destOrd="0" presId="urn:microsoft.com/office/officeart/2005/8/layout/funnel1"/>
    <dgm:cxn modelId="{53FB49F2-7DD7-4005-BDC5-94A616A1ED3A}" type="presParOf" srcId="{1E9A30F5-1EC5-4C13-AA08-556528BED9DE}" destId="{E3DCBEDF-1697-4C36-948C-837E137DE1E9}" srcOrd="1" destOrd="0" presId="urn:microsoft.com/office/officeart/2005/8/layout/funnel1"/>
    <dgm:cxn modelId="{89FCEFFF-1F70-4C56-A754-C3A8EAB80A77}" type="presParOf" srcId="{1E9A30F5-1EC5-4C13-AA08-556528BED9DE}" destId="{5704C2CB-6452-45C2-B547-02C813C5786F}" srcOrd="2" destOrd="0" presId="urn:microsoft.com/office/officeart/2005/8/layout/funnel1"/>
    <dgm:cxn modelId="{4179F6A0-782D-44BA-968D-4C1EDE63D424}" type="presParOf" srcId="{1E9A30F5-1EC5-4C13-AA08-556528BED9DE}" destId="{87A9B5D4-6433-44D3-B5EB-7A3377DF976D}" srcOrd="3" destOrd="0" presId="urn:microsoft.com/office/officeart/2005/8/layout/funnel1"/>
    <dgm:cxn modelId="{CD8FB18B-ED94-4B79-97FC-C6BE2A45A455}" type="presParOf" srcId="{1E9A30F5-1EC5-4C13-AA08-556528BED9DE}" destId="{DEE29207-8166-47D4-8676-49A8A082F1DB}" srcOrd="4" destOrd="0" presId="urn:microsoft.com/office/officeart/2005/8/layout/funnel1"/>
    <dgm:cxn modelId="{A9F400E2-DD3C-414B-B800-6FB1D7AF0E3B}" type="presParOf" srcId="{1E9A30F5-1EC5-4C13-AA08-556528BED9DE}" destId="{146F2518-6B6D-49A8-A71A-143F29B7DB5D}" srcOrd="5" destOrd="0" presId="urn:microsoft.com/office/officeart/2005/8/layout/funnel1"/>
    <dgm:cxn modelId="{5874EC9D-A7AD-4676-903A-5AD9D36A27A6}" type="presParOf" srcId="{1E9A30F5-1EC5-4C13-AA08-556528BED9DE}" destId="{1EAB419A-BF17-49B3-81BB-E66FC045268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E2C60E-FC04-4936-B305-C7ED8361A11F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426F4F89-1C4F-4FF8-B55E-3423F8A39F44}">
      <dgm:prSet phldrT="[ข้อความ]" phldr="1"/>
      <dgm:spPr/>
      <dgm:t>
        <a:bodyPr/>
        <a:lstStyle/>
        <a:p>
          <a:endParaRPr lang="th-TH" dirty="0"/>
        </a:p>
      </dgm:t>
    </dgm:pt>
    <dgm:pt modelId="{51E50C36-6646-47D0-8F0F-14661A0363B4}" type="parTrans" cxnId="{5AB6F1EF-33B5-43F0-8FB6-285DD94C7DEA}">
      <dgm:prSet/>
      <dgm:spPr/>
      <dgm:t>
        <a:bodyPr/>
        <a:lstStyle/>
        <a:p>
          <a:endParaRPr lang="th-TH"/>
        </a:p>
      </dgm:t>
    </dgm:pt>
    <dgm:pt modelId="{319CEF09-E0AC-4EF7-837F-7ADFB469DF18}" type="sibTrans" cxnId="{5AB6F1EF-33B5-43F0-8FB6-285DD94C7DEA}">
      <dgm:prSet/>
      <dgm:spPr/>
      <dgm:t>
        <a:bodyPr/>
        <a:lstStyle/>
        <a:p>
          <a:endParaRPr lang="th-TH"/>
        </a:p>
      </dgm:t>
    </dgm:pt>
    <dgm:pt modelId="{580418B1-2466-44CB-8F71-8D47A80795CE}">
      <dgm:prSet phldrT="[ข้อความ]" phldr="1"/>
      <dgm:spPr/>
      <dgm:t>
        <a:bodyPr/>
        <a:lstStyle/>
        <a:p>
          <a:endParaRPr lang="th-TH"/>
        </a:p>
      </dgm:t>
    </dgm:pt>
    <dgm:pt modelId="{A306E243-DD59-4A14-B58B-87717728BED4}" type="parTrans" cxnId="{63782A3B-37F5-43FA-80E1-34C1742BA53B}">
      <dgm:prSet/>
      <dgm:spPr/>
      <dgm:t>
        <a:bodyPr/>
        <a:lstStyle/>
        <a:p>
          <a:endParaRPr lang="th-TH"/>
        </a:p>
      </dgm:t>
    </dgm:pt>
    <dgm:pt modelId="{DDB8E948-D175-4CD9-854F-43E523CE645E}" type="sibTrans" cxnId="{63782A3B-37F5-43FA-80E1-34C1742BA53B}">
      <dgm:prSet/>
      <dgm:spPr/>
      <dgm:t>
        <a:bodyPr/>
        <a:lstStyle/>
        <a:p>
          <a:endParaRPr lang="th-TH"/>
        </a:p>
      </dgm:t>
    </dgm:pt>
    <dgm:pt modelId="{6E98F875-5CFA-447A-8532-349165C47AD1}">
      <dgm:prSet phldrT="[ข้อความ]" phldr="1"/>
      <dgm:spPr/>
      <dgm:t>
        <a:bodyPr/>
        <a:lstStyle/>
        <a:p>
          <a:endParaRPr lang="th-TH"/>
        </a:p>
      </dgm:t>
    </dgm:pt>
    <dgm:pt modelId="{3D53560D-4011-4C6D-ABD6-04BD6EA9A46A}" type="parTrans" cxnId="{D58B6FCB-E36A-4F06-BD10-C8ADD0BB9AA5}">
      <dgm:prSet/>
      <dgm:spPr/>
      <dgm:t>
        <a:bodyPr/>
        <a:lstStyle/>
        <a:p>
          <a:endParaRPr lang="th-TH"/>
        </a:p>
      </dgm:t>
    </dgm:pt>
    <dgm:pt modelId="{2472088F-0AC7-465E-9648-2851EF483451}" type="sibTrans" cxnId="{D58B6FCB-E36A-4F06-BD10-C8ADD0BB9AA5}">
      <dgm:prSet/>
      <dgm:spPr/>
      <dgm:t>
        <a:bodyPr/>
        <a:lstStyle/>
        <a:p>
          <a:endParaRPr lang="th-TH"/>
        </a:p>
      </dgm:t>
    </dgm:pt>
    <dgm:pt modelId="{E18E754B-8CC9-4D2D-895A-167435A26266}">
      <dgm:prSet phldrT="[ข้อความ]" phldr="1"/>
      <dgm:spPr/>
      <dgm:t>
        <a:bodyPr/>
        <a:lstStyle/>
        <a:p>
          <a:endParaRPr lang="th-TH"/>
        </a:p>
      </dgm:t>
    </dgm:pt>
    <dgm:pt modelId="{88447D69-009E-4DF2-B752-765EDCCE5B24}" type="parTrans" cxnId="{A6D90533-077D-4FFA-BAA5-B570B69B81BF}">
      <dgm:prSet/>
      <dgm:spPr/>
      <dgm:t>
        <a:bodyPr/>
        <a:lstStyle/>
        <a:p>
          <a:endParaRPr lang="th-TH"/>
        </a:p>
      </dgm:t>
    </dgm:pt>
    <dgm:pt modelId="{4FD84B4C-98C6-4217-9B56-ACE230E6BC3E}" type="sibTrans" cxnId="{A6D90533-077D-4FFA-BAA5-B570B69B81BF}">
      <dgm:prSet/>
      <dgm:spPr/>
      <dgm:t>
        <a:bodyPr/>
        <a:lstStyle/>
        <a:p>
          <a:endParaRPr lang="th-TH"/>
        </a:p>
      </dgm:t>
    </dgm:pt>
    <dgm:pt modelId="{3E88BCCD-80FD-4244-B820-4D0A24F61041}" type="pres">
      <dgm:prSet presAssocID="{A9E2C60E-FC04-4936-B305-C7ED8361A11F}" presName="Name0" presStyleCnt="0">
        <dgm:presLayoutVars>
          <dgm:dir/>
        </dgm:presLayoutVars>
      </dgm:prSet>
      <dgm:spPr/>
      <dgm:t>
        <a:bodyPr/>
        <a:lstStyle/>
        <a:p>
          <a:endParaRPr lang="th-TH"/>
        </a:p>
      </dgm:t>
    </dgm:pt>
    <dgm:pt modelId="{6E1F3644-1F7E-4253-96B7-370B1C89828B}" type="pres">
      <dgm:prSet presAssocID="{426F4F89-1C4F-4FF8-B55E-3423F8A39F44}" presName="composite" presStyleCnt="0"/>
      <dgm:spPr/>
    </dgm:pt>
    <dgm:pt modelId="{409E03A6-0103-4CE2-9D44-86F3305D047A}" type="pres">
      <dgm:prSet presAssocID="{426F4F89-1C4F-4FF8-B55E-3423F8A39F44}" presName="rect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C0B0427-2C82-47E8-96D5-37AEDB2AADCC}" type="pres">
      <dgm:prSet presAssocID="{426F4F89-1C4F-4FF8-B55E-3423F8A39F44}" presName="rect1" presStyleLbl="alignImgPlace1" presStyleIdx="0" presStyleCnt="4" custScaleX="144507" custScaleY="100870" custLinFactNeighborX="-25775" custLinFactNeighborY="198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3B3F1CC-DB22-4B66-93B8-28B690D60034}" type="pres">
      <dgm:prSet presAssocID="{319CEF09-E0AC-4EF7-837F-7ADFB469DF18}" presName="sibTrans" presStyleCnt="0"/>
      <dgm:spPr/>
    </dgm:pt>
    <dgm:pt modelId="{20BF981A-682C-4B85-B73B-F165CF4B9111}" type="pres">
      <dgm:prSet presAssocID="{580418B1-2466-44CB-8F71-8D47A80795CE}" presName="composite" presStyleCnt="0"/>
      <dgm:spPr/>
    </dgm:pt>
    <dgm:pt modelId="{BEB5DD7D-74E9-4B4B-82A0-917FFE8114A1}" type="pres">
      <dgm:prSet presAssocID="{580418B1-2466-44CB-8F71-8D47A80795CE}" presName="rec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3FAE702-5125-4DF9-8F1E-6F671151E754}" type="pres">
      <dgm:prSet presAssocID="{580418B1-2466-44CB-8F71-8D47A80795CE}" presName="rect1" presStyleLbl="alignImgPlace1" presStyleIdx="1" presStyleCnt="4" custScaleX="15967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52B10F-DF5B-4622-BE41-5F3809CBE9A6}" type="pres">
      <dgm:prSet presAssocID="{DDB8E948-D175-4CD9-854F-43E523CE645E}" presName="sibTrans" presStyleCnt="0"/>
      <dgm:spPr/>
    </dgm:pt>
    <dgm:pt modelId="{A723B4F1-8536-402F-99E6-7FD4818E1E05}" type="pres">
      <dgm:prSet presAssocID="{6E98F875-5CFA-447A-8532-349165C47AD1}" presName="composite" presStyleCnt="0"/>
      <dgm:spPr/>
    </dgm:pt>
    <dgm:pt modelId="{975E7FA6-2236-4298-AC51-D06B7B1470C6}" type="pres">
      <dgm:prSet presAssocID="{6E98F875-5CFA-447A-8532-349165C47AD1}" presName="rect2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3BE3704-9331-4348-A0F7-72DA3010AB90}" type="pres">
      <dgm:prSet presAssocID="{6E98F875-5CFA-447A-8532-349165C47AD1}" presName="rect1" presStyleLbl="alignImgPlace1" presStyleIdx="2" presStyleCnt="4" custScaleX="146433" custLinFactNeighborX="-21029" custLinFactNeighborY="-148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5FD1A9E-7DDC-4174-AB90-2BA0AC5D9B2B}" type="pres">
      <dgm:prSet presAssocID="{2472088F-0AC7-465E-9648-2851EF483451}" presName="sibTrans" presStyleCnt="0"/>
      <dgm:spPr/>
    </dgm:pt>
    <dgm:pt modelId="{DA780BCF-D7C6-46AE-BCAB-CD0B62D80E06}" type="pres">
      <dgm:prSet presAssocID="{E18E754B-8CC9-4D2D-895A-167435A26266}" presName="composite" presStyleCnt="0"/>
      <dgm:spPr/>
    </dgm:pt>
    <dgm:pt modelId="{194E65C2-011B-4466-BC81-287C485492E8}" type="pres">
      <dgm:prSet presAssocID="{E18E754B-8CC9-4D2D-895A-167435A26266}" presName="rect2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072E52E-7F1D-4609-9625-200D887EC933}" type="pres">
      <dgm:prSet presAssocID="{E18E754B-8CC9-4D2D-895A-167435A26266}" presName="rect1" presStyleLbl="alignImgPlace1" presStyleIdx="3" presStyleCnt="4" custScaleX="157554" custScaleY="98269" custLinFactNeighborX="1488" custLinFactNeighborY="-347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812931D-75C9-45FC-9DDD-52B65E5D0EDE}" type="presOf" srcId="{6E98F875-5CFA-447A-8532-349165C47AD1}" destId="{975E7FA6-2236-4298-AC51-D06B7B1470C6}" srcOrd="0" destOrd="0" presId="urn:microsoft.com/office/officeart/2008/layout/PictureGrid"/>
    <dgm:cxn modelId="{63782A3B-37F5-43FA-80E1-34C1742BA53B}" srcId="{A9E2C60E-FC04-4936-B305-C7ED8361A11F}" destId="{580418B1-2466-44CB-8F71-8D47A80795CE}" srcOrd="1" destOrd="0" parTransId="{A306E243-DD59-4A14-B58B-87717728BED4}" sibTransId="{DDB8E948-D175-4CD9-854F-43E523CE645E}"/>
    <dgm:cxn modelId="{A6D90533-077D-4FFA-BAA5-B570B69B81BF}" srcId="{A9E2C60E-FC04-4936-B305-C7ED8361A11F}" destId="{E18E754B-8CC9-4D2D-895A-167435A26266}" srcOrd="3" destOrd="0" parTransId="{88447D69-009E-4DF2-B752-765EDCCE5B24}" sibTransId="{4FD84B4C-98C6-4217-9B56-ACE230E6BC3E}"/>
    <dgm:cxn modelId="{5AB6F1EF-33B5-43F0-8FB6-285DD94C7DEA}" srcId="{A9E2C60E-FC04-4936-B305-C7ED8361A11F}" destId="{426F4F89-1C4F-4FF8-B55E-3423F8A39F44}" srcOrd="0" destOrd="0" parTransId="{51E50C36-6646-47D0-8F0F-14661A0363B4}" sibTransId="{319CEF09-E0AC-4EF7-837F-7ADFB469DF18}"/>
    <dgm:cxn modelId="{AB44649F-B8BE-4F9E-8ACB-3EAEC4D9CECE}" type="presOf" srcId="{580418B1-2466-44CB-8F71-8D47A80795CE}" destId="{BEB5DD7D-74E9-4B4B-82A0-917FFE8114A1}" srcOrd="0" destOrd="0" presId="urn:microsoft.com/office/officeart/2008/layout/PictureGrid"/>
    <dgm:cxn modelId="{53ACA371-6BEC-4DE6-8DDF-3F0376D07F6A}" type="presOf" srcId="{E18E754B-8CC9-4D2D-895A-167435A26266}" destId="{194E65C2-011B-4466-BC81-287C485492E8}" srcOrd="0" destOrd="0" presId="urn:microsoft.com/office/officeart/2008/layout/PictureGrid"/>
    <dgm:cxn modelId="{7CE47A0C-5A91-4C61-91CD-2E6AE959EE07}" type="presOf" srcId="{426F4F89-1C4F-4FF8-B55E-3423F8A39F44}" destId="{409E03A6-0103-4CE2-9D44-86F3305D047A}" srcOrd="0" destOrd="0" presId="urn:microsoft.com/office/officeart/2008/layout/PictureGrid"/>
    <dgm:cxn modelId="{E79C93DD-FA9A-4676-A3C2-4DD87E5F02A7}" type="presOf" srcId="{A9E2C60E-FC04-4936-B305-C7ED8361A11F}" destId="{3E88BCCD-80FD-4244-B820-4D0A24F61041}" srcOrd="0" destOrd="0" presId="urn:microsoft.com/office/officeart/2008/layout/PictureGrid"/>
    <dgm:cxn modelId="{D58B6FCB-E36A-4F06-BD10-C8ADD0BB9AA5}" srcId="{A9E2C60E-FC04-4936-B305-C7ED8361A11F}" destId="{6E98F875-5CFA-447A-8532-349165C47AD1}" srcOrd="2" destOrd="0" parTransId="{3D53560D-4011-4C6D-ABD6-04BD6EA9A46A}" sibTransId="{2472088F-0AC7-465E-9648-2851EF483451}"/>
    <dgm:cxn modelId="{54D449DF-A51E-421F-AFAB-D244151F76EA}" type="presParOf" srcId="{3E88BCCD-80FD-4244-B820-4D0A24F61041}" destId="{6E1F3644-1F7E-4253-96B7-370B1C89828B}" srcOrd="0" destOrd="0" presId="urn:microsoft.com/office/officeart/2008/layout/PictureGrid"/>
    <dgm:cxn modelId="{1151F4E1-D66C-493C-8582-9617645D5B38}" type="presParOf" srcId="{6E1F3644-1F7E-4253-96B7-370B1C89828B}" destId="{409E03A6-0103-4CE2-9D44-86F3305D047A}" srcOrd="0" destOrd="0" presId="urn:microsoft.com/office/officeart/2008/layout/PictureGrid"/>
    <dgm:cxn modelId="{6ABF446D-4D11-4E9C-8694-564000ECC997}" type="presParOf" srcId="{6E1F3644-1F7E-4253-96B7-370B1C89828B}" destId="{BC0B0427-2C82-47E8-96D5-37AEDB2AADCC}" srcOrd="1" destOrd="0" presId="urn:microsoft.com/office/officeart/2008/layout/PictureGrid"/>
    <dgm:cxn modelId="{11CB115F-AE1E-4070-9995-8DA172FEEB45}" type="presParOf" srcId="{3E88BCCD-80FD-4244-B820-4D0A24F61041}" destId="{F3B3F1CC-DB22-4B66-93B8-28B690D60034}" srcOrd="1" destOrd="0" presId="urn:microsoft.com/office/officeart/2008/layout/PictureGrid"/>
    <dgm:cxn modelId="{E6E7B794-96CA-4405-90A4-25288B522DB1}" type="presParOf" srcId="{3E88BCCD-80FD-4244-B820-4D0A24F61041}" destId="{20BF981A-682C-4B85-B73B-F165CF4B9111}" srcOrd="2" destOrd="0" presId="urn:microsoft.com/office/officeart/2008/layout/PictureGrid"/>
    <dgm:cxn modelId="{A17DF613-593F-4959-8F76-49053213FF22}" type="presParOf" srcId="{20BF981A-682C-4B85-B73B-F165CF4B9111}" destId="{BEB5DD7D-74E9-4B4B-82A0-917FFE8114A1}" srcOrd="0" destOrd="0" presId="urn:microsoft.com/office/officeart/2008/layout/PictureGrid"/>
    <dgm:cxn modelId="{0B546785-48CA-4FCC-87A3-09B728D0E64C}" type="presParOf" srcId="{20BF981A-682C-4B85-B73B-F165CF4B9111}" destId="{43FAE702-5125-4DF9-8F1E-6F671151E754}" srcOrd="1" destOrd="0" presId="urn:microsoft.com/office/officeart/2008/layout/PictureGrid"/>
    <dgm:cxn modelId="{BFAAE029-50B5-4915-825C-9B60CF5CD408}" type="presParOf" srcId="{3E88BCCD-80FD-4244-B820-4D0A24F61041}" destId="{5552B10F-DF5B-4622-BE41-5F3809CBE9A6}" srcOrd="3" destOrd="0" presId="urn:microsoft.com/office/officeart/2008/layout/PictureGrid"/>
    <dgm:cxn modelId="{55170D88-5354-4DFF-8591-4035629D6A25}" type="presParOf" srcId="{3E88BCCD-80FD-4244-B820-4D0A24F61041}" destId="{A723B4F1-8536-402F-99E6-7FD4818E1E05}" srcOrd="4" destOrd="0" presId="urn:microsoft.com/office/officeart/2008/layout/PictureGrid"/>
    <dgm:cxn modelId="{9A2BB773-0D55-4F9F-B63F-50CA844DF99D}" type="presParOf" srcId="{A723B4F1-8536-402F-99E6-7FD4818E1E05}" destId="{975E7FA6-2236-4298-AC51-D06B7B1470C6}" srcOrd="0" destOrd="0" presId="urn:microsoft.com/office/officeart/2008/layout/PictureGrid"/>
    <dgm:cxn modelId="{3A5154FA-5143-4502-BFD1-1A9A89BE5974}" type="presParOf" srcId="{A723B4F1-8536-402F-99E6-7FD4818E1E05}" destId="{43BE3704-9331-4348-A0F7-72DA3010AB90}" srcOrd="1" destOrd="0" presId="urn:microsoft.com/office/officeart/2008/layout/PictureGrid"/>
    <dgm:cxn modelId="{D21AD90B-C23E-4D0D-AE24-A5B6FFA67271}" type="presParOf" srcId="{3E88BCCD-80FD-4244-B820-4D0A24F61041}" destId="{35FD1A9E-7DDC-4174-AB90-2BA0AC5D9B2B}" srcOrd="5" destOrd="0" presId="urn:microsoft.com/office/officeart/2008/layout/PictureGrid"/>
    <dgm:cxn modelId="{2F2CC307-1AF4-4193-89E5-0B148CE0F98A}" type="presParOf" srcId="{3E88BCCD-80FD-4244-B820-4D0A24F61041}" destId="{DA780BCF-D7C6-46AE-BCAB-CD0B62D80E06}" srcOrd="6" destOrd="0" presId="urn:microsoft.com/office/officeart/2008/layout/PictureGrid"/>
    <dgm:cxn modelId="{143CB743-3622-4D36-A12E-BD55E0479A3E}" type="presParOf" srcId="{DA780BCF-D7C6-46AE-BCAB-CD0B62D80E06}" destId="{194E65C2-011B-4466-BC81-287C485492E8}" srcOrd="0" destOrd="0" presId="urn:microsoft.com/office/officeart/2008/layout/PictureGrid"/>
    <dgm:cxn modelId="{473A2C7C-9321-4491-8AF3-D7249984488C}" type="presParOf" srcId="{DA780BCF-D7C6-46AE-BCAB-CD0B62D80E06}" destId="{9072E52E-7F1D-4609-9625-200D887EC933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655ED1-1515-4533-9A7E-77C28D4BBCEB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C55B8F0F-DA2D-4E11-B131-B1FAFEAE0EA1}">
      <dgm:prSet phldrT="[ข้อความ]" phldr="1"/>
      <dgm:spPr/>
      <dgm:t>
        <a:bodyPr/>
        <a:lstStyle/>
        <a:p>
          <a:endParaRPr lang="th-TH"/>
        </a:p>
      </dgm:t>
    </dgm:pt>
    <dgm:pt modelId="{39D32246-CB35-43AE-B67B-282F3F5F8120}" type="parTrans" cxnId="{DC2C176E-4990-4FFF-8EAA-C244349D4F41}">
      <dgm:prSet/>
      <dgm:spPr/>
      <dgm:t>
        <a:bodyPr/>
        <a:lstStyle/>
        <a:p>
          <a:endParaRPr lang="th-TH"/>
        </a:p>
      </dgm:t>
    </dgm:pt>
    <dgm:pt modelId="{9D823FE8-570B-4B08-A8BA-E9A7C25FCCFE}" type="sibTrans" cxnId="{DC2C176E-4990-4FFF-8EAA-C244349D4F41}">
      <dgm:prSet/>
      <dgm:spPr/>
      <dgm:t>
        <a:bodyPr/>
        <a:lstStyle/>
        <a:p>
          <a:endParaRPr lang="th-TH"/>
        </a:p>
      </dgm:t>
    </dgm:pt>
    <dgm:pt modelId="{D73D78E9-5DB0-4217-A170-C33E2C68B94E}">
      <dgm:prSet phldrT="[ข้อความ]" phldr="1"/>
      <dgm:spPr/>
      <dgm:t>
        <a:bodyPr/>
        <a:lstStyle/>
        <a:p>
          <a:endParaRPr lang="th-TH"/>
        </a:p>
      </dgm:t>
    </dgm:pt>
    <dgm:pt modelId="{1E31B8E0-F994-4355-9A7A-B9CEC7517E3C}" type="parTrans" cxnId="{0C4A6C73-2F19-4867-A7C5-2427064FA22A}">
      <dgm:prSet/>
      <dgm:spPr/>
      <dgm:t>
        <a:bodyPr/>
        <a:lstStyle/>
        <a:p>
          <a:endParaRPr lang="th-TH"/>
        </a:p>
      </dgm:t>
    </dgm:pt>
    <dgm:pt modelId="{270E46C2-2615-40D1-B0A6-900F6F4F825B}" type="sibTrans" cxnId="{0C4A6C73-2F19-4867-A7C5-2427064FA22A}">
      <dgm:prSet/>
      <dgm:spPr/>
      <dgm:t>
        <a:bodyPr/>
        <a:lstStyle/>
        <a:p>
          <a:endParaRPr lang="th-TH"/>
        </a:p>
      </dgm:t>
    </dgm:pt>
    <dgm:pt modelId="{75514A07-7D67-47DF-A92D-B4EAB4DBB4BA}">
      <dgm:prSet phldrT="[ข้อความ]" phldr="1"/>
      <dgm:spPr/>
      <dgm:t>
        <a:bodyPr/>
        <a:lstStyle/>
        <a:p>
          <a:endParaRPr lang="th-TH" dirty="0"/>
        </a:p>
      </dgm:t>
    </dgm:pt>
    <dgm:pt modelId="{66A9959E-9D54-46B6-80B7-3ECCCADF07A4}" type="sibTrans" cxnId="{23E0E9C4-C486-457A-B176-D17CDB8E78A6}">
      <dgm:prSet/>
      <dgm:spPr/>
      <dgm:t>
        <a:bodyPr/>
        <a:lstStyle/>
        <a:p>
          <a:endParaRPr lang="th-TH"/>
        </a:p>
      </dgm:t>
    </dgm:pt>
    <dgm:pt modelId="{2A7B569C-4D3E-44A2-B0BC-C1F827C70308}" type="parTrans" cxnId="{23E0E9C4-C486-457A-B176-D17CDB8E78A6}">
      <dgm:prSet/>
      <dgm:spPr/>
      <dgm:t>
        <a:bodyPr/>
        <a:lstStyle/>
        <a:p>
          <a:endParaRPr lang="th-TH"/>
        </a:p>
      </dgm:t>
    </dgm:pt>
    <dgm:pt modelId="{3384D4F0-624C-4E77-86CA-96817B6D9A05}">
      <dgm:prSet phldrT="[ข้อความ]" phldr="1"/>
      <dgm:spPr/>
      <dgm:t>
        <a:bodyPr/>
        <a:lstStyle/>
        <a:p>
          <a:endParaRPr lang="th-TH" dirty="0"/>
        </a:p>
      </dgm:t>
    </dgm:pt>
    <dgm:pt modelId="{85EFCC2A-372B-4365-858B-D6D262800428}" type="sibTrans" cxnId="{C82FA8A3-43FD-4A06-9D3C-70E3AF328ECB}">
      <dgm:prSet/>
      <dgm:spPr/>
      <dgm:t>
        <a:bodyPr/>
        <a:lstStyle/>
        <a:p>
          <a:endParaRPr lang="th-TH"/>
        </a:p>
      </dgm:t>
    </dgm:pt>
    <dgm:pt modelId="{83819400-C054-4D10-B1E8-68E3EEAAC6B8}" type="parTrans" cxnId="{C82FA8A3-43FD-4A06-9D3C-70E3AF328ECB}">
      <dgm:prSet/>
      <dgm:spPr/>
      <dgm:t>
        <a:bodyPr/>
        <a:lstStyle/>
        <a:p>
          <a:endParaRPr lang="th-TH"/>
        </a:p>
      </dgm:t>
    </dgm:pt>
    <dgm:pt modelId="{5A7C6575-700C-41E5-9B37-194E78278C89}" type="pres">
      <dgm:prSet presAssocID="{9B655ED1-1515-4533-9A7E-77C28D4BBC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BBD6EE5-831F-40B4-83A8-A9CD2E37C995}" type="pres">
      <dgm:prSet presAssocID="{3384D4F0-624C-4E77-86CA-96817B6D9A05}" presName="compNode" presStyleCnt="0"/>
      <dgm:spPr/>
    </dgm:pt>
    <dgm:pt modelId="{326C5E3F-FF7A-4B02-8319-D09E689F3DB4}" type="pres">
      <dgm:prSet presAssocID="{3384D4F0-624C-4E77-86CA-96817B6D9A05}" presName="pictRect" presStyleLbl="node1" presStyleIdx="0" presStyleCnt="4" custScaleX="135728" custScaleY="101638" custLinFactNeighborX="-11088" custLinFactNeighborY="1546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3E6E5DC-A5BD-4D41-A775-3AF6CE371F03}" type="pres">
      <dgm:prSet presAssocID="{3384D4F0-624C-4E77-86CA-96817B6D9A05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EE0D19C-2006-41F6-89D5-25C42B63CD5D}" type="pres">
      <dgm:prSet presAssocID="{85EFCC2A-372B-4365-858B-D6D262800428}" presName="sibTrans" presStyleLbl="sibTrans2D1" presStyleIdx="0" presStyleCnt="0"/>
      <dgm:spPr/>
      <dgm:t>
        <a:bodyPr/>
        <a:lstStyle/>
        <a:p>
          <a:endParaRPr lang="th-TH"/>
        </a:p>
      </dgm:t>
    </dgm:pt>
    <dgm:pt modelId="{67E48140-2ADF-4ABE-85CD-79897A47EC6D}" type="pres">
      <dgm:prSet presAssocID="{C55B8F0F-DA2D-4E11-B131-B1FAFEAE0EA1}" presName="compNode" presStyleCnt="0"/>
      <dgm:spPr/>
    </dgm:pt>
    <dgm:pt modelId="{4ED839B9-F415-48E4-91CF-879D4272DE0F}" type="pres">
      <dgm:prSet presAssocID="{C55B8F0F-DA2D-4E11-B131-B1FAFEAE0EA1}" presName="pictRect" presStyleLbl="node1" presStyleIdx="1" presStyleCnt="4" custScaleX="120365" custScaleY="109654" custLinFactNeighborX="5217" custLinFactNeighborY="1662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A9B7E2BD-2E55-46DE-B3E8-C5BA27FE22BE}" type="pres">
      <dgm:prSet presAssocID="{C55B8F0F-DA2D-4E11-B131-B1FAFEAE0EA1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5C07C38-815E-49BF-AE46-D3320D1025E0}" type="pres">
      <dgm:prSet presAssocID="{9D823FE8-570B-4B08-A8BA-E9A7C25FCCFE}" presName="sibTrans" presStyleLbl="sibTrans2D1" presStyleIdx="0" presStyleCnt="0"/>
      <dgm:spPr/>
      <dgm:t>
        <a:bodyPr/>
        <a:lstStyle/>
        <a:p>
          <a:endParaRPr lang="th-TH"/>
        </a:p>
      </dgm:t>
    </dgm:pt>
    <dgm:pt modelId="{FCCE7AE7-BBF8-4BD9-8E48-B6E2EE664C86}" type="pres">
      <dgm:prSet presAssocID="{D73D78E9-5DB0-4217-A170-C33E2C68B94E}" presName="compNode" presStyleCnt="0"/>
      <dgm:spPr/>
    </dgm:pt>
    <dgm:pt modelId="{EB374B89-FE1B-478D-BDF5-2E09D850A6B6}" type="pres">
      <dgm:prSet presAssocID="{D73D78E9-5DB0-4217-A170-C33E2C68B94E}" presName="pictRect" presStyleLbl="node1" presStyleIdx="2" presStyleCnt="4" custScaleX="124856" custScaleY="109147" custLinFactNeighborX="2379" custLinFactNeighborY="1650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B9B5EA8A-9E86-4055-A632-8812CE5FA8D3}" type="pres">
      <dgm:prSet presAssocID="{D73D78E9-5DB0-4217-A170-C33E2C68B94E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AFA9D1A-17CC-4DDB-BCE5-E266AA7495C3}" type="pres">
      <dgm:prSet presAssocID="{270E46C2-2615-40D1-B0A6-900F6F4F825B}" presName="sibTrans" presStyleLbl="sibTrans2D1" presStyleIdx="0" presStyleCnt="0"/>
      <dgm:spPr/>
      <dgm:t>
        <a:bodyPr/>
        <a:lstStyle/>
        <a:p>
          <a:endParaRPr lang="th-TH"/>
        </a:p>
      </dgm:t>
    </dgm:pt>
    <dgm:pt modelId="{8601FBC7-01B3-42BB-BB05-E4C31A5DA8D7}" type="pres">
      <dgm:prSet presAssocID="{75514A07-7D67-47DF-A92D-B4EAB4DBB4BA}" presName="compNode" presStyleCnt="0"/>
      <dgm:spPr/>
    </dgm:pt>
    <dgm:pt modelId="{A5409ABF-30FA-4D55-9241-0934A4823842}" type="pres">
      <dgm:prSet presAssocID="{75514A07-7D67-47DF-A92D-B4EAB4DBB4BA}" presName="pictRect" presStyleLbl="node1" presStyleIdx="3" presStyleCnt="4" custScaleX="133370" custScaleY="94557" custLinFactX="-34184" custLinFactNeighborX="-100000" custLinFactNeighborY="-131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FA19B038-310B-4C99-8579-08A2457911EB}" type="pres">
      <dgm:prSet presAssocID="{75514A07-7D67-47DF-A92D-B4EAB4DBB4BA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AF9C8637-B932-4CBB-BC2B-919627E5460A}" type="presOf" srcId="{D73D78E9-5DB0-4217-A170-C33E2C68B94E}" destId="{B9B5EA8A-9E86-4055-A632-8812CE5FA8D3}" srcOrd="0" destOrd="0" presId="urn:microsoft.com/office/officeart/2005/8/layout/pList1"/>
    <dgm:cxn modelId="{23E0E9C4-C486-457A-B176-D17CDB8E78A6}" srcId="{9B655ED1-1515-4533-9A7E-77C28D4BBCEB}" destId="{75514A07-7D67-47DF-A92D-B4EAB4DBB4BA}" srcOrd="3" destOrd="0" parTransId="{2A7B569C-4D3E-44A2-B0BC-C1F827C70308}" sibTransId="{66A9959E-9D54-46B6-80B7-3ECCCADF07A4}"/>
    <dgm:cxn modelId="{C82FA8A3-43FD-4A06-9D3C-70E3AF328ECB}" srcId="{9B655ED1-1515-4533-9A7E-77C28D4BBCEB}" destId="{3384D4F0-624C-4E77-86CA-96817B6D9A05}" srcOrd="0" destOrd="0" parTransId="{83819400-C054-4D10-B1E8-68E3EEAAC6B8}" sibTransId="{85EFCC2A-372B-4365-858B-D6D262800428}"/>
    <dgm:cxn modelId="{80ACE7FB-38B8-4D31-951C-0649F209D3C7}" type="presOf" srcId="{9D823FE8-570B-4B08-A8BA-E9A7C25FCCFE}" destId="{85C07C38-815E-49BF-AE46-D3320D1025E0}" srcOrd="0" destOrd="0" presId="urn:microsoft.com/office/officeart/2005/8/layout/pList1"/>
    <dgm:cxn modelId="{0C4A6C73-2F19-4867-A7C5-2427064FA22A}" srcId="{9B655ED1-1515-4533-9A7E-77C28D4BBCEB}" destId="{D73D78E9-5DB0-4217-A170-C33E2C68B94E}" srcOrd="2" destOrd="0" parTransId="{1E31B8E0-F994-4355-9A7A-B9CEC7517E3C}" sibTransId="{270E46C2-2615-40D1-B0A6-900F6F4F825B}"/>
    <dgm:cxn modelId="{0922B0AF-E370-45B3-ACD8-FFD19112C301}" type="presOf" srcId="{9B655ED1-1515-4533-9A7E-77C28D4BBCEB}" destId="{5A7C6575-700C-41E5-9B37-194E78278C89}" srcOrd="0" destOrd="0" presId="urn:microsoft.com/office/officeart/2005/8/layout/pList1"/>
    <dgm:cxn modelId="{98861868-6887-45D6-8965-35FD90EEAA7A}" type="presOf" srcId="{85EFCC2A-372B-4365-858B-D6D262800428}" destId="{BEE0D19C-2006-41F6-89D5-25C42B63CD5D}" srcOrd="0" destOrd="0" presId="urn:microsoft.com/office/officeart/2005/8/layout/pList1"/>
    <dgm:cxn modelId="{7F98A9FF-78B7-45D4-A899-0126EBF7B13E}" type="presOf" srcId="{C55B8F0F-DA2D-4E11-B131-B1FAFEAE0EA1}" destId="{A9B7E2BD-2E55-46DE-B3E8-C5BA27FE22BE}" srcOrd="0" destOrd="0" presId="urn:microsoft.com/office/officeart/2005/8/layout/pList1"/>
    <dgm:cxn modelId="{DC2C176E-4990-4FFF-8EAA-C244349D4F41}" srcId="{9B655ED1-1515-4533-9A7E-77C28D4BBCEB}" destId="{C55B8F0F-DA2D-4E11-B131-B1FAFEAE0EA1}" srcOrd="1" destOrd="0" parTransId="{39D32246-CB35-43AE-B67B-282F3F5F8120}" sibTransId="{9D823FE8-570B-4B08-A8BA-E9A7C25FCCFE}"/>
    <dgm:cxn modelId="{5D4551E6-0E97-46BE-A44B-DD30AC039256}" type="presOf" srcId="{270E46C2-2615-40D1-B0A6-900F6F4F825B}" destId="{3AFA9D1A-17CC-4DDB-BCE5-E266AA7495C3}" srcOrd="0" destOrd="0" presId="urn:microsoft.com/office/officeart/2005/8/layout/pList1"/>
    <dgm:cxn modelId="{AD54D88D-E9B2-4F4A-A088-B2025FA78033}" type="presOf" srcId="{3384D4F0-624C-4E77-86CA-96817B6D9A05}" destId="{A3E6E5DC-A5BD-4D41-A775-3AF6CE371F03}" srcOrd="0" destOrd="0" presId="urn:microsoft.com/office/officeart/2005/8/layout/pList1"/>
    <dgm:cxn modelId="{A9E8B3B0-34EB-4F20-B025-A481918014F1}" type="presOf" srcId="{75514A07-7D67-47DF-A92D-B4EAB4DBB4BA}" destId="{FA19B038-310B-4C99-8579-08A2457911EB}" srcOrd="0" destOrd="0" presId="urn:microsoft.com/office/officeart/2005/8/layout/pList1"/>
    <dgm:cxn modelId="{83A90877-31D7-476E-A25A-71A32F5624ED}" type="presParOf" srcId="{5A7C6575-700C-41E5-9B37-194E78278C89}" destId="{5BBD6EE5-831F-40B4-83A8-A9CD2E37C995}" srcOrd="0" destOrd="0" presId="urn:microsoft.com/office/officeart/2005/8/layout/pList1"/>
    <dgm:cxn modelId="{6403BC4D-9E41-487B-B4B4-8748DC89C319}" type="presParOf" srcId="{5BBD6EE5-831F-40B4-83A8-A9CD2E37C995}" destId="{326C5E3F-FF7A-4B02-8319-D09E689F3DB4}" srcOrd="0" destOrd="0" presId="urn:microsoft.com/office/officeart/2005/8/layout/pList1"/>
    <dgm:cxn modelId="{03D26A65-B856-4C2C-889F-0B070755A95B}" type="presParOf" srcId="{5BBD6EE5-831F-40B4-83A8-A9CD2E37C995}" destId="{A3E6E5DC-A5BD-4D41-A775-3AF6CE371F03}" srcOrd="1" destOrd="0" presId="urn:microsoft.com/office/officeart/2005/8/layout/pList1"/>
    <dgm:cxn modelId="{39E90E2D-EB41-477B-B05E-3817866E6A06}" type="presParOf" srcId="{5A7C6575-700C-41E5-9B37-194E78278C89}" destId="{BEE0D19C-2006-41F6-89D5-25C42B63CD5D}" srcOrd="1" destOrd="0" presId="urn:microsoft.com/office/officeart/2005/8/layout/pList1"/>
    <dgm:cxn modelId="{DC730A96-7FFD-41FA-B9B8-DFBC1DAC4FA2}" type="presParOf" srcId="{5A7C6575-700C-41E5-9B37-194E78278C89}" destId="{67E48140-2ADF-4ABE-85CD-79897A47EC6D}" srcOrd="2" destOrd="0" presId="urn:microsoft.com/office/officeart/2005/8/layout/pList1"/>
    <dgm:cxn modelId="{6C1C6B2D-D476-4529-BED9-CF6654EE54DE}" type="presParOf" srcId="{67E48140-2ADF-4ABE-85CD-79897A47EC6D}" destId="{4ED839B9-F415-48E4-91CF-879D4272DE0F}" srcOrd="0" destOrd="0" presId="urn:microsoft.com/office/officeart/2005/8/layout/pList1"/>
    <dgm:cxn modelId="{56501150-D729-4A52-98E5-28A6E287971C}" type="presParOf" srcId="{67E48140-2ADF-4ABE-85CD-79897A47EC6D}" destId="{A9B7E2BD-2E55-46DE-B3E8-C5BA27FE22BE}" srcOrd="1" destOrd="0" presId="urn:microsoft.com/office/officeart/2005/8/layout/pList1"/>
    <dgm:cxn modelId="{7F087319-7452-4D0A-9B62-80F7FDB9ACB3}" type="presParOf" srcId="{5A7C6575-700C-41E5-9B37-194E78278C89}" destId="{85C07C38-815E-49BF-AE46-D3320D1025E0}" srcOrd="3" destOrd="0" presId="urn:microsoft.com/office/officeart/2005/8/layout/pList1"/>
    <dgm:cxn modelId="{4BC3C285-9127-44D3-A7D8-216FB658D5AA}" type="presParOf" srcId="{5A7C6575-700C-41E5-9B37-194E78278C89}" destId="{FCCE7AE7-BBF8-4BD9-8E48-B6E2EE664C86}" srcOrd="4" destOrd="0" presId="urn:microsoft.com/office/officeart/2005/8/layout/pList1"/>
    <dgm:cxn modelId="{D3B3A482-A6C5-4BC1-9B93-C395129C3708}" type="presParOf" srcId="{FCCE7AE7-BBF8-4BD9-8E48-B6E2EE664C86}" destId="{EB374B89-FE1B-478D-BDF5-2E09D850A6B6}" srcOrd="0" destOrd="0" presId="urn:microsoft.com/office/officeart/2005/8/layout/pList1"/>
    <dgm:cxn modelId="{82A2F319-1010-43E8-A054-383D7F024B48}" type="presParOf" srcId="{FCCE7AE7-BBF8-4BD9-8E48-B6E2EE664C86}" destId="{B9B5EA8A-9E86-4055-A632-8812CE5FA8D3}" srcOrd="1" destOrd="0" presId="urn:microsoft.com/office/officeart/2005/8/layout/pList1"/>
    <dgm:cxn modelId="{30F7071E-C5FB-466B-8A33-53C4C58E64AD}" type="presParOf" srcId="{5A7C6575-700C-41E5-9B37-194E78278C89}" destId="{3AFA9D1A-17CC-4DDB-BCE5-E266AA7495C3}" srcOrd="5" destOrd="0" presId="urn:microsoft.com/office/officeart/2005/8/layout/pList1"/>
    <dgm:cxn modelId="{4F2FECDE-CFD1-4619-BBE1-9E1F01483E26}" type="presParOf" srcId="{5A7C6575-700C-41E5-9B37-194E78278C89}" destId="{8601FBC7-01B3-42BB-BB05-E4C31A5DA8D7}" srcOrd="6" destOrd="0" presId="urn:microsoft.com/office/officeart/2005/8/layout/pList1"/>
    <dgm:cxn modelId="{0C14BB36-157C-425C-BBFA-168145DA3CF8}" type="presParOf" srcId="{8601FBC7-01B3-42BB-BB05-E4C31A5DA8D7}" destId="{A5409ABF-30FA-4D55-9241-0934A4823842}" srcOrd="0" destOrd="0" presId="urn:microsoft.com/office/officeart/2005/8/layout/pList1"/>
    <dgm:cxn modelId="{9ECAC5C3-D99B-4570-9F48-F9FE78484D0D}" type="presParOf" srcId="{8601FBC7-01B3-42BB-BB05-E4C31A5DA8D7}" destId="{FA19B038-310B-4C99-8579-08A2457911E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703D5-0FF9-4E1B-B2E8-3D50FCAAE7B5}">
      <dsp:nvSpPr>
        <dsp:cNvPr id="0" name=""/>
        <dsp:cNvSpPr/>
      </dsp:nvSpPr>
      <dsp:spPr>
        <a:xfrm>
          <a:off x="1066" y="143597"/>
          <a:ext cx="1299937" cy="519974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kern="1200" dirty="0" smtClean="0">
              <a:latin typeface="FC Home" panose="020B0500040200020003" pitchFamily="34" charset="-34"/>
              <a:cs typeface="FC Home" panose="020B0500040200020003" pitchFamily="34" charset="-34"/>
            </a:rPr>
            <a:t>กระดาษ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200" kern="1200" dirty="0" smtClean="0">
              <a:latin typeface="FC Home" panose="020B0500040200020003" pitchFamily="34" charset="-34"/>
              <a:cs typeface="FC Home" panose="020B0500040200020003" pitchFamily="34" charset="-34"/>
            </a:rPr>
            <a:t>กล่องกระดาษ</a:t>
          </a:r>
          <a:endParaRPr lang="th-TH" sz="1200" kern="1200" dirty="0">
            <a:latin typeface="FC Home" panose="020B0500040200020003" pitchFamily="34" charset="-34"/>
            <a:cs typeface="FC Home" panose="020B0500040200020003" pitchFamily="34" charset="-34"/>
          </a:endParaRPr>
        </a:p>
      </dsp:txBody>
      <dsp:txXfrm>
        <a:off x="261053" y="143597"/>
        <a:ext cx="779963" cy="519974"/>
      </dsp:txXfrm>
    </dsp:sp>
    <dsp:sp modelId="{CA6DA995-44F5-4B05-AC19-B5C76A1C2AF7}">
      <dsp:nvSpPr>
        <dsp:cNvPr id="0" name=""/>
        <dsp:cNvSpPr/>
      </dsp:nvSpPr>
      <dsp:spPr>
        <a:xfrm>
          <a:off x="1171010" y="143597"/>
          <a:ext cx="1299937" cy="519974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latin typeface="FC Home" panose="020B0500040200020003" pitchFamily="34" charset="-34"/>
              <a:cs typeface="FC Home" panose="020B0500040200020003" pitchFamily="34" charset="-34"/>
            </a:rPr>
            <a:t>ขวดพลาสติก</a:t>
          </a:r>
          <a:endParaRPr lang="th-TH" sz="1600" kern="1200" dirty="0">
            <a:latin typeface="FC Home" panose="020B0500040200020003" pitchFamily="34" charset="-34"/>
            <a:cs typeface="FC Home" panose="020B0500040200020003" pitchFamily="34" charset="-34"/>
          </a:endParaRPr>
        </a:p>
      </dsp:txBody>
      <dsp:txXfrm>
        <a:off x="1430997" y="143597"/>
        <a:ext cx="779963" cy="519974"/>
      </dsp:txXfrm>
    </dsp:sp>
    <dsp:sp modelId="{908C6D8A-3B73-4D97-942A-EC2190F83DB3}">
      <dsp:nvSpPr>
        <dsp:cNvPr id="0" name=""/>
        <dsp:cNvSpPr/>
      </dsp:nvSpPr>
      <dsp:spPr>
        <a:xfrm>
          <a:off x="2340953" y="143597"/>
          <a:ext cx="1299937" cy="519974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latin typeface="FC Home" panose="020B0500040200020003" pitchFamily="34" charset="-34"/>
              <a:cs typeface="FC Home" panose="020B0500040200020003" pitchFamily="34" charset="-34"/>
            </a:rPr>
            <a:t>ขวดแก้ว</a:t>
          </a:r>
          <a:endParaRPr lang="th-TH" sz="1600" kern="1200" dirty="0">
            <a:latin typeface="FC Home" panose="020B0500040200020003" pitchFamily="34" charset="-34"/>
            <a:cs typeface="FC Home" panose="020B0500040200020003" pitchFamily="34" charset="-34"/>
          </a:endParaRPr>
        </a:p>
      </dsp:txBody>
      <dsp:txXfrm>
        <a:off x="2600940" y="143597"/>
        <a:ext cx="779963" cy="5199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703D5-0FF9-4E1B-B2E8-3D50FCAAE7B5}">
      <dsp:nvSpPr>
        <dsp:cNvPr id="0" name=""/>
        <dsp:cNvSpPr/>
      </dsp:nvSpPr>
      <dsp:spPr>
        <a:xfrm rot="20737837">
          <a:off x="1066" y="361991"/>
          <a:ext cx="1299937" cy="519974"/>
        </a:xfrm>
        <a:prstGeom prst="chevron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500" kern="1200" dirty="0" smtClean="0">
              <a:latin typeface="FC Home" panose="020B0500040200020003" pitchFamily="34" charset="-34"/>
              <a:cs typeface="FC Home" panose="020B0500040200020003" pitchFamily="34" charset="-34"/>
            </a:rPr>
            <a:t>เศษอาหาร</a:t>
          </a:r>
          <a:endParaRPr lang="th-TH" sz="1500" kern="1200" dirty="0">
            <a:latin typeface="FC Home" panose="020B0500040200020003" pitchFamily="34" charset="-34"/>
            <a:cs typeface="FC Home" panose="020B0500040200020003" pitchFamily="34" charset="-34"/>
          </a:endParaRPr>
        </a:p>
      </dsp:txBody>
      <dsp:txXfrm>
        <a:off x="261053" y="361991"/>
        <a:ext cx="779963" cy="519974"/>
      </dsp:txXfrm>
    </dsp:sp>
    <dsp:sp modelId="{CA6DA995-44F5-4B05-AC19-B5C76A1C2AF7}">
      <dsp:nvSpPr>
        <dsp:cNvPr id="0" name=""/>
        <dsp:cNvSpPr/>
      </dsp:nvSpPr>
      <dsp:spPr>
        <a:xfrm rot="20742777">
          <a:off x="1171010" y="93981"/>
          <a:ext cx="1299937" cy="519974"/>
        </a:xfrm>
        <a:prstGeom prst="chevron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latin typeface="FC Home" panose="020B0500040200020003" pitchFamily="34" charset="-34"/>
              <a:cs typeface="FC Home" panose="020B0500040200020003" pitchFamily="34" charset="-34"/>
            </a:rPr>
            <a:t>เปลือกผลไม้</a:t>
          </a:r>
          <a:endParaRPr lang="th-TH" sz="1600" kern="1200" dirty="0">
            <a:latin typeface="FC Home" panose="020B0500040200020003" pitchFamily="34" charset="-34"/>
            <a:cs typeface="FC Home" panose="020B0500040200020003" pitchFamily="34" charset="-34"/>
          </a:endParaRPr>
        </a:p>
      </dsp:txBody>
      <dsp:txXfrm>
        <a:off x="1430997" y="93981"/>
        <a:ext cx="779963" cy="519974"/>
      </dsp:txXfrm>
    </dsp:sp>
    <dsp:sp modelId="{908C6D8A-3B73-4D97-942A-EC2190F83DB3}">
      <dsp:nvSpPr>
        <dsp:cNvPr id="0" name=""/>
        <dsp:cNvSpPr/>
      </dsp:nvSpPr>
      <dsp:spPr>
        <a:xfrm rot="20667466">
          <a:off x="2310132" y="-183665"/>
          <a:ext cx="1299937" cy="519974"/>
        </a:xfrm>
        <a:prstGeom prst="chevron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latin typeface="FC Home" panose="020B0500040200020003" pitchFamily="34" charset="-34"/>
              <a:cs typeface="FC Home" panose="020B0500040200020003" pitchFamily="34" charset="-34"/>
            </a:rPr>
            <a:t>เศษผัก</a:t>
          </a:r>
          <a:endParaRPr lang="th-TH" sz="1600" kern="1200" dirty="0">
            <a:latin typeface="FC Home" panose="020B0500040200020003" pitchFamily="34" charset="-34"/>
            <a:cs typeface="FC Home" panose="020B0500040200020003" pitchFamily="34" charset="-34"/>
          </a:endParaRPr>
        </a:p>
      </dsp:txBody>
      <dsp:txXfrm>
        <a:off x="2570119" y="-183665"/>
        <a:ext cx="779963" cy="5199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703D5-0FF9-4E1B-B2E8-3D50FCAAE7B5}">
      <dsp:nvSpPr>
        <dsp:cNvPr id="0" name=""/>
        <dsp:cNvSpPr/>
      </dsp:nvSpPr>
      <dsp:spPr>
        <a:xfrm rot="914146">
          <a:off x="230514" y="173210"/>
          <a:ext cx="1392745" cy="557098"/>
        </a:xfrm>
        <a:prstGeom prst="chevron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500" kern="1200" dirty="0" smtClean="0">
              <a:latin typeface="FC Home" panose="020B0500040200020003" pitchFamily="34" charset="-34"/>
              <a:cs typeface="FC Home" panose="020B0500040200020003" pitchFamily="34" charset="-34"/>
            </a:rPr>
            <a:t>ถุงพลาสติก</a:t>
          </a:r>
          <a:endParaRPr lang="th-TH" sz="1500" kern="1200" dirty="0">
            <a:latin typeface="FC Home" panose="020B0500040200020003" pitchFamily="34" charset="-34"/>
            <a:cs typeface="FC Home" panose="020B0500040200020003" pitchFamily="34" charset="-34"/>
          </a:endParaRPr>
        </a:p>
      </dsp:txBody>
      <dsp:txXfrm>
        <a:off x="509063" y="173210"/>
        <a:ext cx="835647" cy="557098"/>
      </dsp:txXfrm>
    </dsp:sp>
    <dsp:sp modelId="{CA6DA995-44F5-4B05-AC19-B5C76A1C2AF7}">
      <dsp:nvSpPr>
        <dsp:cNvPr id="0" name=""/>
        <dsp:cNvSpPr/>
      </dsp:nvSpPr>
      <dsp:spPr>
        <a:xfrm rot="956281">
          <a:off x="1397119" y="477887"/>
          <a:ext cx="1392745" cy="557098"/>
        </a:xfrm>
        <a:prstGeom prst="chevron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latin typeface="FC Home" panose="020B0500040200020003" pitchFamily="34" charset="-34"/>
              <a:cs typeface="FC Home" panose="020B0500040200020003" pitchFamily="34" charset="-34"/>
            </a:rPr>
            <a:t>กล่องโฟม</a:t>
          </a:r>
          <a:endParaRPr lang="th-TH" sz="1600" kern="1200" dirty="0">
            <a:latin typeface="FC Home" panose="020B0500040200020003" pitchFamily="34" charset="-34"/>
            <a:cs typeface="FC Home" panose="020B0500040200020003" pitchFamily="34" charset="-34"/>
          </a:endParaRPr>
        </a:p>
      </dsp:txBody>
      <dsp:txXfrm>
        <a:off x="1675668" y="477887"/>
        <a:ext cx="835647" cy="557098"/>
      </dsp:txXfrm>
    </dsp:sp>
    <dsp:sp modelId="{908C6D8A-3B73-4D97-942A-EC2190F83DB3}">
      <dsp:nvSpPr>
        <dsp:cNvPr id="0" name=""/>
        <dsp:cNvSpPr/>
      </dsp:nvSpPr>
      <dsp:spPr>
        <a:xfrm rot="828295">
          <a:off x="2551548" y="770096"/>
          <a:ext cx="1392745" cy="557098"/>
        </a:xfrm>
        <a:prstGeom prst="chevron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latin typeface="FC Home" panose="020B0500040200020003" pitchFamily="34" charset="-34"/>
              <a:cs typeface="FC Home" panose="020B0500040200020003" pitchFamily="34" charset="-34"/>
            </a:rPr>
            <a:t>หลอด/ใบเสร็จ</a:t>
          </a:r>
          <a:endParaRPr lang="th-TH" sz="1600" kern="1200" dirty="0">
            <a:latin typeface="FC Home" panose="020B0500040200020003" pitchFamily="34" charset="-34"/>
            <a:cs typeface="FC Home" panose="020B0500040200020003" pitchFamily="34" charset="-34"/>
          </a:endParaRPr>
        </a:p>
      </dsp:txBody>
      <dsp:txXfrm>
        <a:off x="2830097" y="770096"/>
        <a:ext cx="835647" cy="5570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57B3C-B392-4E54-A610-04E233870AA4}">
      <dsp:nvSpPr>
        <dsp:cNvPr id="0" name=""/>
        <dsp:cNvSpPr/>
      </dsp:nvSpPr>
      <dsp:spPr>
        <a:xfrm>
          <a:off x="2669134" y="717488"/>
          <a:ext cx="3216540" cy="111706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CBEDF-1697-4C36-948C-837E137DE1E9}">
      <dsp:nvSpPr>
        <dsp:cNvPr id="0" name=""/>
        <dsp:cNvSpPr/>
      </dsp:nvSpPr>
      <dsp:spPr>
        <a:xfrm>
          <a:off x="3965725" y="2897379"/>
          <a:ext cx="623360" cy="398950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04C2CB-6452-45C2-B547-02C813C5786F}">
      <dsp:nvSpPr>
        <dsp:cNvPr id="0" name=""/>
        <dsp:cNvSpPr/>
      </dsp:nvSpPr>
      <dsp:spPr>
        <a:xfrm>
          <a:off x="2781340" y="3216540"/>
          <a:ext cx="2992130" cy="748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C Home" panose="020B0500040200020003" pitchFamily="34" charset="-34"/>
              <a:cs typeface="FC Home" panose="020B0500040200020003" pitchFamily="34" charset="-34"/>
            </a:rPr>
            <a:t>ปุ๋ยหมัก</a:t>
          </a:r>
          <a:endParaRPr lang="th-TH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FC Home" panose="020B0500040200020003" pitchFamily="34" charset="-34"/>
            <a:cs typeface="FC Home" panose="020B0500040200020003" pitchFamily="34" charset="-34"/>
          </a:endParaRPr>
        </a:p>
      </dsp:txBody>
      <dsp:txXfrm>
        <a:off x="2781340" y="3216540"/>
        <a:ext cx="2992130" cy="748032"/>
      </dsp:txXfrm>
    </dsp:sp>
    <dsp:sp modelId="{87A9B5D4-6433-44D3-B5EB-7A3377DF976D}">
      <dsp:nvSpPr>
        <dsp:cNvPr id="0" name=""/>
        <dsp:cNvSpPr/>
      </dsp:nvSpPr>
      <dsp:spPr>
        <a:xfrm>
          <a:off x="3833572" y="1365408"/>
          <a:ext cx="1122048" cy="112204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>
              <a:latin typeface="FC Home" panose="020B0500040200020003" pitchFamily="34" charset="-34"/>
              <a:cs typeface="FC Home" panose="020B0500040200020003" pitchFamily="34" charset="-34"/>
            </a:rPr>
            <a:t>เศษใบไม้+เศษหญ้า</a:t>
          </a:r>
          <a:endParaRPr lang="th-TH" sz="1900" kern="1200" dirty="0">
            <a:latin typeface="FC Home" panose="020B0500040200020003" pitchFamily="34" charset="-34"/>
            <a:cs typeface="FC Home" panose="020B0500040200020003" pitchFamily="34" charset="-34"/>
          </a:endParaRPr>
        </a:p>
      </dsp:txBody>
      <dsp:txXfrm>
        <a:off x="3997892" y="1529728"/>
        <a:ext cx="793408" cy="793408"/>
      </dsp:txXfrm>
    </dsp:sp>
    <dsp:sp modelId="{DEE29207-8166-47D4-8676-49A8A082F1DB}">
      <dsp:nvSpPr>
        <dsp:cNvPr id="0" name=""/>
        <dsp:cNvSpPr/>
      </dsp:nvSpPr>
      <dsp:spPr>
        <a:xfrm>
          <a:off x="3041164" y="534102"/>
          <a:ext cx="1122048" cy="112204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smtClean="0">
              <a:latin typeface="FC Home" panose="020B0500040200020003" pitchFamily="34" charset="-34"/>
              <a:cs typeface="FC Home" panose="020B0500040200020003" pitchFamily="34" charset="-34"/>
            </a:rPr>
            <a:t>เศษอาหาร</a:t>
          </a:r>
          <a:endParaRPr lang="th-TH" sz="1900" kern="1200" dirty="0">
            <a:latin typeface="FC Home" panose="020B0500040200020003" pitchFamily="34" charset="-34"/>
            <a:cs typeface="FC Home" panose="020B0500040200020003" pitchFamily="34" charset="-34"/>
          </a:endParaRPr>
        </a:p>
      </dsp:txBody>
      <dsp:txXfrm>
        <a:off x="3205484" y="698422"/>
        <a:ext cx="793408" cy="793408"/>
      </dsp:txXfrm>
    </dsp:sp>
    <dsp:sp modelId="{146F2518-6B6D-49A8-A71A-143F29B7DB5D}">
      <dsp:nvSpPr>
        <dsp:cNvPr id="0" name=""/>
        <dsp:cNvSpPr/>
      </dsp:nvSpPr>
      <dsp:spPr>
        <a:xfrm>
          <a:off x="4177667" y="252336"/>
          <a:ext cx="1122048" cy="112204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>
              <a:latin typeface="FC Home" panose="020B0500040200020003" pitchFamily="34" charset="-34"/>
              <a:cs typeface="FC Home" panose="020B0500040200020003" pitchFamily="34" charset="-34"/>
            </a:rPr>
            <a:t>ขี้วัว</a:t>
          </a:r>
          <a:endParaRPr lang="th-TH" sz="1900" kern="1200" dirty="0">
            <a:latin typeface="FC Home" panose="020B0500040200020003" pitchFamily="34" charset="-34"/>
            <a:cs typeface="FC Home" panose="020B0500040200020003" pitchFamily="34" charset="-34"/>
          </a:endParaRPr>
        </a:p>
      </dsp:txBody>
      <dsp:txXfrm>
        <a:off x="4341987" y="416656"/>
        <a:ext cx="793408" cy="793408"/>
      </dsp:txXfrm>
    </dsp:sp>
    <dsp:sp modelId="{1EAB419A-BF17-49B3-81BB-E66FC045268B}">
      <dsp:nvSpPr>
        <dsp:cNvPr id="0" name=""/>
        <dsp:cNvSpPr/>
      </dsp:nvSpPr>
      <dsp:spPr>
        <a:xfrm>
          <a:off x="2531996" y="62858"/>
          <a:ext cx="3490818" cy="279265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E03A6-0103-4CE2-9D44-86F3305D047A}">
      <dsp:nvSpPr>
        <dsp:cNvPr id="0" name=""/>
        <dsp:cNvSpPr/>
      </dsp:nvSpPr>
      <dsp:spPr>
        <a:xfrm>
          <a:off x="839393" y="48207"/>
          <a:ext cx="2072792" cy="31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500" kern="1200" dirty="0"/>
        </a:p>
      </dsp:txBody>
      <dsp:txXfrm>
        <a:off x="839393" y="48207"/>
        <a:ext cx="2072792" cy="310918"/>
      </dsp:txXfrm>
    </dsp:sp>
    <dsp:sp modelId="{BC0B0427-2C82-47E8-96D5-37AEDB2AADCC}">
      <dsp:nvSpPr>
        <dsp:cNvPr id="0" name=""/>
        <dsp:cNvSpPr/>
      </dsp:nvSpPr>
      <dsp:spPr>
        <a:xfrm>
          <a:off x="0" y="452838"/>
          <a:ext cx="2995330" cy="20908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5DD7D-74E9-4B4B-82A0-917FFE8114A1}">
      <dsp:nvSpPr>
        <dsp:cNvPr id="0" name=""/>
        <dsp:cNvSpPr/>
      </dsp:nvSpPr>
      <dsp:spPr>
        <a:xfrm>
          <a:off x="4211036" y="52716"/>
          <a:ext cx="2072792" cy="31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500" kern="1200"/>
        </a:p>
      </dsp:txBody>
      <dsp:txXfrm>
        <a:off x="4211036" y="52716"/>
        <a:ext cx="2072792" cy="310918"/>
      </dsp:txXfrm>
    </dsp:sp>
    <dsp:sp modelId="{43FAE702-5125-4DF9-8F1E-6F671151E754}">
      <dsp:nvSpPr>
        <dsp:cNvPr id="0" name=""/>
        <dsp:cNvSpPr/>
      </dsp:nvSpPr>
      <dsp:spPr>
        <a:xfrm>
          <a:off x="3592567" y="425260"/>
          <a:ext cx="3309731" cy="207279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E7FA6-2236-4298-AC51-D06B7B1470C6}">
      <dsp:nvSpPr>
        <dsp:cNvPr id="0" name=""/>
        <dsp:cNvSpPr/>
      </dsp:nvSpPr>
      <dsp:spPr>
        <a:xfrm>
          <a:off x="861375" y="2709840"/>
          <a:ext cx="2072792" cy="31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500" kern="1200"/>
        </a:p>
      </dsp:txBody>
      <dsp:txXfrm>
        <a:off x="861375" y="2709840"/>
        <a:ext cx="2072792" cy="310918"/>
      </dsp:txXfrm>
    </dsp:sp>
    <dsp:sp modelId="{43BE3704-9331-4348-A0F7-72DA3010AB90}">
      <dsp:nvSpPr>
        <dsp:cNvPr id="0" name=""/>
        <dsp:cNvSpPr/>
      </dsp:nvSpPr>
      <dsp:spPr>
        <a:xfrm>
          <a:off x="0" y="3051562"/>
          <a:ext cx="3035252" cy="207279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E65C2-011B-4466-BC81-287C485492E8}">
      <dsp:nvSpPr>
        <dsp:cNvPr id="0" name=""/>
        <dsp:cNvSpPr/>
      </dsp:nvSpPr>
      <dsp:spPr>
        <a:xfrm>
          <a:off x="4230997" y="2718810"/>
          <a:ext cx="2072792" cy="310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500" kern="1200"/>
        </a:p>
      </dsp:txBody>
      <dsp:txXfrm>
        <a:off x="4230997" y="2718810"/>
        <a:ext cx="2072792" cy="310918"/>
      </dsp:txXfrm>
    </dsp:sp>
    <dsp:sp modelId="{9072E52E-7F1D-4609-9625-200D887EC933}">
      <dsp:nvSpPr>
        <dsp:cNvPr id="0" name=""/>
        <dsp:cNvSpPr/>
      </dsp:nvSpPr>
      <dsp:spPr>
        <a:xfrm>
          <a:off x="3665353" y="3037368"/>
          <a:ext cx="3265767" cy="203691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C5E3F-FF7A-4B02-8319-D09E689F3DB4}">
      <dsp:nvSpPr>
        <dsp:cNvPr id="0" name=""/>
        <dsp:cNvSpPr/>
      </dsp:nvSpPr>
      <dsp:spPr>
        <a:xfrm>
          <a:off x="0" y="292017"/>
          <a:ext cx="3291181" cy="1698078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E6E5DC-A5BD-4D41-A775-3AF6CE371F03}">
      <dsp:nvSpPr>
        <dsp:cNvPr id="0" name=""/>
        <dsp:cNvSpPr/>
      </dsp:nvSpPr>
      <dsp:spPr>
        <a:xfrm>
          <a:off x="447408" y="1718053"/>
          <a:ext cx="2424835" cy="89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0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800" kern="1200" dirty="0"/>
        </a:p>
      </dsp:txBody>
      <dsp:txXfrm>
        <a:off x="447408" y="1718053"/>
        <a:ext cx="2424835" cy="899614"/>
      </dsp:txXfrm>
    </dsp:sp>
    <dsp:sp modelId="{4ED839B9-F415-48E4-91CF-879D4272DE0F}">
      <dsp:nvSpPr>
        <dsp:cNvPr id="0" name=""/>
        <dsp:cNvSpPr/>
      </dsp:nvSpPr>
      <dsp:spPr>
        <a:xfrm>
          <a:off x="3674506" y="277983"/>
          <a:ext cx="2918653" cy="1832002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B7E2BD-2E55-46DE-B3E8-C5BA27FE22BE}">
      <dsp:nvSpPr>
        <dsp:cNvPr id="0" name=""/>
        <dsp:cNvSpPr/>
      </dsp:nvSpPr>
      <dsp:spPr>
        <a:xfrm>
          <a:off x="3794911" y="1751534"/>
          <a:ext cx="2424835" cy="89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0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800" kern="1200"/>
        </a:p>
      </dsp:txBody>
      <dsp:txXfrm>
        <a:off x="3794911" y="1751534"/>
        <a:ext cx="2424835" cy="899614"/>
      </dsp:txXfrm>
    </dsp:sp>
    <dsp:sp modelId="{EB374B89-FE1B-478D-BDF5-2E09D850A6B6}">
      <dsp:nvSpPr>
        <dsp:cNvPr id="0" name=""/>
        <dsp:cNvSpPr/>
      </dsp:nvSpPr>
      <dsp:spPr>
        <a:xfrm>
          <a:off x="6723478" y="277979"/>
          <a:ext cx="3027552" cy="182353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B5EA8A-9E86-4055-A632-8812CE5FA8D3}">
      <dsp:nvSpPr>
        <dsp:cNvPr id="0" name=""/>
        <dsp:cNvSpPr/>
      </dsp:nvSpPr>
      <dsp:spPr>
        <a:xfrm>
          <a:off x="7010600" y="1749416"/>
          <a:ext cx="2424835" cy="89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0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800" kern="1200"/>
        </a:p>
      </dsp:txBody>
      <dsp:txXfrm>
        <a:off x="7010600" y="1749416"/>
        <a:ext cx="2424835" cy="899614"/>
      </dsp:txXfrm>
    </dsp:sp>
    <dsp:sp modelId="{A5409ABF-30FA-4D55-9241-0934A4823842}">
      <dsp:nvSpPr>
        <dsp:cNvPr id="0" name=""/>
        <dsp:cNvSpPr/>
      </dsp:nvSpPr>
      <dsp:spPr>
        <a:xfrm>
          <a:off x="4772" y="2871595"/>
          <a:ext cx="3234003" cy="1579775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9B038-310B-4C99-8579-08A2457911EB}">
      <dsp:nvSpPr>
        <dsp:cNvPr id="0" name=""/>
        <dsp:cNvSpPr/>
      </dsp:nvSpPr>
      <dsp:spPr>
        <a:xfrm>
          <a:off x="3663097" y="4518875"/>
          <a:ext cx="2424835" cy="89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0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800" kern="1200" dirty="0"/>
        </a:p>
      </dsp:txBody>
      <dsp:txXfrm>
        <a:off x="3663097" y="4518875"/>
        <a:ext cx="2424835" cy="899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ED9B-B3BD-43D8-A9E1-07116742E30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F1D0-CBC0-43FD-BEA1-C576C105192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7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ED9B-B3BD-43D8-A9E1-07116742E30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F1D0-CBC0-43FD-BEA1-C576C10519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324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ED9B-B3BD-43D8-A9E1-07116742E30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F1D0-CBC0-43FD-BEA1-C576C105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ED9B-B3BD-43D8-A9E1-07116742E30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F1D0-CBC0-43FD-BEA1-C576C105192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11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ED9B-B3BD-43D8-A9E1-07116742E30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F1D0-CBC0-43FD-BEA1-C576C10519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534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ED9B-B3BD-43D8-A9E1-07116742E30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F1D0-CBC0-43FD-BEA1-C576C105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5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ED9B-B3BD-43D8-A9E1-07116742E30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F1D0-CBC0-43FD-BEA1-C576C105192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9481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ED9B-B3BD-43D8-A9E1-07116742E30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F1D0-CBC0-43FD-BEA1-C576C10519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28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ED9B-B3BD-43D8-A9E1-07116742E30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F1D0-CBC0-43FD-BEA1-C576C105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9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ED9B-B3BD-43D8-A9E1-07116742E30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F1D0-CBC0-43FD-BEA1-C576C105192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7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8ED9B-B3BD-43D8-A9E1-07116742E30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8F1D0-CBC0-43FD-BEA1-C576C105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ED9B-B3BD-43D8-A9E1-07116742E30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8F1D0-CBC0-43FD-BEA1-C576C105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0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26" Type="http://schemas.openxmlformats.org/officeDocument/2006/relationships/image" Target="../media/image27.png"/><Relationship Id="rId3" Type="http://schemas.openxmlformats.org/officeDocument/2006/relationships/image" Target="../media/image20.png"/><Relationship Id="rId21" Type="http://schemas.openxmlformats.org/officeDocument/2006/relationships/image" Target="../media/image23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5" Type="http://schemas.openxmlformats.org/officeDocument/2006/relationships/image" Target="../media/image26.jpeg"/><Relationship Id="rId2" Type="http://schemas.openxmlformats.org/officeDocument/2006/relationships/image" Target="../media/image19.png"/><Relationship Id="rId16" Type="http://schemas.openxmlformats.org/officeDocument/2006/relationships/diagramLayout" Target="../diagrams/layout3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openxmlformats.org/officeDocument/2006/relationships/image" Target="../media/image25.jpeg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microsoft.com/office/2007/relationships/hdphoto" Target="../media/hdphoto1.wdp"/><Relationship Id="rId27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4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7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>
          <a:xfrm>
            <a:off x="1331548" y="540535"/>
            <a:ext cx="9144000" cy="1894441"/>
          </a:xfrm>
        </p:spPr>
        <p:txBody>
          <a:bodyPr anchor="t">
            <a:normAutofit fontScale="90000"/>
          </a:bodyPr>
          <a:lstStyle/>
          <a:p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โครงการ </a:t>
            </a:r>
            <a:r>
              <a:rPr lang="en-US" dirty="0" smtClean="0">
                <a:latin typeface="FC Home" panose="020B0500040200020003" pitchFamily="34" charset="-34"/>
                <a:cs typeface="FC Home" panose="020B0500040200020003" pitchFamily="34" charset="-34"/>
              </a:rPr>
              <a:t>Green Office</a:t>
            </a:r>
            <a:br>
              <a:rPr lang="en-US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(อาคารอำนวย  ยศสุข)</a:t>
            </a:r>
            <a:r>
              <a:rPr lang="en-US" dirty="0" smtClean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en-US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en-US" dirty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en-US" dirty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หมวดที่ 4 </a:t>
            </a:r>
            <a:r>
              <a:rPr lang="th-TH" dirty="0" err="1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การจัด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การของเสีย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8" r="2107" b="10750"/>
          <a:stretch/>
        </p:blipFill>
        <p:spPr>
          <a:xfrm>
            <a:off x="2327953" y="2928134"/>
            <a:ext cx="6682483" cy="510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มีการติดป้ายบ่งชี้ประเภทขยะอย่างถูกต้องและชัดเจน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2" y="2167848"/>
            <a:ext cx="5645674" cy="371153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334" y="2167847"/>
            <a:ext cx="5219272" cy="371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7688"/>
            <a:ext cx="5939502" cy="3342276"/>
          </a:xfrm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190465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มีการทิ้งขยะถูกต้องทุกจุดที่สุ่มตรวจ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98" y="1444108"/>
            <a:ext cx="3448538" cy="51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3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83395" y="247201"/>
            <a:ext cx="10515600" cy="132556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6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เส้นทาง</a:t>
            </a:r>
            <a:r>
              <a:rPr lang="th-TH" sz="3600" b="1" dirty="0" err="1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การจัด</a:t>
            </a:r>
            <a:r>
              <a:rPr lang="th-TH" sz="36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การของเสียอาคารอำนวย  ยศสุข</a:t>
            </a:r>
            <a:endParaRPr lang="en-US" sz="3600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5" t="50614" r="38792" b="33712"/>
          <a:stretch/>
        </p:blipFill>
        <p:spPr>
          <a:xfrm>
            <a:off x="6472719" y="1356581"/>
            <a:ext cx="1753659" cy="1295697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1" y="2147887"/>
            <a:ext cx="3122755" cy="3122755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6" t="3966" r="9471" b="70709"/>
          <a:stretch/>
        </p:blipFill>
        <p:spPr>
          <a:xfrm>
            <a:off x="7241874" y="3665814"/>
            <a:ext cx="958719" cy="824598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41497" r="61286" b="41574"/>
          <a:stretch/>
        </p:blipFill>
        <p:spPr>
          <a:xfrm>
            <a:off x="6373290" y="4028107"/>
            <a:ext cx="1251345" cy="631258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4869" r="7154" b="41686"/>
          <a:stretch/>
        </p:blipFill>
        <p:spPr>
          <a:xfrm>
            <a:off x="7556360" y="1798213"/>
            <a:ext cx="639310" cy="595900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0" t="70112" r="8552" b="8166"/>
          <a:stretch/>
        </p:blipFill>
        <p:spPr>
          <a:xfrm>
            <a:off x="6518786" y="3395674"/>
            <a:ext cx="912652" cy="783044"/>
          </a:xfrm>
          <a:prstGeom prst="rect">
            <a:avLst/>
          </a:prstGeom>
        </p:spPr>
      </p:pic>
      <p:graphicFrame>
        <p:nvGraphicFramePr>
          <p:cNvPr id="23" name="ไดอะแกรม 22"/>
          <p:cNvGraphicFramePr/>
          <p:nvPr>
            <p:extLst>
              <p:ext uri="{D42A27DB-BD31-4B8C-83A1-F6EECF244321}">
                <p14:modId xmlns:p14="http://schemas.microsoft.com/office/powerpoint/2010/main" val="2982144819"/>
              </p:ext>
            </p:extLst>
          </p:nvPr>
        </p:nvGraphicFramePr>
        <p:xfrm>
          <a:off x="2907220" y="3598142"/>
          <a:ext cx="3641958" cy="807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5" name="ไดอะแกรม 24"/>
          <p:cNvGraphicFramePr/>
          <p:nvPr>
            <p:extLst>
              <p:ext uri="{D42A27DB-BD31-4B8C-83A1-F6EECF244321}">
                <p14:modId xmlns:p14="http://schemas.microsoft.com/office/powerpoint/2010/main" val="3372360087"/>
              </p:ext>
            </p:extLst>
          </p:nvPr>
        </p:nvGraphicFramePr>
        <p:xfrm>
          <a:off x="3101005" y="2394635"/>
          <a:ext cx="3641958" cy="807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6" name="ไดอะแกรม 25"/>
          <p:cNvGraphicFramePr/>
          <p:nvPr>
            <p:extLst>
              <p:ext uri="{D42A27DB-BD31-4B8C-83A1-F6EECF244321}">
                <p14:modId xmlns:p14="http://schemas.microsoft.com/office/powerpoint/2010/main" val="2401735943"/>
              </p:ext>
            </p:extLst>
          </p:nvPr>
        </p:nvGraphicFramePr>
        <p:xfrm>
          <a:off x="2448701" y="4545497"/>
          <a:ext cx="3901974" cy="174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27" name="รูปภาพ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72" y="5161786"/>
            <a:ext cx="1443763" cy="1443763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2570" b="69977" l="15718" r="85830">
                        <a14:foregroundMark x1="31152" y1="32788" x2="31152" y2="32788"/>
                        <a14:foregroundMark x1="48667" y1="44242" x2="48667" y2="44242"/>
                        <a14:foregroundMark x1="59515" y1="47636" x2="59515" y2="47636"/>
                        <a14:foregroundMark x1="30485" y1="66545" x2="30485" y2="66545"/>
                        <a14:foregroundMark x1="81758" y1="32121" x2="81758" y2="32121"/>
                        <a14:foregroundMark x1="79030" y1="17273" x2="79030" y2="17273"/>
                        <a14:foregroundMark x1="60848" y1="18606" x2="60848" y2="18606"/>
                        <a14:foregroundMark x1="70303" y1="41576" x2="70303" y2="41576"/>
                        <a14:foregroundMark x1="69636" y1="59091" x2="69636" y2="5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4" t="5394" r="5406" b="22847"/>
          <a:stretch/>
        </p:blipFill>
        <p:spPr>
          <a:xfrm>
            <a:off x="7259315" y="4838794"/>
            <a:ext cx="1334227" cy="1092469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52818" r="76296" b="30553"/>
          <a:stretch/>
        </p:blipFill>
        <p:spPr>
          <a:xfrm>
            <a:off x="7349548" y="5643194"/>
            <a:ext cx="1325366" cy="1140431"/>
          </a:xfrm>
          <a:prstGeom prst="rect">
            <a:avLst/>
          </a:prstGeom>
        </p:spPr>
      </p:pic>
      <p:sp>
        <p:nvSpPr>
          <p:cNvPr id="30" name="กล่องข้อความ 29"/>
          <p:cNvSpPr txBox="1"/>
          <p:nvPr/>
        </p:nvSpPr>
        <p:spPr>
          <a:xfrm rot="20731841">
            <a:off x="3663670" y="2023616"/>
            <a:ext cx="1472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>
                    <a:lumMod val="50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ขยะเปียก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32" name="กล่องข้อความ 31"/>
          <p:cNvSpPr txBox="1"/>
          <p:nvPr/>
        </p:nvSpPr>
        <p:spPr>
          <a:xfrm>
            <a:off x="4154876" y="3234713"/>
            <a:ext cx="1472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>
                    <a:lumMod val="50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ขยะรีไซเคิล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33" name="กล่องข้อความ 32"/>
          <p:cNvSpPr txBox="1"/>
          <p:nvPr/>
        </p:nvSpPr>
        <p:spPr>
          <a:xfrm rot="948275">
            <a:off x="4039651" y="4508387"/>
            <a:ext cx="1472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>
                    <a:lumMod val="50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ขยะทั่วไป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34" name="ลูกศรขวา 33"/>
          <p:cNvSpPr/>
          <p:nvPr/>
        </p:nvSpPr>
        <p:spPr>
          <a:xfrm>
            <a:off x="8301519" y="1847034"/>
            <a:ext cx="1227539" cy="72150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ทำปุ๋ยหมัก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35" name="รูปภาพ 3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294" y="1294551"/>
            <a:ext cx="1714069" cy="1553122"/>
          </a:xfrm>
          <a:prstGeom prst="rect">
            <a:avLst/>
          </a:prstGeom>
        </p:spPr>
      </p:pic>
      <p:sp>
        <p:nvSpPr>
          <p:cNvPr id="37" name="ลูกศรขวา 36"/>
          <p:cNvSpPr/>
          <p:nvPr/>
        </p:nvSpPr>
        <p:spPr>
          <a:xfrm rot="20913830">
            <a:off x="8205276" y="3385994"/>
            <a:ext cx="1324561" cy="69998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นำไปบริจาค</a:t>
            </a:r>
            <a:endParaRPr lang="en-US" sz="1600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38" name="ลูกศรขวา 37"/>
          <p:cNvSpPr/>
          <p:nvPr/>
        </p:nvSpPr>
        <p:spPr>
          <a:xfrm rot="418367">
            <a:off x="8205438" y="3990127"/>
            <a:ext cx="1442455" cy="69998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ร้านรับซื้อของเก่า</a:t>
            </a:r>
            <a:endParaRPr lang="en-US" sz="1400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40" name="รูปภาพ 3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24" y="3015965"/>
            <a:ext cx="885806" cy="786707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24" y="3891076"/>
            <a:ext cx="1084357" cy="796247"/>
          </a:xfrm>
          <a:prstGeom prst="rect">
            <a:avLst/>
          </a:prstGeom>
        </p:spPr>
      </p:pic>
      <p:sp>
        <p:nvSpPr>
          <p:cNvPr id="42" name="ลูกศรขวา 41"/>
          <p:cNvSpPr/>
          <p:nvPr/>
        </p:nvSpPr>
        <p:spPr>
          <a:xfrm>
            <a:off x="8506965" y="5491536"/>
            <a:ext cx="1677594" cy="943091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2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รวบรวมไว้ที่จุดักขยะเพื่อรอ</a:t>
            </a:r>
            <a:r>
              <a:rPr lang="th-TH" sz="1200" dirty="0" err="1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การขน</a:t>
            </a:r>
            <a:r>
              <a:rPr lang="th-TH" sz="12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ย้ายโดยกองกายภาพ</a:t>
            </a:r>
            <a:endParaRPr lang="en-US" sz="1200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43" name="รูปภาพ 42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0" b="9597"/>
          <a:stretch/>
        </p:blipFill>
        <p:spPr>
          <a:xfrm>
            <a:off x="11111621" y="5161786"/>
            <a:ext cx="1080379" cy="122639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42" y="4953323"/>
            <a:ext cx="1379742" cy="137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76555" y="128819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>
                <a:latin typeface="FC Home" panose="020B0500040200020003" pitchFamily="34" charset="-34"/>
                <a:cs typeface="FC Home" panose="020B0500040200020003" pitchFamily="34" charset="-34"/>
              </a:rPr>
              <a:t>การคัดแยกขยะ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87522" y="1153294"/>
            <a:ext cx="8942798" cy="712092"/>
          </a:xfrm>
        </p:spPr>
        <p:txBody>
          <a:bodyPr>
            <a:normAutofit fontScale="92500"/>
          </a:bodyPr>
          <a:lstStyle/>
          <a:p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การชั่งตวงปริมาณขยะในแต่ละวัน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เพื่อบันทึกข้อมูลปริมาณขยะแต่ละประเภท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88" y="1865386"/>
            <a:ext cx="6426836" cy="481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48474" y="0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dirty="0">
                <a:latin typeface="FC Home" panose="020B0500040200020003" pitchFamily="34" charset="-34"/>
                <a:cs typeface="FC Home" panose="020B0500040200020003" pitchFamily="34" charset="-34"/>
              </a:rPr>
              <a:t>ข้อมูลปริมาณขยะ (รายเดือน)</a:t>
            </a:r>
            <a:endParaRPr lang="en-US" dirty="0"/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462011"/>
              </p:ext>
            </p:extLst>
          </p:nvPr>
        </p:nvGraphicFramePr>
        <p:xfrm>
          <a:off x="1263727" y="1325563"/>
          <a:ext cx="8229593" cy="5371421"/>
        </p:xfrm>
        <a:graphic>
          <a:graphicData uri="http://schemas.openxmlformats.org/drawingml/2006/table">
            <a:tbl>
              <a:tblPr/>
              <a:tblGrid>
                <a:gridCol w="2434385">
                  <a:extLst>
                    <a:ext uri="{9D8B030D-6E8A-4147-A177-3AD203B41FA5}">
                      <a16:colId xmlns:a16="http://schemas.microsoft.com/office/drawing/2014/main" val="3125867661"/>
                    </a:ext>
                  </a:extLst>
                </a:gridCol>
                <a:gridCol w="482934">
                  <a:extLst>
                    <a:ext uri="{9D8B030D-6E8A-4147-A177-3AD203B41FA5}">
                      <a16:colId xmlns:a16="http://schemas.microsoft.com/office/drawing/2014/main" val="229179807"/>
                    </a:ext>
                  </a:extLst>
                </a:gridCol>
                <a:gridCol w="482934">
                  <a:extLst>
                    <a:ext uri="{9D8B030D-6E8A-4147-A177-3AD203B41FA5}">
                      <a16:colId xmlns:a16="http://schemas.microsoft.com/office/drawing/2014/main" val="99561902"/>
                    </a:ext>
                  </a:extLst>
                </a:gridCol>
                <a:gridCol w="482934">
                  <a:extLst>
                    <a:ext uri="{9D8B030D-6E8A-4147-A177-3AD203B41FA5}">
                      <a16:colId xmlns:a16="http://schemas.microsoft.com/office/drawing/2014/main" val="4148136980"/>
                    </a:ext>
                  </a:extLst>
                </a:gridCol>
                <a:gridCol w="482934">
                  <a:extLst>
                    <a:ext uri="{9D8B030D-6E8A-4147-A177-3AD203B41FA5}">
                      <a16:colId xmlns:a16="http://schemas.microsoft.com/office/drawing/2014/main" val="4175000680"/>
                    </a:ext>
                  </a:extLst>
                </a:gridCol>
                <a:gridCol w="482934">
                  <a:extLst>
                    <a:ext uri="{9D8B030D-6E8A-4147-A177-3AD203B41FA5}">
                      <a16:colId xmlns:a16="http://schemas.microsoft.com/office/drawing/2014/main" val="2657170074"/>
                    </a:ext>
                  </a:extLst>
                </a:gridCol>
                <a:gridCol w="482934">
                  <a:extLst>
                    <a:ext uri="{9D8B030D-6E8A-4147-A177-3AD203B41FA5}">
                      <a16:colId xmlns:a16="http://schemas.microsoft.com/office/drawing/2014/main" val="797786089"/>
                    </a:ext>
                  </a:extLst>
                </a:gridCol>
                <a:gridCol w="482934">
                  <a:extLst>
                    <a:ext uri="{9D8B030D-6E8A-4147-A177-3AD203B41FA5}">
                      <a16:colId xmlns:a16="http://schemas.microsoft.com/office/drawing/2014/main" val="1979806699"/>
                    </a:ext>
                  </a:extLst>
                </a:gridCol>
                <a:gridCol w="482934">
                  <a:extLst>
                    <a:ext uri="{9D8B030D-6E8A-4147-A177-3AD203B41FA5}">
                      <a16:colId xmlns:a16="http://schemas.microsoft.com/office/drawing/2014/main" val="3952805876"/>
                    </a:ext>
                  </a:extLst>
                </a:gridCol>
                <a:gridCol w="482934">
                  <a:extLst>
                    <a:ext uri="{9D8B030D-6E8A-4147-A177-3AD203B41FA5}">
                      <a16:colId xmlns:a16="http://schemas.microsoft.com/office/drawing/2014/main" val="264368695"/>
                    </a:ext>
                  </a:extLst>
                </a:gridCol>
                <a:gridCol w="482934">
                  <a:extLst>
                    <a:ext uri="{9D8B030D-6E8A-4147-A177-3AD203B41FA5}">
                      <a16:colId xmlns:a16="http://schemas.microsoft.com/office/drawing/2014/main" val="803314222"/>
                    </a:ext>
                  </a:extLst>
                </a:gridCol>
                <a:gridCol w="482934">
                  <a:extLst>
                    <a:ext uri="{9D8B030D-6E8A-4147-A177-3AD203B41FA5}">
                      <a16:colId xmlns:a16="http://schemas.microsoft.com/office/drawing/2014/main" val="4032505442"/>
                    </a:ext>
                  </a:extLst>
                </a:gridCol>
                <a:gridCol w="482934">
                  <a:extLst>
                    <a:ext uri="{9D8B030D-6E8A-4147-A177-3AD203B41FA5}">
                      <a16:colId xmlns:a16="http://schemas.microsoft.com/office/drawing/2014/main" val="3093444738"/>
                    </a:ext>
                  </a:extLst>
                </a:gridCol>
              </a:tblGrid>
              <a:tr h="3319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รายการขยะ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ปริมาณ (กิโลกรัม ) ปี </a:t>
                      </a:r>
                      <a:r>
                        <a:rPr lang="th-TH" sz="1400" b="1" i="0" u="none" strike="noStrike" dirty="0" smtClean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2563</a:t>
                      </a:r>
                      <a:endParaRPr lang="th-TH" sz="1400" b="1" i="0" u="none" strike="noStrike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061729"/>
                  </a:ext>
                </a:extLst>
              </a:tr>
              <a:tr h="281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ม.ค.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ก.พ.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มี.ค.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เม.ย.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พ.ค.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มิ.ย.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ก.ค.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ส.ค.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ก.ย.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ต.ค.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พ.ย.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ธ.ค.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1385"/>
                  </a:ext>
                </a:extLst>
              </a:tr>
              <a:tr h="31182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ขยะอินทรีย์/เศษอาหาร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20.00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19.50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14.00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9.50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2.50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13.30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18.50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33.00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31.50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317205"/>
                  </a:ext>
                </a:extLst>
              </a:tr>
              <a:tr h="31182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ขยะทั่วไป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222165"/>
                  </a:ext>
                </a:extLst>
              </a:tr>
              <a:tr h="31182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เศษขยะทั่วไป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39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24.5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19.5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16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17.5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73.1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135.5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103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81.5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587635"/>
                  </a:ext>
                </a:extLst>
              </a:tr>
              <a:tr h="31182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ถุงพลาสติก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140363"/>
                  </a:ext>
                </a:extLst>
              </a:tr>
              <a:tr h="31182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กล่องโฟม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1.2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0.3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1.1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0.4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0.4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3.9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4.9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94410"/>
                  </a:ext>
                </a:extLst>
              </a:tr>
              <a:tr h="31182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รวมขยะทั่วไป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40.2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24.8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20.6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16.4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17.5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73.5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143.4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117.5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90.9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5344"/>
                  </a:ext>
                </a:extLst>
              </a:tr>
              <a:tr h="31182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ขยะรีไซเคิล 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21657"/>
                  </a:ext>
                </a:extLst>
              </a:tr>
              <a:tr h="31182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กระดาษ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16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11.2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31.5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34.5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993536"/>
                  </a:ext>
                </a:extLst>
              </a:tr>
              <a:tr h="31182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ขวดพลาสติก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14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17.5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757086"/>
                  </a:ext>
                </a:extLst>
              </a:tr>
              <a:tr h="31182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ขวดแก้ว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009745"/>
                  </a:ext>
                </a:extLst>
              </a:tr>
              <a:tr h="31182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กล่องกระดาษลัง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2.9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4.4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952947"/>
                  </a:ext>
                </a:extLst>
              </a:tr>
              <a:tr h="331942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รวมขยะรีไซเคิล 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41.5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51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26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22.5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27.6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35.9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59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8149" marR="8149" marT="8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658821"/>
                  </a:ext>
                </a:extLst>
              </a:tr>
              <a:tr h="331942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หมายเหตุ 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351789"/>
                  </a:ext>
                </a:extLst>
              </a:tr>
              <a:tr h="331942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1. ผู้ที่ได้รับมอบหมาย ต้องลงบันทึกปริมาณทุกวันที่สิ้นเดือน         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139879"/>
                  </a:ext>
                </a:extLst>
              </a:tr>
              <a:tr h="331942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2. รายการขยะของแต่ละประเภทสามรถเพิ่มเติมหรือตัดออกได้ขึ้นอยู่กับขยะที่เกิดขึ้นของแต่ละสำนักงาน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8149" marR="8149" marT="81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152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653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02369" y="166353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แผนภูมิแสดง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ปริมาณ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ขยะ (รายเดือน)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graphicFrame>
        <p:nvGraphicFramePr>
          <p:cNvPr id="6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380688"/>
              </p:ext>
            </p:extLst>
          </p:nvPr>
        </p:nvGraphicFramePr>
        <p:xfrm>
          <a:off x="1181528" y="1491916"/>
          <a:ext cx="9822093" cy="4384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8978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30667" y="478141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ร้อยละของปริมาณขยะที่นำกลับมาใช้ใหม่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endParaRPr lang="en-US" dirty="0"/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456509"/>
              </p:ext>
            </p:extLst>
          </p:nvPr>
        </p:nvGraphicFramePr>
        <p:xfrm>
          <a:off x="694361" y="1516031"/>
          <a:ext cx="10257891" cy="4555997"/>
        </p:xfrm>
        <a:graphic>
          <a:graphicData uri="http://schemas.openxmlformats.org/drawingml/2006/table">
            <a:tbl>
              <a:tblPr/>
              <a:tblGrid>
                <a:gridCol w="2012711">
                  <a:extLst>
                    <a:ext uri="{9D8B030D-6E8A-4147-A177-3AD203B41FA5}">
                      <a16:colId xmlns:a16="http://schemas.microsoft.com/office/drawing/2014/main" val="1433442629"/>
                    </a:ext>
                  </a:extLst>
                </a:gridCol>
                <a:gridCol w="697509">
                  <a:extLst>
                    <a:ext uri="{9D8B030D-6E8A-4147-A177-3AD203B41FA5}">
                      <a16:colId xmlns:a16="http://schemas.microsoft.com/office/drawing/2014/main" val="311862927"/>
                    </a:ext>
                  </a:extLst>
                </a:gridCol>
                <a:gridCol w="697509">
                  <a:extLst>
                    <a:ext uri="{9D8B030D-6E8A-4147-A177-3AD203B41FA5}">
                      <a16:colId xmlns:a16="http://schemas.microsoft.com/office/drawing/2014/main" val="1140146737"/>
                    </a:ext>
                  </a:extLst>
                </a:gridCol>
                <a:gridCol w="697509">
                  <a:extLst>
                    <a:ext uri="{9D8B030D-6E8A-4147-A177-3AD203B41FA5}">
                      <a16:colId xmlns:a16="http://schemas.microsoft.com/office/drawing/2014/main" val="4137533148"/>
                    </a:ext>
                  </a:extLst>
                </a:gridCol>
                <a:gridCol w="697509">
                  <a:extLst>
                    <a:ext uri="{9D8B030D-6E8A-4147-A177-3AD203B41FA5}">
                      <a16:colId xmlns:a16="http://schemas.microsoft.com/office/drawing/2014/main" val="2745623691"/>
                    </a:ext>
                  </a:extLst>
                </a:gridCol>
                <a:gridCol w="697509">
                  <a:extLst>
                    <a:ext uri="{9D8B030D-6E8A-4147-A177-3AD203B41FA5}">
                      <a16:colId xmlns:a16="http://schemas.microsoft.com/office/drawing/2014/main" val="4115923003"/>
                    </a:ext>
                  </a:extLst>
                </a:gridCol>
                <a:gridCol w="697509">
                  <a:extLst>
                    <a:ext uri="{9D8B030D-6E8A-4147-A177-3AD203B41FA5}">
                      <a16:colId xmlns:a16="http://schemas.microsoft.com/office/drawing/2014/main" val="2380573931"/>
                    </a:ext>
                  </a:extLst>
                </a:gridCol>
                <a:gridCol w="697509">
                  <a:extLst>
                    <a:ext uri="{9D8B030D-6E8A-4147-A177-3AD203B41FA5}">
                      <a16:colId xmlns:a16="http://schemas.microsoft.com/office/drawing/2014/main" val="2651561599"/>
                    </a:ext>
                  </a:extLst>
                </a:gridCol>
                <a:gridCol w="697509">
                  <a:extLst>
                    <a:ext uri="{9D8B030D-6E8A-4147-A177-3AD203B41FA5}">
                      <a16:colId xmlns:a16="http://schemas.microsoft.com/office/drawing/2014/main" val="1381155192"/>
                    </a:ext>
                  </a:extLst>
                </a:gridCol>
                <a:gridCol w="666277">
                  <a:extLst>
                    <a:ext uri="{9D8B030D-6E8A-4147-A177-3AD203B41FA5}">
                      <a16:colId xmlns:a16="http://schemas.microsoft.com/office/drawing/2014/main" val="1656558939"/>
                    </a:ext>
                  </a:extLst>
                </a:gridCol>
                <a:gridCol w="666277">
                  <a:extLst>
                    <a:ext uri="{9D8B030D-6E8A-4147-A177-3AD203B41FA5}">
                      <a16:colId xmlns:a16="http://schemas.microsoft.com/office/drawing/2014/main" val="3076834460"/>
                    </a:ext>
                  </a:extLst>
                </a:gridCol>
                <a:gridCol w="666277">
                  <a:extLst>
                    <a:ext uri="{9D8B030D-6E8A-4147-A177-3AD203B41FA5}">
                      <a16:colId xmlns:a16="http://schemas.microsoft.com/office/drawing/2014/main" val="4079588456"/>
                    </a:ext>
                  </a:extLst>
                </a:gridCol>
                <a:gridCol w="666277">
                  <a:extLst>
                    <a:ext uri="{9D8B030D-6E8A-4147-A177-3AD203B41FA5}">
                      <a16:colId xmlns:a16="http://schemas.microsoft.com/office/drawing/2014/main" val="2867407978"/>
                    </a:ext>
                  </a:extLst>
                </a:gridCol>
              </a:tblGrid>
              <a:tr h="4958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รายการขยะ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ปริมาณ (กิโลกรัม)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242397"/>
                  </a:ext>
                </a:extLst>
              </a:tr>
              <a:tr h="4958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ก.พ.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มี.ค.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เม.ย.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พ.ค.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มิ.ย.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ก.ค.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ส.ค.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ก.ย.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ต.ค.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พ.ย.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ธ.ค.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787220"/>
                  </a:ext>
                </a:extLst>
              </a:tr>
              <a:tr h="495891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ขยะอินทรีย์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19.50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9.50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13.30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18.50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33.00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31.50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624169"/>
                  </a:ext>
                </a:extLst>
              </a:tr>
              <a:tr h="464898">
                <a:tc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ขยะทั่วไป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40.2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24.8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20.6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16.4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17.5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73.5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143.4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117.5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90.9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207689"/>
                  </a:ext>
                </a:extLst>
              </a:tr>
              <a:tr h="495891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ขยะรีไซเคิล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41.5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27.6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35.90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50.00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59.00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205289"/>
                  </a:ext>
                </a:extLst>
              </a:tr>
              <a:tr h="526884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รวมขยะทั้งหมด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101.70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95.30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60.60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48.40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29.00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114.40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197.80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200.50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181.40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360466"/>
                  </a:ext>
                </a:extLst>
              </a:tr>
              <a:tr h="54238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%ขยะรีไซเคิล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41%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54%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43%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46%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31%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33%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#DIV/0!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#DIV/0!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#DIV/0!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799082"/>
                  </a:ext>
                </a:extLst>
              </a:tr>
              <a:tr h="54238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%ปริมาณขยะอินทรีย์/เศษอาหาร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#DIV/0!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#DIV/0!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#DIV/0!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716067"/>
                  </a:ext>
                </a:extLst>
              </a:tr>
              <a:tr h="49589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%ปริมาณขยะทั่วไป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26%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34%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34%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60%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64%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72%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59%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#DIV/0!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#DIV/0!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ordia New" panose="020B0304020202020204" pitchFamily="34" charset="-34"/>
                          <a:cs typeface="Cordia New" panose="020B0304020202020204" pitchFamily="34" charset="-34"/>
                        </a:rPr>
                        <a:t>#DIV/0!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389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466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แผนภูมิแสดงร้อย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ละของปริมาณ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ขยะที่นำกลับมาใช้ใหม่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032270"/>
              </p:ext>
            </p:extLst>
          </p:nvPr>
        </p:nvGraphicFramePr>
        <p:xfrm>
          <a:off x="1117207" y="1690688"/>
          <a:ext cx="9957585" cy="4494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883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3814" y="236306"/>
            <a:ext cx="10515600" cy="132556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dirty="0" smtClean="0"/>
              <a:t>มีการส่งขยะให้ อปท.หรือผู้รับจ้างที่ได้รับอนุญาตตามกฎหมาย</a:t>
            </a:r>
            <a:endParaRPr lang="en-US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5" b="35580"/>
          <a:stretch>
            <a:fillRect/>
          </a:stretch>
        </p:blipFill>
        <p:spPr bwMode="auto">
          <a:xfrm>
            <a:off x="4439342" y="4192883"/>
            <a:ext cx="3287750" cy="2422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55" y="2095508"/>
            <a:ext cx="3108272" cy="2332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7" y="1997932"/>
            <a:ext cx="3238493" cy="2430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811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>
          <a:xfrm>
            <a:off x="1616466" y="2071287"/>
            <a:ext cx="9144000" cy="2387600"/>
          </a:xfrm>
        </p:spPr>
        <p:txBody>
          <a:bodyPr anchor="ctr"/>
          <a:lstStyle/>
          <a:p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การนำขยะกลับมาใช้ประโยชน์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4045" r="6904" b="51760"/>
          <a:stretch/>
        </p:blipFill>
        <p:spPr>
          <a:xfrm>
            <a:off x="2993205" y="0"/>
            <a:ext cx="5688458" cy="272418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9" r="5434" b="7610"/>
          <a:stretch/>
        </p:blipFill>
        <p:spPr>
          <a:xfrm>
            <a:off x="2661007" y="3817795"/>
            <a:ext cx="6215864" cy="289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>
          <a:xfrm>
            <a:off x="1195226" y="1533331"/>
            <a:ext cx="9144000" cy="2387600"/>
          </a:xfrm>
        </p:spPr>
        <p:txBody>
          <a:bodyPr anchor="ctr"/>
          <a:lstStyle/>
          <a:p>
            <a:r>
              <a:rPr lang="th-TH" b="1" dirty="0" err="1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การจัด</a:t>
            </a: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การของเสียภายในอาคาร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" b="8903"/>
          <a:stretch/>
        </p:blipFill>
        <p:spPr>
          <a:xfrm>
            <a:off x="7494724" y="2353011"/>
            <a:ext cx="3435499" cy="317123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8673" b="66371"/>
          <a:stretch/>
        </p:blipFill>
        <p:spPr>
          <a:xfrm rot="20528785">
            <a:off x="-189130" y="2846022"/>
            <a:ext cx="2623357" cy="233223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5" t="6292" r="12617" b="67491"/>
          <a:stretch/>
        </p:blipFill>
        <p:spPr>
          <a:xfrm>
            <a:off x="5825795" y="2911071"/>
            <a:ext cx="1859624" cy="179797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31910" r="53071" b="45019"/>
          <a:stretch/>
        </p:blipFill>
        <p:spPr>
          <a:xfrm>
            <a:off x="1855885" y="4063766"/>
            <a:ext cx="1828801" cy="158222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0" t="30862" r="17023" b="48315"/>
          <a:stretch/>
        </p:blipFill>
        <p:spPr>
          <a:xfrm rot="20631888">
            <a:off x="3312891" y="3643859"/>
            <a:ext cx="1417834" cy="1428108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52584" r="58678" b="24944"/>
          <a:stretch/>
        </p:blipFill>
        <p:spPr>
          <a:xfrm>
            <a:off x="4568146" y="3690711"/>
            <a:ext cx="1736333" cy="1541125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4" t="49888" r="12417" b="25693"/>
          <a:stretch/>
        </p:blipFill>
        <p:spPr>
          <a:xfrm>
            <a:off x="153762" y="1101669"/>
            <a:ext cx="1530850" cy="1674688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8" t="72211" r="52670" b="5617"/>
          <a:stretch/>
        </p:blipFill>
        <p:spPr>
          <a:xfrm>
            <a:off x="10063361" y="1390496"/>
            <a:ext cx="1602768" cy="1520575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9" t="74607" r="13418" b="3970"/>
          <a:stretch/>
        </p:blipFill>
        <p:spPr>
          <a:xfrm>
            <a:off x="10856547" y="3018644"/>
            <a:ext cx="1294545" cy="146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8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51215" y="1690688"/>
            <a:ext cx="5028344" cy="4924496"/>
          </a:xfrm>
        </p:spPr>
        <p:txBody>
          <a:bodyPr/>
          <a:lstStyle/>
          <a:p>
            <a:pPr algn="thaiDist"/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แนวทางใน</a:t>
            </a:r>
            <a:r>
              <a:rPr lang="th-TH" dirty="0" err="1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การจัด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การของเสียภายในอาคาร อีกแนวทางหนึ่งที่เป็นประโยชน์ต่อการลดปัญหาขยะภายในอาคาร คือ การรับบริจาคขยะที่สามารถนำไปให้องค์กรต่าง ๆ นำมารีไซเคิล หรือนำกลับมาใช้ใหม่ เพื่อให้เกิดประโยชน์สูงสุด โดย</a:t>
            </a:r>
            <a:r>
              <a:rPr lang="th-TH" dirty="0" err="1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การจัด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วางฐานรับบริจาคขยะตามจุดต่าง ๆ ภายในอาคาร</a:t>
            </a:r>
          </a:p>
          <a:p>
            <a:pPr algn="thaiDist"/>
            <a:r>
              <a:rPr lang="th-TH" dirty="0">
                <a:latin typeface="FC Home" panose="020B0500040200020003" pitchFamily="34" charset="-34"/>
                <a:cs typeface="FC Home" panose="020B0500040200020003" pitchFamily="34" charset="-34"/>
              </a:rPr>
              <a:t>ซึ่งในปี 2563 ทางหมวดที่ 4 ได้ขอรับบริจาคขยะ 3 ประเภท</a:t>
            </a:r>
          </a:p>
          <a:p>
            <a:pPr marL="0" indent="0" algn="thaiDist">
              <a:buNone/>
            </a:pP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 การรับบริจาคขยะ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63" y="625317"/>
            <a:ext cx="4433637" cy="59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>
          <a:xfrm>
            <a:off x="163530" y="1805076"/>
            <a:ext cx="5357117" cy="2393484"/>
          </a:xfrm>
        </p:spPr>
        <p:txBody>
          <a:bodyPr/>
          <a:lstStyle/>
          <a:p>
            <a:pPr marL="514350" indent="-514350" algn="thaiDist">
              <a:buAutoNum type="arabicPeriod"/>
            </a:pPr>
            <a:r>
              <a:rPr lang="th-TH" b="1" u="sng" dirty="0" smtClean="0">
                <a:solidFill>
                  <a:schemeClr val="accent6">
                    <a:lumMod val="75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ถุงผ้าสภาพดี </a:t>
            </a:r>
            <a:r>
              <a:rPr lang="th-TH" dirty="0" smtClean="0">
                <a:solidFill>
                  <a:schemeClr val="accent6">
                    <a:lumMod val="75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เพื่อบริจาคให้กับผู้ป่วยที่มารับยากับทางโรงพยาบาล ซึ่งจะสามารถช่วยลดขยะพลาสติกของโรงพยาบาลได้อีกทางหนึ่ง</a:t>
            </a: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262847" y="297951"/>
            <a:ext cx="10515600" cy="1325563"/>
          </a:xfrm>
        </p:spPr>
        <p:txBody>
          <a:bodyPr/>
          <a:lstStyle/>
          <a:p>
            <a:pPr algn="ctr"/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การรับบริจาคขยะ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5767" r="2260" b="11910"/>
          <a:stretch/>
        </p:blipFill>
        <p:spPr>
          <a:xfrm>
            <a:off x="5647972" y="1805076"/>
            <a:ext cx="6544028" cy="4266952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39" b="54457"/>
          <a:stretch/>
        </p:blipFill>
        <p:spPr>
          <a:xfrm>
            <a:off x="447782" y="3524237"/>
            <a:ext cx="1922025" cy="2106202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843" r="60388" b="6817"/>
          <a:stretch/>
        </p:blipFill>
        <p:spPr>
          <a:xfrm>
            <a:off x="2842088" y="4198560"/>
            <a:ext cx="1960119" cy="23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การรับบริจาคขยะ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5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1690688"/>
            <a:ext cx="4309153" cy="4351338"/>
          </a:xfrm>
        </p:spPr>
        <p:txBody>
          <a:bodyPr/>
          <a:lstStyle/>
          <a:p>
            <a:pPr marL="0" indent="0" algn="thaiDist">
              <a:buNone/>
            </a:pPr>
            <a:r>
              <a:rPr lang="th-TH" b="1" u="sng" dirty="0" smtClean="0">
                <a:solidFill>
                  <a:schemeClr val="accent5">
                    <a:lumMod val="75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2. กล่องเครื่องดื่ม </a:t>
            </a:r>
            <a:r>
              <a:rPr lang="en-US" b="1" u="sng" dirty="0" smtClean="0">
                <a:solidFill>
                  <a:schemeClr val="accent5">
                    <a:lumMod val="75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UHT</a:t>
            </a:r>
            <a:r>
              <a:rPr lang="th-TH" b="1" u="sng" dirty="0" smtClean="0">
                <a:solidFill>
                  <a:schemeClr val="accent5">
                    <a:lumMod val="75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 กล่องน้ำผัก-ผลไม้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  <a:latin typeface="FC Home" panose="020B0500040200020003" pitchFamily="34" charset="-34"/>
              <a:cs typeface="FC Home" panose="020B0500040200020003" pitchFamily="34" charset="-34"/>
            </a:endParaRPr>
          </a:p>
          <a:p>
            <a:pPr marL="0" indent="0" algn="thaiDist">
              <a:buNone/>
            </a:pPr>
            <a:r>
              <a:rPr lang="th-TH" dirty="0" smtClean="0">
                <a:solidFill>
                  <a:schemeClr val="accent5">
                    <a:lumMod val="75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รวบรวมกล่องเครื่องดื่มนำไปบริจาคให้กับโครงการหลังคาเขียวเพื่อนำไปรีไซเคิลเป็นแผ่นหลังคาบริจาคให้กับมูลนิธิเพื่อนพึ่ง (ภา) ยามยาก</a:t>
            </a:r>
          </a:p>
          <a:p>
            <a:pPr marL="0" indent="0" algn="thaiDist">
              <a:buNone/>
            </a:pPr>
            <a:endParaRPr lang="th-TH" dirty="0" smtClean="0">
              <a:solidFill>
                <a:schemeClr val="accent5">
                  <a:lumMod val="75000"/>
                </a:schemeClr>
              </a:solidFill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43" y="1587946"/>
            <a:ext cx="5049160" cy="504916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" b="9877"/>
          <a:stretch/>
        </p:blipFill>
        <p:spPr>
          <a:xfrm>
            <a:off x="1828800" y="4112526"/>
            <a:ext cx="2913321" cy="262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 การรับบริจาคขยะ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5" name="ตัวแทนเนื้อหา 2"/>
          <p:cNvSpPr>
            <a:spLocks noGrp="1"/>
          </p:cNvSpPr>
          <p:nvPr>
            <p:ph idx="1"/>
          </p:nvPr>
        </p:nvSpPr>
        <p:spPr>
          <a:xfrm>
            <a:off x="998783" y="1690688"/>
            <a:ext cx="4637926" cy="4647094"/>
          </a:xfrm>
        </p:spPr>
        <p:txBody>
          <a:bodyPr/>
          <a:lstStyle/>
          <a:p>
            <a:pPr marL="0" indent="0" algn="thaiDist">
              <a:buNone/>
            </a:pPr>
            <a:r>
              <a:rPr lang="th-TH" b="1" u="sng" dirty="0">
                <a:solidFill>
                  <a:schemeClr val="accent4">
                    <a:lumMod val="50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3</a:t>
            </a:r>
            <a:r>
              <a:rPr lang="th-TH" b="1" u="sng" dirty="0" smtClean="0">
                <a:solidFill>
                  <a:schemeClr val="accent4">
                    <a:lumMod val="50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. วัสดุอลูมิเนียม</a:t>
            </a:r>
            <a:endParaRPr lang="en-US" b="1" dirty="0" smtClean="0">
              <a:solidFill>
                <a:schemeClr val="accent4">
                  <a:lumMod val="50000"/>
                </a:schemeClr>
              </a:solidFill>
              <a:latin typeface="FC Home" panose="020B0500040200020003" pitchFamily="34" charset="-34"/>
              <a:cs typeface="FC Home" panose="020B0500040200020003" pitchFamily="34" charset="-34"/>
            </a:endParaRPr>
          </a:p>
          <a:p>
            <a:pPr marL="0" indent="0" algn="thaiDist">
              <a:buNone/>
            </a:pPr>
            <a:r>
              <a:rPr lang="th-TH" dirty="0" smtClean="0">
                <a:solidFill>
                  <a:schemeClr val="accent4">
                    <a:lumMod val="50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รวบรวมวัสดุอลูมิเนียมเพื่อจัดทำขาเทียมให้กับผู้พิการที่ขาดแคลน โดยบริจาคให้กับ มูลนิธิขาเทียม ในสมเด็จพระศรีนครินทราบรมราชชนนี</a:t>
            </a:r>
          </a:p>
          <a:p>
            <a:pPr marL="0" indent="0" algn="thaiDist">
              <a:buNone/>
            </a:pPr>
            <a:endParaRPr lang="th-TH" dirty="0" smtClean="0">
              <a:solidFill>
                <a:schemeClr val="accent5">
                  <a:lumMod val="75000"/>
                </a:schemeClr>
              </a:solidFill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77" y="1541125"/>
            <a:ext cx="5065694" cy="506569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64225" r="65276" b="7810"/>
          <a:stretch/>
        </p:blipFill>
        <p:spPr>
          <a:xfrm>
            <a:off x="3571264" y="4014235"/>
            <a:ext cx="1823238" cy="189616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1" t="2326" r="6331" b="72403"/>
          <a:stretch/>
        </p:blipFill>
        <p:spPr>
          <a:xfrm>
            <a:off x="482167" y="4315170"/>
            <a:ext cx="2360428" cy="17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8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12470" y="171002"/>
            <a:ext cx="10515600" cy="1325563"/>
          </a:xfrm>
        </p:spPr>
        <p:txBody>
          <a:bodyPr anchor="t">
            <a:normAutofit fontScale="90000"/>
          </a:bodyPr>
          <a:lstStyle/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b="1" dirty="0" err="1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การจัด</a:t>
            </a: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ทำปุ๋ยหมักไม่กลับกอง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sz="28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- วัตถุประสงค์ เพื่อนำใบไม้แห้ง เศษหญ้า เศษอาหาร ภายในอาคารอำนวย ยศสุข นำกลับมาใช้ประโยชน์โดย</a:t>
            </a:r>
            <a:r>
              <a:rPr lang="th-TH" sz="2800" dirty="0" err="1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การทำ</a:t>
            </a:r>
            <a:r>
              <a:rPr lang="th-TH" sz="28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ปุ๋ยหมักแบบไม่กลับกอง</a:t>
            </a:r>
            <a:r>
              <a:rPr lang="th-TH" dirty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dirty="0">
                <a:latin typeface="FC Home" panose="020B0500040200020003" pitchFamily="34" charset="-34"/>
                <a:cs typeface="FC Home" panose="020B0500040200020003" pitchFamily="34" charset="-34"/>
              </a:rPr>
            </a:b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1967178" y="1633701"/>
            <a:ext cx="5596093" cy="4252495"/>
            <a:chOff x="4107705" y="1618415"/>
            <a:chExt cx="5596093" cy="4252495"/>
          </a:xfrm>
        </p:grpSpPr>
        <p:sp>
          <p:nvSpPr>
            <p:cNvPr id="7" name="รูปแบบอิสระ 6"/>
            <p:cNvSpPr/>
            <p:nvPr/>
          </p:nvSpPr>
          <p:spPr>
            <a:xfrm rot="12382493">
              <a:off x="5995673" y="4859795"/>
              <a:ext cx="648590" cy="392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9621"/>
                  </a:moveTo>
                  <a:lnTo>
                    <a:pt x="648590" y="19621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รูปแบบอิสระ 7"/>
            <p:cNvSpPr/>
            <p:nvPr/>
          </p:nvSpPr>
          <p:spPr>
            <a:xfrm>
              <a:off x="5851407" y="3762280"/>
              <a:ext cx="721812" cy="392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9621"/>
                  </a:moveTo>
                  <a:lnTo>
                    <a:pt x="721812" y="19621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รูปแบบอิสระ 8"/>
            <p:cNvSpPr/>
            <p:nvPr/>
          </p:nvSpPr>
          <p:spPr>
            <a:xfrm rot="19036569">
              <a:off x="5233895" y="2967563"/>
              <a:ext cx="648590" cy="392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9621"/>
                  </a:moveTo>
                  <a:lnTo>
                    <a:pt x="648590" y="19621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วงรี 9"/>
            <p:cNvSpPr/>
            <p:nvPr/>
          </p:nvSpPr>
          <p:spPr>
            <a:xfrm>
              <a:off x="4107705" y="3139535"/>
              <a:ext cx="2070644" cy="2070644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000" r="-1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รูปแบบอิสระ 10"/>
            <p:cNvSpPr/>
            <p:nvPr/>
          </p:nvSpPr>
          <p:spPr>
            <a:xfrm>
              <a:off x="5519244" y="1618415"/>
              <a:ext cx="1242386" cy="1242386"/>
            </a:xfrm>
            <a:custGeom>
              <a:avLst/>
              <a:gdLst>
                <a:gd name="connsiteX0" fmla="*/ 0 w 1242386"/>
                <a:gd name="connsiteY0" fmla="*/ 621193 h 1242386"/>
                <a:gd name="connsiteX1" fmla="*/ 621193 w 1242386"/>
                <a:gd name="connsiteY1" fmla="*/ 0 h 1242386"/>
                <a:gd name="connsiteX2" fmla="*/ 1242386 w 1242386"/>
                <a:gd name="connsiteY2" fmla="*/ 621193 h 1242386"/>
                <a:gd name="connsiteX3" fmla="*/ 621193 w 1242386"/>
                <a:gd name="connsiteY3" fmla="*/ 1242386 h 1242386"/>
                <a:gd name="connsiteX4" fmla="*/ 0 w 1242386"/>
                <a:gd name="connsiteY4" fmla="*/ 621193 h 124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386" h="1242386">
                  <a:moveTo>
                    <a:pt x="0" y="621193"/>
                  </a:moveTo>
                  <a:cubicBezTo>
                    <a:pt x="0" y="278118"/>
                    <a:pt x="278118" y="0"/>
                    <a:pt x="621193" y="0"/>
                  </a:cubicBezTo>
                  <a:cubicBezTo>
                    <a:pt x="964268" y="0"/>
                    <a:pt x="1242386" y="278118"/>
                    <a:pt x="1242386" y="621193"/>
                  </a:cubicBezTo>
                  <a:cubicBezTo>
                    <a:pt x="1242386" y="964268"/>
                    <a:pt x="964268" y="1242386"/>
                    <a:pt x="621193" y="1242386"/>
                  </a:cubicBezTo>
                  <a:cubicBezTo>
                    <a:pt x="278118" y="1242386"/>
                    <a:pt x="0" y="964268"/>
                    <a:pt x="0" y="621193"/>
                  </a:cubicBezTo>
                  <a:close/>
                </a:path>
              </a:pathLst>
            </a:cu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3732235"/>
                <a:satOff val="-6780"/>
                <a:lumOff val="-2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7183" tIns="197183" rIns="197183" bIns="19718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400" kern="1200" dirty="0"/>
            </a:p>
          </p:txBody>
        </p:sp>
        <p:sp>
          <p:nvSpPr>
            <p:cNvPr id="12" name="รูปแบบอิสระ 11"/>
            <p:cNvSpPr/>
            <p:nvPr/>
          </p:nvSpPr>
          <p:spPr>
            <a:xfrm>
              <a:off x="6800576" y="1682348"/>
              <a:ext cx="1863579" cy="1242386"/>
            </a:xfrm>
            <a:custGeom>
              <a:avLst/>
              <a:gdLst>
                <a:gd name="connsiteX0" fmla="*/ 0 w 1863579"/>
                <a:gd name="connsiteY0" fmla="*/ 0 h 1242386"/>
                <a:gd name="connsiteX1" fmla="*/ 1863579 w 1863579"/>
                <a:gd name="connsiteY1" fmla="*/ 0 h 1242386"/>
                <a:gd name="connsiteX2" fmla="*/ 1863579 w 1863579"/>
                <a:gd name="connsiteY2" fmla="*/ 1242386 h 1242386"/>
                <a:gd name="connsiteX3" fmla="*/ 0 w 1863579"/>
                <a:gd name="connsiteY3" fmla="*/ 1242386 h 1242386"/>
                <a:gd name="connsiteX4" fmla="*/ 0 w 1863579"/>
                <a:gd name="connsiteY4" fmla="*/ 0 h 124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3579" h="1242386">
                  <a:moveTo>
                    <a:pt x="0" y="0"/>
                  </a:moveTo>
                  <a:lnTo>
                    <a:pt x="1863579" y="0"/>
                  </a:lnTo>
                  <a:lnTo>
                    <a:pt x="1863579" y="1242386"/>
                  </a:lnTo>
                  <a:lnTo>
                    <a:pt x="0" y="124238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th-TH" sz="3000" b="1" kern="1200" dirty="0" smtClean="0">
                  <a:effectLst/>
                  <a:latin typeface="FC Home" panose="020B0500040200020003" pitchFamily="34" charset="-34"/>
                  <a:cs typeface="FC Home" panose="020B0500040200020003" pitchFamily="34" charset="-34"/>
                </a:rPr>
                <a:t>ขี้วัว</a:t>
              </a:r>
              <a:endParaRPr lang="th-TH" sz="3000" b="1" kern="1200" dirty="0">
                <a:effectLst/>
                <a:latin typeface="FC Home" panose="020B0500040200020003" pitchFamily="34" charset="-34"/>
                <a:cs typeface="FC Home" panose="020B0500040200020003" pitchFamily="34" charset="-34"/>
              </a:endParaRPr>
            </a:p>
          </p:txBody>
        </p:sp>
        <p:sp>
          <p:nvSpPr>
            <p:cNvPr id="13" name="รูปแบบอิสระ 12"/>
            <p:cNvSpPr/>
            <p:nvPr/>
          </p:nvSpPr>
          <p:spPr>
            <a:xfrm>
              <a:off x="6571519" y="3076688"/>
              <a:ext cx="1242386" cy="1242386"/>
            </a:xfrm>
            <a:custGeom>
              <a:avLst/>
              <a:gdLst>
                <a:gd name="connsiteX0" fmla="*/ 0 w 1242386"/>
                <a:gd name="connsiteY0" fmla="*/ 621193 h 1242386"/>
                <a:gd name="connsiteX1" fmla="*/ 621193 w 1242386"/>
                <a:gd name="connsiteY1" fmla="*/ 0 h 1242386"/>
                <a:gd name="connsiteX2" fmla="*/ 1242386 w 1242386"/>
                <a:gd name="connsiteY2" fmla="*/ 621193 h 1242386"/>
                <a:gd name="connsiteX3" fmla="*/ 621193 w 1242386"/>
                <a:gd name="connsiteY3" fmla="*/ 1242386 h 1242386"/>
                <a:gd name="connsiteX4" fmla="*/ 0 w 1242386"/>
                <a:gd name="connsiteY4" fmla="*/ 621193 h 124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386" h="1242386">
                  <a:moveTo>
                    <a:pt x="0" y="621193"/>
                  </a:moveTo>
                  <a:cubicBezTo>
                    <a:pt x="0" y="278118"/>
                    <a:pt x="278118" y="0"/>
                    <a:pt x="621193" y="0"/>
                  </a:cubicBezTo>
                  <a:cubicBezTo>
                    <a:pt x="964268" y="0"/>
                    <a:pt x="1242386" y="278118"/>
                    <a:pt x="1242386" y="621193"/>
                  </a:cubicBezTo>
                  <a:cubicBezTo>
                    <a:pt x="1242386" y="964268"/>
                    <a:pt x="964268" y="1242386"/>
                    <a:pt x="621193" y="1242386"/>
                  </a:cubicBezTo>
                  <a:cubicBezTo>
                    <a:pt x="278118" y="1242386"/>
                    <a:pt x="0" y="964268"/>
                    <a:pt x="0" y="621193"/>
                  </a:cubicBezTo>
                  <a:close/>
                </a:path>
              </a:pathLst>
            </a:cu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7464469"/>
                <a:satOff val="-13560"/>
                <a:lumOff val="-509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7183" tIns="197183" rIns="197183" bIns="19718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400" kern="1200" dirty="0"/>
            </a:p>
          </p:txBody>
        </p:sp>
        <p:sp>
          <p:nvSpPr>
            <p:cNvPr id="14" name="รูปแบบอิสระ 13"/>
            <p:cNvSpPr/>
            <p:nvPr/>
          </p:nvSpPr>
          <p:spPr>
            <a:xfrm>
              <a:off x="7813905" y="2987184"/>
              <a:ext cx="1863579" cy="1242386"/>
            </a:xfrm>
            <a:custGeom>
              <a:avLst/>
              <a:gdLst>
                <a:gd name="connsiteX0" fmla="*/ 0 w 1863579"/>
                <a:gd name="connsiteY0" fmla="*/ 0 h 1242386"/>
                <a:gd name="connsiteX1" fmla="*/ 1863579 w 1863579"/>
                <a:gd name="connsiteY1" fmla="*/ 0 h 1242386"/>
                <a:gd name="connsiteX2" fmla="*/ 1863579 w 1863579"/>
                <a:gd name="connsiteY2" fmla="*/ 1242386 h 1242386"/>
                <a:gd name="connsiteX3" fmla="*/ 0 w 1863579"/>
                <a:gd name="connsiteY3" fmla="*/ 1242386 h 1242386"/>
                <a:gd name="connsiteX4" fmla="*/ 0 w 1863579"/>
                <a:gd name="connsiteY4" fmla="*/ 0 h 124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3579" h="1242386">
                  <a:moveTo>
                    <a:pt x="0" y="0"/>
                  </a:moveTo>
                  <a:lnTo>
                    <a:pt x="1863579" y="0"/>
                  </a:lnTo>
                  <a:lnTo>
                    <a:pt x="1863579" y="1242386"/>
                  </a:lnTo>
                  <a:lnTo>
                    <a:pt x="0" y="124238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th-TH" sz="3000" kern="1200" dirty="0" smtClean="0">
                  <a:latin typeface="FC Home" panose="020B0500040200020003" pitchFamily="34" charset="-34"/>
                  <a:cs typeface="FC Home" panose="020B0500040200020003" pitchFamily="34" charset="-34"/>
                </a:rPr>
                <a:t>ใบไม้แห้ง</a:t>
              </a:r>
              <a:endParaRPr lang="th-TH" sz="3000" kern="1200" dirty="0">
                <a:latin typeface="FC Home" panose="020B0500040200020003" pitchFamily="34" charset="-34"/>
                <a:cs typeface="FC Home" panose="020B0500040200020003" pitchFamily="34" charset="-34"/>
              </a:endParaRPr>
            </a:p>
          </p:txBody>
        </p:sp>
        <p:sp>
          <p:nvSpPr>
            <p:cNvPr id="15" name="รูปแบบอิสระ 14"/>
            <p:cNvSpPr/>
            <p:nvPr/>
          </p:nvSpPr>
          <p:spPr>
            <a:xfrm>
              <a:off x="6584659" y="4588986"/>
              <a:ext cx="1242386" cy="1242386"/>
            </a:xfrm>
            <a:custGeom>
              <a:avLst/>
              <a:gdLst>
                <a:gd name="connsiteX0" fmla="*/ 0 w 1242386"/>
                <a:gd name="connsiteY0" fmla="*/ 621193 h 1242386"/>
                <a:gd name="connsiteX1" fmla="*/ 621193 w 1242386"/>
                <a:gd name="connsiteY1" fmla="*/ 0 h 1242386"/>
                <a:gd name="connsiteX2" fmla="*/ 1242386 w 1242386"/>
                <a:gd name="connsiteY2" fmla="*/ 621193 h 1242386"/>
                <a:gd name="connsiteX3" fmla="*/ 621193 w 1242386"/>
                <a:gd name="connsiteY3" fmla="*/ 1242386 h 1242386"/>
                <a:gd name="connsiteX4" fmla="*/ 0 w 1242386"/>
                <a:gd name="connsiteY4" fmla="*/ 621193 h 124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386" h="1242386">
                  <a:moveTo>
                    <a:pt x="0" y="621193"/>
                  </a:moveTo>
                  <a:cubicBezTo>
                    <a:pt x="0" y="278118"/>
                    <a:pt x="278118" y="0"/>
                    <a:pt x="621193" y="0"/>
                  </a:cubicBezTo>
                  <a:cubicBezTo>
                    <a:pt x="964268" y="0"/>
                    <a:pt x="1242386" y="278118"/>
                    <a:pt x="1242386" y="621193"/>
                  </a:cubicBezTo>
                  <a:cubicBezTo>
                    <a:pt x="1242386" y="964268"/>
                    <a:pt x="964268" y="1242386"/>
                    <a:pt x="621193" y="1242386"/>
                  </a:cubicBezTo>
                  <a:cubicBezTo>
                    <a:pt x="278118" y="1242386"/>
                    <a:pt x="0" y="964268"/>
                    <a:pt x="0" y="621193"/>
                  </a:cubicBezTo>
                  <a:close/>
                </a:path>
              </a:pathLst>
            </a:custGeom>
            <a:blipFill rotWithShape="0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11196703"/>
                <a:satOff val="-20340"/>
                <a:lumOff val="-764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7183" tIns="197183" rIns="197183" bIns="19718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h-TH" sz="2400" kern="1200" dirty="0"/>
            </a:p>
          </p:txBody>
        </p:sp>
        <p:sp>
          <p:nvSpPr>
            <p:cNvPr id="16" name="รูปแบบอิสระ 15"/>
            <p:cNvSpPr/>
            <p:nvPr/>
          </p:nvSpPr>
          <p:spPr>
            <a:xfrm>
              <a:off x="7840219" y="4628524"/>
              <a:ext cx="1863579" cy="1242386"/>
            </a:xfrm>
            <a:custGeom>
              <a:avLst/>
              <a:gdLst>
                <a:gd name="connsiteX0" fmla="*/ 0 w 1863579"/>
                <a:gd name="connsiteY0" fmla="*/ 0 h 1242386"/>
                <a:gd name="connsiteX1" fmla="*/ 1863579 w 1863579"/>
                <a:gd name="connsiteY1" fmla="*/ 0 h 1242386"/>
                <a:gd name="connsiteX2" fmla="*/ 1863579 w 1863579"/>
                <a:gd name="connsiteY2" fmla="*/ 1242386 h 1242386"/>
                <a:gd name="connsiteX3" fmla="*/ 0 w 1863579"/>
                <a:gd name="connsiteY3" fmla="*/ 1242386 h 1242386"/>
                <a:gd name="connsiteX4" fmla="*/ 0 w 1863579"/>
                <a:gd name="connsiteY4" fmla="*/ 0 h 1242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3579" h="1242386">
                  <a:moveTo>
                    <a:pt x="0" y="0"/>
                  </a:moveTo>
                  <a:lnTo>
                    <a:pt x="1863579" y="0"/>
                  </a:lnTo>
                  <a:lnTo>
                    <a:pt x="1863579" y="1242386"/>
                  </a:lnTo>
                  <a:lnTo>
                    <a:pt x="0" y="124238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th-TH" sz="3000" kern="1200" dirty="0" smtClean="0">
                  <a:latin typeface="FC Home" panose="020B0500040200020003" pitchFamily="34" charset="-34"/>
                  <a:cs typeface="FC Home" panose="020B0500040200020003" pitchFamily="34" charset="-34"/>
                </a:rPr>
                <a:t>เศษหญ้า</a:t>
              </a:r>
              <a:endParaRPr lang="th-TH" sz="3000" kern="1200" dirty="0">
                <a:latin typeface="FC Home" panose="020B0500040200020003" pitchFamily="34" charset="-34"/>
                <a:cs typeface="FC Home" panose="020B0500040200020003" pitchFamily="34" charset="-34"/>
              </a:endParaRPr>
            </a:p>
          </p:txBody>
        </p:sp>
      </p:grp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583406">
            <a:off x="3130323" y="5248747"/>
            <a:ext cx="582240" cy="539111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068" y="5660045"/>
            <a:ext cx="1372745" cy="10920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รูปแบบอิสระ 22"/>
          <p:cNvSpPr/>
          <p:nvPr/>
        </p:nvSpPr>
        <p:spPr>
          <a:xfrm>
            <a:off x="4926482" y="5660045"/>
            <a:ext cx="1863579" cy="1242386"/>
          </a:xfrm>
          <a:custGeom>
            <a:avLst/>
            <a:gdLst>
              <a:gd name="connsiteX0" fmla="*/ 0 w 1863579"/>
              <a:gd name="connsiteY0" fmla="*/ 0 h 1242386"/>
              <a:gd name="connsiteX1" fmla="*/ 1863579 w 1863579"/>
              <a:gd name="connsiteY1" fmla="*/ 0 h 1242386"/>
              <a:gd name="connsiteX2" fmla="*/ 1863579 w 1863579"/>
              <a:gd name="connsiteY2" fmla="*/ 1242386 h 1242386"/>
              <a:gd name="connsiteX3" fmla="*/ 0 w 1863579"/>
              <a:gd name="connsiteY3" fmla="*/ 1242386 h 1242386"/>
              <a:gd name="connsiteX4" fmla="*/ 0 w 1863579"/>
              <a:gd name="connsiteY4" fmla="*/ 0 h 124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3579" h="1242386">
                <a:moveTo>
                  <a:pt x="0" y="0"/>
                </a:moveTo>
                <a:lnTo>
                  <a:pt x="1863579" y="0"/>
                </a:lnTo>
                <a:lnTo>
                  <a:pt x="1863579" y="1242386"/>
                </a:lnTo>
                <a:lnTo>
                  <a:pt x="0" y="12423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33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3000" kern="12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เศษอาหาร</a:t>
            </a:r>
            <a:endParaRPr lang="th-TH" sz="3000" kern="1200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24" name="วงรี 23"/>
          <p:cNvSpPr/>
          <p:nvPr/>
        </p:nvSpPr>
        <p:spPr>
          <a:xfrm>
            <a:off x="8641408" y="3635819"/>
            <a:ext cx="1813560" cy="140589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วัสดุที่ใช้</a:t>
            </a:r>
          </a:p>
          <a:p>
            <a:pPr algn="ctr"/>
            <a:r>
              <a:rPr lang="th-TH" sz="22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มีดังนี้</a:t>
            </a:r>
            <a:endParaRPr lang="en-US" sz="2200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cxnSp>
        <p:nvCxnSpPr>
          <p:cNvPr id="31" name="ตัวเชื่อมต่อโค้ง 30"/>
          <p:cNvCxnSpPr>
            <a:stCxn id="24" idx="1"/>
          </p:cNvCxnSpPr>
          <p:nvPr/>
        </p:nvCxnSpPr>
        <p:spPr>
          <a:xfrm rot="16200000" flipV="1">
            <a:off x="6477183" y="1411891"/>
            <a:ext cx="1522880" cy="3336751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ตัวเชื่อมต่อโค้ง 33"/>
          <p:cNvCxnSpPr/>
          <p:nvPr/>
        </p:nvCxnSpPr>
        <p:spPr>
          <a:xfrm rot="10800000">
            <a:off x="7198022" y="3654410"/>
            <a:ext cx="1488577" cy="517453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ตัวเชื่อมต่อโค้ง 39"/>
          <p:cNvCxnSpPr/>
          <p:nvPr/>
        </p:nvCxnSpPr>
        <p:spPr>
          <a:xfrm rot="10800000" flipV="1">
            <a:off x="7198021" y="4711555"/>
            <a:ext cx="1601794" cy="553447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ตัวเชื่อมต่อโค้ง 44"/>
          <p:cNvCxnSpPr>
            <a:stCxn id="24" idx="4"/>
          </p:cNvCxnSpPr>
          <p:nvPr/>
        </p:nvCxnSpPr>
        <p:spPr>
          <a:xfrm rot="5400000">
            <a:off x="7477896" y="4210947"/>
            <a:ext cx="1239531" cy="2901055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39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ัวแทน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615814"/>
              </p:ext>
            </p:extLst>
          </p:nvPr>
        </p:nvGraphicFramePr>
        <p:xfrm>
          <a:off x="-1299901" y="2506662"/>
          <a:ext cx="8554811" cy="3989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3424960" y="449725"/>
            <a:ext cx="8616315" cy="1687434"/>
          </a:xfrm>
        </p:spPr>
        <p:txBody>
          <a:bodyPr anchor="t">
            <a:normAutofit/>
          </a:bodyPr>
          <a:lstStyle/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กระบวนการจัดทำปุ๋ยหมักไม่กลับกอง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sz="28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- นำเศษวัสดุต่าง ๆ เทเป็นชั้นสลับกัน จนกว่าจะเต็มวงบ่อ และรดน้ำให้ชุ่มทุกชั้นเพื่อเพิ่มความชื้นในกองปุ๋ยหมัก 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9" b="38333"/>
          <a:stretch/>
        </p:blipFill>
        <p:spPr>
          <a:xfrm>
            <a:off x="611484" y="541575"/>
            <a:ext cx="4103370" cy="2688749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36" y="2506661"/>
            <a:ext cx="5019988" cy="3765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1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68" y="2824353"/>
            <a:ext cx="3713782" cy="2785336"/>
          </a:xfrm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กระบวนการจัดทำปุ๋ยหมักไม่กลับกอง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sz="28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- นำเศษวัสดุต่าง ๆ เทเป็นชั้นสลับกัน จนกว่าจะเต็มวงบ่อ และรดน้ำให้ชุ่มทุกชั้นเพื่อเพิ่มความชื้นในกองปุ๋ยหมัก 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12" y="2048165"/>
            <a:ext cx="2993858" cy="224539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13" y="4450238"/>
            <a:ext cx="2998018" cy="224851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38" y="2218036"/>
            <a:ext cx="3113284" cy="415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3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14910" y="149367"/>
            <a:ext cx="10515600" cy="1325563"/>
          </a:xfrm>
        </p:spPr>
        <p:txBody>
          <a:bodyPr>
            <a:norm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th-TH" sz="36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การวางระบบน้ำเพื่อใช้รดกองปุ๋ยหมัก</a:t>
            </a:r>
            <a:endParaRPr lang="en-US" sz="3600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0" y="1670139"/>
            <a:ext cx="3096961" cy="4129283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41" y="2115812"/>
            <a:ext cx="3200738" cy="426957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92" y="1670139"/>
            <a:ext cx="3207501" cy="427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0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2835" y="651620"/>
            <a:ext cx="10515600" cy="132556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ปุ๋ย</a:t>
            </a:r>
            <a:r>
              <a:rPr lang="th-TH" b="1" dirty="0">
                <a:latin typeface="FC Home" panose="020B0500040200020003" pitchFamily="34" charset="-34"/>
                <a:cs typeface="FC Home" panose="020B0500040200020003" pitchFamily="34" charset="-34"/>
              </a:rPr>
              <a:t>หมักไม่กลับกอง</a:t>
            </a:r>
            <a:r>
              <a:rPr lang="th-TH" dirty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dirty="0">
                <a:latin typeface="FC Home" panose="020B0500040200020003" pitchFamily="34" charset="-34"/>
                <a:cs typeface="FC Home" panose="020B0500040200020003" pitchFamily="34" charset="-34"/>
              </a:rPr>
            </a:br>
            <a:endParaRPr lang="en-US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72" y="1208937"/>
            <a:ext cx="5211728" cy="5211728"/>
          </a:xfrm>
          <a:prstGeom prst="rect">
            <a:avLst/>
          </a:prstGeom>
        </p:spPr>
      </p:pic>
      <p:sp>
        <p:nvSpPr>
          <p:cNvPr id="7" name="ตัวแทนข้อความ 10"/>
          <p:cNvSpPr txBox="1">
            <a:spLocks/>
          </p:cNvSpPr>
          <p:nvPr/>
        </p:nvSpPr>
        <p:spPr>
          <a:xfrm>
            <a:off x="1176897" y="2138349"/>
            <a:ext cx="4260850" cy="4121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/>
            <a:r>
              <a:rPr lang="th-TH" sz="30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เมื่อครบ 1 เดือนแล้วให้ตรวจสอบกองปุ๋ยหมัก หากมีการยุบตัวและย่อยสลายดีแล้ว ให้นำปุ๋ยหมักที่ได้ นำมาผึ่งลมเพื่อลดความร้อน จึงจะสามารถนำไปใช้ได้</a:t>
            </a:r>
            <a:r>
              <a:rPr lang="en-US" sz="30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en-US" sz="3000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410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6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 ประดิษฐ์กล่องใส่ถุงกันควันไฟ</a:t>
            </a:r>
            <a:endParaRPr lang="en-US" sz="36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536842" y="1579046"/>
            <a:ext cx="4000928" cy="4801206"/>
          </a:xfrm>
        </p:spPr>
        <p:txBody>
          <a:bodyPr>
            <a:normAutofit/>
          </a:bodyPr>
          <a:lstStyle/>
          <a:p>
            <a:pPr algn="thaiDist"/>
            <a:r>
              <a:rPr lang="th-TH" dirty="0" err="1" smtClean="0">
                <a:latin typeface="FC Home" panose="020B0500040200020003" pitchFamily="34" charset="-34"/>
                <a:cs typeface="FC Home" panose="020B0500040200020003" pitchFamily="34" charset="-34"/>
              </a:rPr>
              <a:t>การ</a:t>
            </a:r>
            <a:r>
              <a:rPr lang="th-TH" dirty="0" err="1">
                <a:latin typeface="FC Home" panose="020B0500040200020003" pitchFamily="34" charset="-34"/>
                <a:cs typeface="FC Home" panose="020B0500040200020003" pitchFamily="34" charset="-34"/>
              </a:rPr>
              <a:t>จัด</a:t>
            </a:r>
            <a:r>
              <a:rPr lang="th-TH" dirty="0">
                <a:latin typeface="FC Home" panose="020B0500040200020003" pitchFamily="34" charset="-34"/>
                <a:cs typeface="FC Home" panose="020B0500040200020003" pitchFamily="34" charset="-34"/>
              </a:rPr>
              <a:t>การขวดพลาสติกเพื่อนำมารี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ไซเคิล วัสดุ</a:t>
            </a:r>
            <a:r>
              <a:rPr lang="th-TH" dirty="0">
                <a:latin typeface="FC Home" panose="020B0500040200020003" pitchFamily="34" charset="-34"/>
                <a:cs typeface="FC Home" panose="020B0500040200020003" pitchFamily="34" charset="-34"/>
              </a:rPr>
              <a:t>ที่ใช้หาได้โดยง่ายสามารถทำ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ได้ </a:t>
            </a:r>
            <a:r>
              <a:rPr lang="th-TH" dirty="0">
                <a:latin typeface="FC Home" panose="020B0500040200020003" pitchFamily="34" charset="-34"/>
                <a:cs typeface="FC Home" panose="020B0500040200020003" pitchFamily="34" charset="-34"/>
              </a:rPr>
              <a:t>ขั้นตอนไม่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ยุ่งยากและเกิด</a:t>
            </a:r>
            <a:r>
              <a:rPr lang="th-TH" dirty="0">
                <a:latin typeface="FC Home" panose="020B0500040200020003" pitchFamily="34" charset="-34"/>
                <a:cs typeface="FC Home" panose="020B0500040200020003" pitchFamily="34" charset="-34"/>
              </a:rPr>
              <a:t>ประโยชน์ต่ออาคารอำนวย ยศสุข โดยนำขวดพลาสติกมาประดิษฐ์เป็นที่เก็บถุงกันควันไฟ ซึ่งกล่องจะต้องดูสะอาด ใช้งานได้จริงและเห็นได้เด่นชัด เพื่อเวลานำไปใช้สามารถใช้ได้จริงหากเกิดสถานการณ์ไฟ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ไหม้</a:t>
            </a:r>
            <a:endParaRPr lang="en-US" dirty="0"/>
          </a:p>
          <a:p>
            <a:endParaRPr lang="en-US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721" y="1393413"/>
            <a:ext cx="3740129" cy="49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34767" y="313754"/>
            <a:ext cx="4802312" cy="136093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การคัดแยกขยะ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21" y="1778553"/>
            <a:ext cx="4959040" cy="4457860"/>
          </a:xfr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529976" y="1904535"/>
            <a:ext cx="5120811" cy="433187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/>
            <a:r>
              <a:rPr lang="th-TH" sz="20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	</a:t>
            </a:r>
            <a:r>
              <a:rPr lang="th-TH" sz="28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- หมวดที่ 4 ได้มีการดำเนินการตามแนวทางการคัดแยกรวบรวม และการกำจัดขยะอย่างเหมาะสม จึง</a:t>
            </a:r>
            <a:r>
              <a:rPr lang="th-TH" altLang="en-US" sz="28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ได้</a:t>
            </a:r>
            <a:r>
              <a:rPr lang="th-TH" altLang="en-US" sz="2800" dirty="0">
                <a:latin typeface="FC Home" panose="020B0500040200020003" pitchFamily="34" charset="-34"/>
                <a:cs typeface="FC Home" panose="020B0500040200020003" pitchFamily="34" charset="-34"/>
              </a:rPr>
              <a:t>มี</a:t>
            </a:r>
            <a:r>
              <a:rPr lang="th-TH" altLang="en-US" sz="2800" dirty="0" err="1">
                <a:latin typeface="FC Home" panose="020B0500040200020003" pitchFamily="34" charset="-34"/>
                <a:cs typeface="FC Home" panose="020B0500040200020003" pitchFamily="34" charset="-34"/>
              </a:rPr>
              <a:t>การจัด</a:t>
            </a:r>
            <a:r>
              <a:rPr lang="th-TH" altLang="en-US" sz="2800" dirty="0">
                <a:latin typeface="FC Home" panose="020B0500040200020003" pitchFamily="34" charset="-34"/>
                <a:cs typeface="FC Home" panose="020B0500040200020003" pitchFamily="34" charset="-34"/>
              </a:rPr>
              <a:t>ทำเส้นทาง</a:t>
            </a:r>
            <a:r>
              <a:rPr lang="th-TH" altLang="en-US" sz="2800" dirty="0" err="1">
                <a:latin typeface="FC Home" panose="020B0500040200020003" pitchFamily="34" charset="-34"/>
                <a:cs typeface="FC Home" panose="020B0500040200020003" pitchFamily="34" charset="-34"/>
              </a:rPr>
              <a:t>การจัด</a:t>
            </a:r>
            <a:r>
              <a:rPr lang="th-TH" altLang="en-US" sz="2800" dirty="0">
                <a:latin typeface="FC Home" panose="020B0500040200020003" pitchFamily="34" charset="-34"/>
                <a:cs typeface="FC Home" panose="020B0500040200020003" pitchFamily="34" charset="-34"/>
              </a:rPr>
              <a:t>การขยะแต่ละประเภท ตลอดจนรณรงค์ให้ผู้รับบริการและ</a:t>
            </a:r>
            <a:r>
              <a:rPr lang="th-TH" altLang="en-US" sz="28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บุคลากรที่ปฏิบัติงานภายในอาคารอำนวย ยศสุข </a:t>
            </a:r>
            <a:r>
              <a:rPr lang="th-TH" altLang="en-US" sz="2800" dirty="0">
                <a:latin typeface="FC Home" panose="020B0500040200020003" pitchFamily="34" charset="-34"/>
                <a:cs typeface="FC Home" panose="020B0500040200020003" pitchFamily="34" charset="-34"/>
              </a:rPr>
              <a:t>ทำการคัดแยกขยะก่อนทิ้งลงถัง โดยให้ผู้ปฏิบัติงานบริการทั่วไป (แม่บ้าน) ตรวจสอบและคัดแยกขยะ/วัสดุให้ถูกต้องอีกครั้ง และทำการบันทึกข้อมูลปริมาณขยะ/วัสดุแต่ละประเภทในแต่ละวัน แล้วจัดส่งข้อมูลปริมาณขยะเป็นรายเดือน</a:t>
            </a:r>
            <a:endParaRPr lang="en-US" sz="2800" dirty="0">
              <a:latin typeface="FC Home" panose="020B0500040200020003" pitchFamily="34" charset="-34"/>
              <a:cs typeface="FC Home" panose="020B0500040200020003" pitchFamily="34" charset="-34"/>
            </a:endParaRPr>
          </a:p>
          <a:p>
            <a:endParaRPr lang="en-US" sz="2000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863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35458" y="139094"/>
            <a:ext cx="10515600" cy="1325563"/>
          </a:xfrm>
        </p:spPr>
        <p:txBody>
          <a:bodyPr anchor="t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6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ประดิษฐ์</a:t>
            </a:r>
            <a:r>
              <a:rPr lang="th-TH" sz="3600" b="1" dirty="0">
                <a:latin typeface="FC Home" panose="020B0500040200020003" pitchFamily="34" charset="-34"/>
                <a:cs typeface="FC Home" panose="020B0500040200020003" pitchFamily="34" charset="-34"/>
              </a:rPr>
              <a:t>กล่องใส่ถุงกันควัน</a:t>
            </a:r>
            <a:r>
              <a:rPr lang="th-TH" sz="36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ไฟ</a:t>
            </a:r>
            <a:br>
              <a:rPr lang="th-TH" sz="36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sz="3600" b="1" dirty="0">
                <a:latin typeface="FC Home" panose="020B0500040200020003" pitchFamily="34" charset="-34"/>
                <a:cs typeface="FC Home" panose="020B0500040200020003" pitchFamily="34" charset="-34"/>
              </a:rPr>
              <a:t> </a:t>
            </a:r>
            <a:r>
              <a:rPr lang="th-TH" sz="36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     </a:t>
            </a:r>
            <a:r>
              <a:rPr lang="th-TH" sz="28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- เพื่อนำไปติดในตัวอาคารอำนวย  ยศสุข ตามจุดต่าง ๆ จำนวน 16 จุด</a:t>
            </a:r>
            <a:endParaRPr lang="en-US" sz="3600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5" y="1643228"/>
            <a:ext cx="2332234" cy="3134724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73" y="3560311"/>
            <a:ext cx="2389668" cy="3211919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03" y="1643228"/>
            <a:ext cx="2282434" cy="306778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570" y="2753473"/>
            <a:ext cx="3681984" cy="2761488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81" y="1638270"/>
            <a:ext cx="2445860" cy="18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9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ตัวแทนเนื้อหา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84" y="2028804"/>
            <a:ext cx="5171781" cy="3878836"/>
          </a:xfr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3" y="1580124"/>
            <a:ext cx="2099365" cy="2439934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7" r="6678" b="9495"/>
          <a:stretch/>
        </p:blipFill>
        <p:spPr>
          <a:xfrm>
            <a:off x="648243" y="4187308"/>
            <a:ext cx="2308486" cy="2479183"/>
          </a:xfrm>
          <a:prstGeom prst="rect">
            <a:avLst/>
          </a:prstGeom>
        </p:spPr>
      </p:pic>
      <p:sp>
        <p:nvSpPr>
          <p:cNvPr id="13" name="ชื่อเรื่อง 1"/>
          <p:cNvSpPr>
            <a:spLocks noGrp="1"/>
          </p:cNvSpPr>
          <p:nvPr>
            <p:ph type="title"/>
          </p:nvPr>
        </p:nvSpPr>
        <p:spPr>
          <a:xfrm>
            <a:off x="858838" y="254562"/>
            <a:ext cx="10515600" cy="1325562"/>
          </a:xfrm>
        </p:spPr>
        <p:txBody>
          <a:bodyPr anchor="t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6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ประดิษฐ์</a:t>
            </a:r>
            <a:r>
              <a:rPr lang="th-TH" sz="3600" b="1" dirty="0">
                <a:latin typeface="FC Home" panose="020B0500040200020003" pitchFamily="34" charset="-34"/>
                <a:cs typeface="FC Home" panose="020B0500040200020003" pitchFamily="34" charset="-34"/>
              </a:rPr>
              <a:t>กล่องใส่ถุงกันควัน</a:t>
            </a:r>
            <a:r>
              <a:rPr lang="th-TH" sz="36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ไฟ</a:t>
            </a:r>
            <a:br>
              <a:rPr lang="th-TH" sz="36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sz="3600" b="1" dirty="0">
                <a:latin typeface="FC Home" panose="020B0500040200020003" pitchFamily="34" charset="-34"/>
                <a:cs typeface="FC Home" panose="020B0500040200020003" pitchFamily="34" charset="-34"/>
              </a:rPr>
              <a:t> </a:t>
            </a:r>
            <a:r>
              <a:rPr lang="th-TH" sz="36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     </a:t>
            </a:r>
            <a:r>
              <a:rPr lang="th-TH" sz="28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- เพื่อนำไปติดในตัวอาคารอำนวย  ยศสุข ตามจุดต่าง ๆ จำนวน 16 จุด</a:t>
            </a:r>
            <a:endParaRPr lang="en-US" sz="3600" dirty="0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620" y="2006434"/>
            <a:ext cx="2925904" cy="390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9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708935" y="865508"/>
            <a:ext cx="9144000" cy="2387600"/>
          </a:xfrm>
        </p:spPr>
        <p:txBody>
          <a:bodyPr/>
          <a:lstStyle/>
          <a:p>
            <a:r>
              <a:rPr lang="th-TH" b="1" dirty="0" err="1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การจัด</a:t>
            </a: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การน้ำเสีย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5" y="760289"/>
            <a:ext cx="6097711" cy="609771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89" y="3376399"/>
            <a:ext cx="2847120" cy="227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0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dirty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sz="18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sz="1800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sz="18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sz="1800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sz="1800" dirty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sz="1800" dirty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sz="18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sz="1800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11" name="ตัวแทนข้อความ 10"/>
          <p:cNvSpPr>
            <a:spLocks noGrp="1"/>
          </p:cNvSpPr>
          <p:nvPr>
            <p:ph type="body" sz="half" idx="4294967295"/>
          </p:nvPr>
        </p:nvSpPr>
        <p:spPr>
          <a:xfrm>
            <a:off x="400706" y="1832080"/>
            <a:ext cx="4260850" cy="4121150"/>
          </a:xfrm>
        </p:spPr>
        <p:txBody>
          <a:bodyPr>
            <a:noAutofit/>
          </a:bodyPr>
          <a:lstStyle/>
          <a:p>
            <a:pPr algn="thaiDist"/>
            <a:r>
              <a:rPr lang="th-TH" sz="20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ตามที่ </a:t>
            </a:r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หมวดที่ 4 </a:t>
            </a:r>
            <a:r>
              <a:rPr lang="th-TH" sz="20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ได้มอบหมายให้ อ.</a:t>
            </a:r>
            <a:r>
              <a:rPr lang="th-TH" sz="2000" dirty="0" err="1" smtClean="0">
                <a:latin typeface="FC Home" panose="020B0500040200020003" pitchFamily="34" charset="-34"/>
                <a:cs typeface="FC Home" panose="020B0500040200020003" pitchFamily="34" charset="-34"/>
              </a:rPr>
              <a:t>พิ</a:t>
            </a:r>
            <a:r>
              <a:rPr lang="th-TH" sz="20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จักษณ์  อนุสรณ์รัชดา เป็นผู้รับผิดชอบ ใน</a:t>
            </a:r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ส่วน</a:t>
            </a:r>
            <a:r>
              <a:rPr lang="th-TH" sz="2000" dirty="0" err="1">
                <a:latin typeface="FC Home" panose="020B0500040200020003" pitchFamily="34" charset="-34"/>
                <a:cs typeface="FC Home" panose="020B0500040200020003" pitchFamily="34" charset="-34"/>
              </a:rPr>
              <a:t>การจัด</a:t>
            </a:r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การบำบัดน้ำเสียภายในตัวอาคารศูนย์กิจการนักศึกษา (อาคารอำนวย ยศสุข) ก่อสร้างเมื่อปี พ.ศ. 2551-2553 มีพื้นที่ทั้งหมด 16,262 ตารางเมตร จากการก่อสร้างหลังนี้ ไม่ได้มี</a:t>
            </a:r>
            <a:r>
              <a:rPr lang="th-TH" sz="2000" dirty="0" err="1">
                <a:latin typeface="FC Home" panose="020B0500040200020003" pitchFamily="34" charset="-34"/>
                <a:cs typeface="FC Home" panose="020B0500040200020003" pitchFamily="34" charset="-34"/>
              </a:rPr>
              <a:t>การทำ</a:t>
            </a:r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ความสะอาดและล้างบ่อน้ำเสียเป็นเวลาเกือบ 10 ปี จึงทำให้มีการอุดตันของไขมันภายในบ่อ มีกลิ่นย้อนกลับมาตามท่อส่งไปยังห้องน้ำในแต่ละชั้น ทำให้มีกลิ่นเหม็นภายในตัวอาคาร ดังนั้น ทางกองพัฒนานักศึกษาได้ดำเนินการจ้างเหมา</a:t>
            </a:r>
            <a:r>
              <a:rPr lang="th-TH" sz="2000" dirty="0" err="1">
                <a:latin typeface="FC Home" panose="020B0500040200020003" pitchFamily="34" charset="-34"/>
                <a:cs typeface="FC Home" panose="020B0500040200020003" pitchFamily="34" charset="-34"/>
              </a:rPr>
              <a:t>ทางบริษัท</a:t>
            </a:r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เพื่อดำเนินการดูดสิ่งปฏิกูลเศษสิ่งของและทำความสะอาดล้างท่อไขมันเมื่อวันที่ 26 พฤศจิกายน 2561 </a:t>
            </a:r>
            <a:r>
              <a:rPr lang="en-US" sz="2000" dirty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en-US" sz="2000" dirty="0">
                <a:latin typeface="FC Home" panose="020B0500040200020003" pitchFamily="34" charset="-34"/>
                <a:cs typeface="FC Home" panose="020B0500040200020003" pitchFamily="34" charset="-34"/>
              </a:rPr>
            </a:br>
            <a:endParaRPr lang="en-US" sz="2000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687513" y="749845"/>
            <a:ext cx="3385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rgbClr val="767171"/>
                </a:solidFill>
                <a:latin typeface="FC Home" panose="020B0500040200020003" pitchFamily="34" charset="-34"/>
                <a:ea typeface="+mj-ea"/>
                <a:cs typeface="FC Home" panose="020B0500040200020003" pitchFamily="34" charset="-34"/>
              </a:rPr>
              <a:t>การบำบัดน้ำเสีย</a:t>
            </a:r>
            <a:endParaRPr lang="en-US" b="1" dirty="0"/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2854709962"/>
              </p:ext>
            </p:extLst>
          </p:nvPr>
        </p:nvGraphicFramePr>
        <p:xfrm>
          <a:off x="5024062" y="749845"/>
          <a:ext cx="7280424" cy="5203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15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8056" y="262383"/>
            <a:ext cx="10515600" cy="1648610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การบำบัดน้ำเสีย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en-US" sz="31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- </a:t>
            </a:r>
            <a:r>
              <a:rPr lang="th-TH" sz="3100" dirty="0">
                <a:latin typeface="FC Home" panose="020B0500040200020003" pitchFamily="34" charset="-34"/>
                <a:cs typeface="FC Home" panose="020B0500040200020003" pitchFamily="34" charset="-34"/>
              </a:rPr>
              <a:t>และต่อมาเมื่อวันที่ 28 พฤษภาคม 2563 ได้จ้างเหมาให้</a:t>
            </a:r>
            <a:r>
              <a:rPr lang="th-TH" sz="3100" dirty="0" err="1">
                <a:latin typeface="FC Home" panose="020B0500040200020003" pitchFamily="34" charset="-34"/>
                <a:cs typeface="FC Home" panose="020B0500040200020003" pitchFamily="34" charset="-34"/>
              </a:rPr>
              <a:t>ทางบริษัท</a:t>
            </a:r>
            <a:r>
              <a:rPr lang="th-TH" sz="3100" dirty="0">
                <a:latin typeface="FC Home" panose="020B0500040200020003" pitchFamily="34" charset="-34"/>
                <a:cs typeface="FC Home" panose="020B0500040200020003" pitchFamily="34" charset="-34"/>
              </a:rPr>
              <a:t>มาดำเนินการดูดสิ่งปฏิกูลและทำความสะอาดอีกครั้ง</a:t>
            </a:r>
            <a:r>
              <a:rPr lang="en-US" sz="3100" dirty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en-US" sz="3100" dirty="0">
                <a:latin typeface="FC Home" panose="020B0500040200020003" pitchFamily="34" charset="-34"/>
                <a:cs typeface="FC Home" panose="020B0500040200020003" pitchFamily="34" charset="-34"/>
              </a:rPr>
            </a:br>
            <a:endParaRPr lang="en-US" sz="3100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1695624189"/>
              </p:ext>
            </p:extLst>
          </p:nvPr>
        </p:nvGraphicFramePr>
        <p:xfrm>
          <a:off x="1222625" y="1634066"/>
          <a:ext cx="97510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54" descr="https://lh3.googleusercontent.com/pw/ACtC-3ekDSecaAbIeJP8smjGCxprvzUkH7m5YMTOA_hVWSyxuWiRS4kAm1kz7bLzeSkEWi5RORRJYD4fadyG5vBzQHFjn8UfXzoMfrI7wg5hOWV18IBoxuupnG3TqL9CHSTMVyK4GXmXsvhHTTnbSs99r-SeiQ=w1403-h789-no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9512" y="4468200"/>
            <a:ext cx="2907751" cy="1624373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7" descr="https://lh3.googleusercontent.com/pw/ACtC-3fjRyRjQL1arLZH4tl5pWiTioXdaL4-xnjytbbCDIxwkCbbNXWACt6it_N3E5JQqwPGlzqVHnCFqyo334w5yrzQ8caTakklthVsPMMRMuQ0gQ64Gww_BWRYXn9pJmAaMIKx_ZMrYoLPf4qhfxl8PolWgg=w444-h789-no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8710462" y="3829377"/>
            <a:ext cx="1624374" cy="2902016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459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88879" y="123290"/>
            <a:ext cx="10515600" cy="19623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4000" b="1" dirty="0">
                <a:latin typeface="FC Home" panose="020B0500040200020003" pitchFamily="34" charset="-34"/>
                <a:cs typeface="FC Home" panose="020B0500040200020003" pitchFamily="34" charset="-34"/>
              </a:rPr>
              <a:t>ถังดักไขมันคือ</a:t>
            </a:r>
            <a:r>
              <a:rPr lang="th-TH" sz="40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อะไร</a:t>
            </a:r>
            <a:r>
              <a:rPr lang="th-TH" sz="31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sz="31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sz="2400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ถัง</a:t>
            </a:r>
            <a:r>
              <a:rPr lang="th-TH" sz="2400" b="1" dirty="0">
                <a:latin typeface="FC Home" panose="020B0500040200020003" pitchFamily="34" charset="-34"/>
                <a:cs typeface="FC Home" panose="020B0500040200020003" pitchFamily="34" charset="-34"/>
              </a:rPr>
              <a:t>ดักไขมันหรือบ่อดักไขมัน</a:t>
            </a:r>
            <a:r>
              <a:rPr lang="th-TH" sz="2400" dirty="0">
                <a:latin typeface="FC Home" panose="020B0500040200020003" pitchFamily="34" charset="-34"/>
                <a:cs typeface="FC Home" panose="020B0500040200020003" pitchFamily="34" charset="-34"/>
              </a:rPr>
              <a:t> คือ อุปกรณ์ที่ช่วยในการดักจับไขมันจากท่อน้ำทิ้งภายในบ้านทั้งหมด เพื่อแยกส่วนไขมันออกจากน้ำก่อนทำการปล่อยน้ำทิ้งลงสู่ท่อระบายน้ำสาธารณะ</a:t>
            </a:r>
            <a:r>
              <a:rPr lang="th-TH" sz="2400" dirty="0"/>
              <a:t/>
            </a:r>
            <a:br>
              <a:rPr lang="th-TH" sz="2400" dirty="0"/>
            </a:br>
            <a:endParaRPr lang="en-US" sz="2400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54" y="1658651"/>
            <a:ext cx="7684034" cy="50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653265" y="698645"/>
            <a:ext cx="10905162" cy="1423560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การบำบัดน้ำเสีย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en-US" sz="31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-</a:t>
            </a:r>
            <a:r>
              <a:rPr lang="th-TH" sz="31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 การติดตั้งและล้างถังดักไขมัน ประจำอาคารอำนวย  ยศสุข</a:t>
            </a:r>
            <a:br>
              <a:rPr lang="th-TH" sz="3100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sz="3100" dirty="0">
                <a:latin typeface="FC Home" panose="020B0500040200020003" pitchFamily="34" charset="-34"/>
                <a:cs typeface="FC Home" panose="020B0500040200020003" pitchFamily="34" charset="-34"/>
              </a:rPr>
              <a:t>ทางหมวดที่ 4 ได้ดำเนินการติดตั้งถังดักไขมันไว้ด้านล่างของอ่างล้างภาชนะตามจุดดังนี้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>
                <a:latin typeface="FC Home" panose="020B0500040200020003" pitchFamily="34" charset="-34"/>
                <a:cs typeface="FC Home" panose="020B0500040200020003" pitchFamily="34" charset="-34"/>
              </a:rPr>
              <a:t/>
            </a:r>
            <a:br>
              <a:rPr lang="en-US" sz="3100" dirty="0">
                <a:latin typeface="FC Home" panose="020B0500040200020003" pitchFamily="34" charset="-34"/>
                <a:cs typeface="FC Home" panose="020B0500040200020003" pitchFamily="34" charset="-34"/>
              </a:rPr>
            </a:br>
            <a:endParaRPr lang="en-US" sz="3100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5" name="ตัวแทนข้อความ 10"/>
          <p:cNvSpPr txBox="1">
            <a:spLocks/>
          </p:cNvSpPr>
          <p:nvPr/>
        </p:nvSpPr>
        <p:spPr>
          <a:xfrm>
            <a:off x="1478347" y="2221002"/>
            <a:ext cx="2456655" cy="1816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8371" y="2219444"/>
            <a:ext cx="3602268" cy="909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>
              <a:lnSpc>
                <a:spcPct val="115000"/>
              </a:lnSpc>
              <a:spcAft>
                <a:spcPts val="1000"/>
              </a:spcAft>
            </a:pPr>
            <a:r>
              <a:rPr lang="th-TH" sz="2000" b="1" dirty="0">
                <a:solidFill>
                  <a:schemeClr val="tx2">
                    <a:lumMod val="75000"/>
                  </a:schemeClr>
                </a:solidFill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จุดที่ 1  อ่างล้างภาชนะด้านล่างใต้</a:t>
            </a: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บันได</a:t>
            </a:r>
          </a:p>
          <a:p>
            <a:pPr algn="thaiDist">
              <a:lnSpc>
                <a:spcPct val="115000"/>
              </a:lnSpc>
              <a:spcAft>
                <a:spcPts val="1000"/>
              </a:spcAft>
            </a:pP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ห้อง</a:t>
            </a:r>
            <a:r>
              <a:rPr lang="th-TH" sz="2000" b="1" dirty="0">
                <a:solidFill>
                  <a:schemeClr val="tx2">
                    <a:lumMod val="75000"/>
                  </a:schemeClr>
                </a:solidFill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งานวินัยและพัฒนานักศึกษา</a:t>
            </a:r>
            <a:endParaRPr lang="en-US" sz="2000" dirty="0">
              <a:solidFill>
                <a:schemeClr val="tx2">
                  <a:lumMod val="75000"/>
                </a:schemeClr>
              </a:solidFill>
              <a:effectLst/>
              <a:latin typeface="FC Home" panose="020B0500040200020003" pitchFamily="34" charset="-34"/>
              <a:ea typeface="Calibri" panose="020F0502020204030204" pitchFamily="34" charset="0"/>
              <a:cs typeface="FC Home" panose="020B0500040200020003" pitchFamily="34" charset="-34"/>
            </a:endParaRPr>
          </a:p>
        </p:txBody>
      </p:sp>
      <p:pic>
        <p:nvPicPr>
          <p:cNvPr id="8" name="Picture 24" descr="D:\งานการกีฬา\Green Office\รูปกิจกรรม หมวด 4\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2093" y="1873392"/>
            <a:ext cx="3213589" cy="474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 descr="D:\งานการกีฬา\Green Office\รูปกิจกรรม หมวด 4\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8591" y="1873391"/>
            <a:ext cx="3892685" cy="219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6" descr="D:\งานการกีฬา\Green Office\รูปกิจกรรม หมวด 4\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5970" y="4140484"/>
            <a:ext cx="3865306" cy="247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54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77448"/>
            <a:ext cx="10515600" cy="132556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6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การดูแลอุปกรณ์บำบัดน้ำเสีย</a:t>
            </a:r>
            <a:endParaRPr lang="en-US" sz="3600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42367" y="1144478"/>
            <a:ext cx="1113959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th-TH" sz="2400" b="1" dirty="0" smtClean="0"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ทางหมวด 4 </a:t>
            </a:r>
            <a:r>
              <a:rPr lang="th-TH" sz="2400" b="1" dirty="0" smtClean="0"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ได้</a:t>
            </a:r>
            <a:r>
              <a:rPr lang="th-TH" sz="2400" b="1" dirty="0" smtClean="0"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มีการ</a:t>
            </a:r>
            <a:r>
              <a:rPr lang="th-TH" sz="2400" b="1" dirty="0" smtClean="0"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ตรวจเช็ค</a:t>
            </a:r>
            <a:r>
              <a:rPr lang="th-TH" sz="2400" b="1" dirty="0" smtClean="0"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และบันทึก</a:t>
            </a:r>
            <a:r>
              <a:rPr lang="th-TH" sz="2400" b="1" dirty="0" err="1" smtClean="0"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การทำ</a:t>
            </a:r>
            <a:r>
              <a:rPr lang="th-TH" sz="2400" b="1" dirty="0" smtClean="0"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ความสะอาดถังดัก</a:t>
            </a:r>
            <a:r>
              <a:rPr lang="th-TH" sz="2400" b="1" dirty="0" smtClean="0"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ไขมัน</a:t>
            </a:r>
            <a:endParaRPr lang="en-US" sz="2400" b="1" dirty="0">
              <a:effectLst/>
              <a:latin typeface="FC Home" panose="020B0500040200020003" pitchFamily="34" charset="-34"/>
              <a:ea typeface="Calibri" panose="020F0502020204030204" pitchFamily="34" charset="0"/>
              <a:cs typeface="FC Home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30" y="2044557"/>
            <a:ext cx="2454235" cy="436138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4557"/>
            <a:ext cx="2454234" cy="436138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31" y="2044557"/>
            <a:ext cx="2454235" cy="436138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732" y="2044557"/>
            <a:ext cx="2455162" cy="43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23135" y="437043"/>
            <a:ext cx="10515600" cy="1206821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600" b="1" dirty="0"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ไขมันที่ตักออกได้นำไปใส่ในกองปุ๋ยหมักไม่กลับกอง </a:t>
            </a:r>
            <a:r>
              <a:rPr lang="en-US" sz="3600" b="1" dirty="0"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/>
            </a:r>
            <a:br>
              <a:rPr lang="en-US" sz="3600" b="1" dirty="0"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</a:br>
            <a:endParaRPr lang="en-US" sz="3600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61" y="1376737"/>
            <a:ext cx="6671353" cy="500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81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41428" y="418715"/>
            <a:ext cx="5721438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>
              <a:lnSpc>
                <a:spcPct val="115000"/>
              </a:lnSpc>
              <a:spcAft>
                <a:spcPts val="1000"/>
              </a:spcAft>
            </a:pPr>
            <a:r>
              <a:rPr lang="th-TH" sz="2600" b="1" dirty="0">
                <a:solidFill>
                  <a:schemeClr val="tx2">
                    <a:lumMod val="75000"/>
                  </a:schemeClr>
                </a:solidFill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จุดที่ 3  อ่างล้างภาชนะห้องประชุมศิขรินท</a:t>
            </a:r>
            <a:r>
              <a:rPr lang="th-TH" sz="2600" b="1" dirty="0" err="1">
                <a:solidFill>
                  <a:schemeClr val="tx2">
                    <a:lumMod val="75000"/>
                  </a:schemeClr>
                </a:solidFill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ร์</a:t>
            </a:r>
            <a:r>
              <a:rPr lang="th-TH" sz="2600" b="1" dirty="0">
                <a:solidFill>
                  <a:schemeClr val="tx2">
                    <a:lumMod val="75000"/>
                  </a:schemeClr>
                </a:solidFill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 ชั้น 3</a:t>
            </a:r>
            <a:endParaRPr lang="en-US" sz="2600" dirty="0">
              <a:solidFill>
                <a:schemeClr val="tx2">
                  <a:lumMod val="75000"/>
                </a:schemeClr>
              </a:solidFill>
              <a:effectLst/>
              <a:latin typeface="FC Home" panose="020B0500040200020003" pitchFamily="34" charset="-34"/>
              <a:ea typeface="Calibri" panose="020F0502020204030204" pitchFamily="34" charset="0"/>
              <a:cs typeface="FC Home" panose="020B0500040200020003" pitchFamily="34" charset="-34"/>
            </a:endParaRPr>
          </a:p>
        </p:txBody>
      </p:sp>
      <p:pic>
        <p:nvPicPr>
          <p:cNvPr id="6" name="Picture 30" descr="D:\งานการกีฬา\Green Office\รูปกิจกรรม หมวด 4\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7682" y="1598397"/>
            <a:ext cx="3145606" cy="1911479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Picture 27" descr="D:\งานการกีฬา\Green Office\รูปกิจกรรม หมวด 4\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7683" y="3801439"/>
            <a:ext cx="3145606" cy="183907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" name="สี่เหลี่ยมผืนผ้า 8"/>
          <p:cNvSpPr/>
          <p:nvPr/>
        </p:nvSpPr>
        <p:spPr>
          <a:xfrm>
            <a:off x="295541" y="1870966"/>
            <a:ext cx="368055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15000"/>
              </a:lnSpc>
              <a:spcAft>
                <a:spcPts val="1000"/>
              </a:spcAft>
            </a:pPr>
            <a:r>
              <a:rPr lang="th-TH" sz="2000" dirty="0" smtClean="0">
                <a:latin typeface="Calibri" panose="020F0502020204030204" pitchFamily="34" charset="0"/>
                <a:ea typeface="Calibri" panose="020F0502020204030204" pitchFamily="34" charset="0"/>
                <a:cs typeface="TH Niramit AS" panose="02000506000000020004" pitchFamily="2" charset="-34"/>
              </a:rPr>
              <a:t>       </a:t>
            </a:r>
            <a:r>
              <a:rPr lang="th-TH" sz="2000" dirty="0" smtClean="0"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ซึ่ง</a:t>
            </a:r>
            <a:r>
              <a:rPr lang="th-TH" sz="2000" dirty="0"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การติดตั้งถังดักไขมันนั้น ได้รับความอนุเคราะห์จากเจ้าหน้าที่ของงานระบบสาธารณูปโภค กองกายภาพและสิ่งแวดล้อม เมื่อวันที่ 29 พฤษภาคม 2563 และการติดตั้งทำให้ผนังห้องเกิดช่องโหวที่มีขนาดกว้าง แต่ทางหมวดที่ 4 ได้ดำเนินการซ่อมแซมปิดช่องโหวดังกล่าวเป็นที่เรียบร้อยแล้ว เมื่อวันที่ 15 มิถุนายน 2563</a:t>
            </a:r>
            <a:endParaRPr lang="en-US" sz="2000" dirty="0">
              <a:effectLst/>
              <a:latin typeface="FC Home" panose="020B0500040200020003" pitchFamily="34" charset="-34"/>
              <a:ea typeface="Calibri" panose="020F0502020204030204" pitchFamily="34" charset="0"/>
              <a:cs typeface="FC Home" panose="020B0500040200020003" pitchFamily="34" charset="-34"/>
            </a:endParaRPr>
          </a:p>
        </p:txBody>
      </p:sp>
      <p:pic>
        <p:nvPicPr>
          <p:cNvPr id="10" name="Picture 20" descr="D:\งานการกีฬา\Green Office\รูปกิจกรรม หมวด 4\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0993" y="1598397"/>
            <a:ext cx="3529286" cy="1911479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" name="Picture 21" descr="D:\งานการกีฬา\Green Office\รูปกิจกรรม หมวด 4\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0992" y="3801440"/>
            <a:ext cx="3601205" cy="1839072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570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52" y="1434861"/>
            <a:ext cx="3770616" cy="5339599"/>
          </a:xfrm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657546" y="20548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 err="1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การจัด</a:t>
            </a: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วางถังขยะ ตามจุดต่าง ๆ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70" y="4030506"/>
            <a:ext cx="4125116" cy="2527443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36" y="1434861"/>
            <a:ext cx="4116950" cy="231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3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162998" y="404135"/>
            <a:ext cx="5660524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>
              <a:lnSpc>
                <a:spcPct val="115000"/>
              </a:lnSpc>
              <a:spcAft>
                <a:spcPts val="1000"/>
              </a:spcAft>
            </a:pPr>
            <a:r>
              <a:rPr lang="th-TH" sz="2600" b="1" dirty="0">
                <a:solidFill>
                  <a:schemeClr val="tx2">
                    <a:lumMod val="75000"/>
                  </a:schemeClr>
                </a:solidFill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จุดที่ </a:t>
            </a:r>
            <a:r>
              <a:rPr lang="th-TH" sz="2600" b="1" dirty="0" smtClean="0">
                <a:solidFill>
                  <a:schemeClr val="tx2">
                    <a:lumMod val="75000"/>
                  </a:schemeClr>
                </a:solidFill>
                <a:latin typeface="FC Home" panose="020B0500040200020003" pitchFamily="34" charset="-34"/>
                <a:ea typeface="Calibri" panose="020F0502020204030204" pitchFamily="34" charset="0"/>
                <a:cs typeface="FC Home" panose="020B0500040200020003" pitchFamily="34" charset="-34"/>
              </a:rPr>
              <a:t>2  </a:t>
            </a:r>
            <a:r>
              <a:rPr lang="th-TH" sz="2600" b="1" dirty="0" smtClean="0">
                <a:solidFill>
                  <a:schemeClr val="tx2">
                    <a:lumMod val="75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อ่าง</a:t>
            </a:r>
            <a:r>
              <a:rPr lang="th-TH" sz="2600" b="1" dirty="0">
                <a:solidFill>
                  <a:schemeClr val="tx2">
                    <a:lumMod val="75000"/>
                  </a:schemeClr>
                </a:solidFill>
                <a:latin typeface="FC Home" panose="020B0500040200020003" pitchFamily="34" charset="-34"/>
                <a:cs typeface="FC Home" panose="020B0500040200020003" pitchFamily="34" charset="-34"/>
              </a:rPr>
              <a:t>ล้างภาชนะข้างห้องประชุมภูผา ชั้น 2</a:t>
            </a:r>
            <a:endParaRPr lang="en-US" sz="2600" dirty="0">
              <a:solidFill>
                <a:schemeClr val="tx2">
                  <a:lumMod val="75000"/>
                </a:schemeClr>
              </a:solidFill>
              <a:effectLst/>
              <a:latin typeface="FC Home" panose="020B0500040200020003" pitchFamily="34" charset="-34"/>
              <a:ea typeface="Calibri" panose="020F0502020204030204" pitchFamily="34" charset="0"/>
              <a:cs typeface="FC Home" panose="020B0500040200020003" pitchFamily="34" charset="-34"/>
            </a:endParaRPr>
          </a:p>
        </p:txBody>
      </p:sp>
      <p:pic>
        <p:nvPicPr>
          <p:cNvPr id="4" name="Picture 33" descr="D:\งานการกีฬา\Green Office\รูปกิจกรรม หมวด 4\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970" y="1254910"/>
            <a:ext cx="3811028" cy="2578082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5" name="Picture 31" descr="D:\งานการกีฬา\Green Office\รูปกิจกรรม หมวด 4\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6237" y="1254910"/>
            <a:ext cx="3843677" cy="2578082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6" name="Picture 32" descr="D:\งานการกีฬา\Green Office\รูปกิจกรรม หมวด 4\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9793" y="4028201"/>
            <a:ext cx="4284324" cy="265000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2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>
            <a:spLocks noGrp="1"/>
          </p:cNvSpPr>
          <p:nvPr>
            <p:ph type="title"/>
          </p:nvPr>
        </p:nvSpPr>
        <p:spPr>
          <a:xfrm>
            <a:off x="427234" y="395948"/>
            <a:ext cx="10648308" cy="1545868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36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การวางท่อน้ำทิ้งเพื่อใช้น้ำให้เกิดประโยชน์</a:t>
            </a:r>
            <a:br>
              <a:rPr lang="th-TH" sz="3600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sz="24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- เนื่องจากมีน้ำทิ้งบางส่วนที่ผ่านการดักจับไขมันแล้วนั้น สามารถนำมาใช้ประโยชน์ในการรดน้ำต้นไม้ได้ จึงได้มีการวางท่อน้ำทิ้งเพื่อนำน้ำดังกล่าวมาใช้ให้เกิดประโชน์สูงสุด</a:t>
            </a:r>
            <a:endParaRPr lang="en-US" sz="3600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636" y="3004778"/>
            <a:ext cx="3556852" cy="2668242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06" y="4338899"/>
            <a:ext cx="2993410" cy="224556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01" y="2035886"/>
            <a:ext cx="3455299" cy="460602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06" y="1941816"/>
            <a:ext cx="2993410" cy="224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8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10674" y="357023"/>
            <a:ext cx="10515600" cy="1325563"/>
          </a:xfrm>
        </p:spPr>
        <p:txBody>
          <a:bodyPr>
            <a:norm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th-TH" sz="3600" dirty="0" smtClean="0">
                <a:latin typeface="FC Home" pitchFamily="34" charset="-34"/>
                <a:cs typeface="FC Home" pitchFamily="34" charset="-34"/>
              </a:rPr>
              <a:t>สรุปปริมาณไขมันประจำปี 2563</a:t>
            </a:r>
            <a:endParaRPr lang="th-TH" sz="3600" dirty="0">
              <a:latin typeface="FC Home" pitchFamily="34" charset="-34"/>
              <a:cs typeface="FC Home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953550"/>
              </p:ext>
            </p:extLst>
          </p:nvPr>
        </p:nvGraphicFramePr>
        <p:xfrm>
          <a:off x="1310026" y="1851748"/>
          <a:ext cx="8923033" cy="2966832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753838">
                  <a:extLst>
                    <a:ext uri="{9D8B030D-6E8A-4147-A177-3AD203B41FA5}">
                      <a16:colId xmlns:a16="http://schemas.microsoft.com/office/drawing/2014/main" val="452116899"/>
                    </a:ext>
                  </a:extLst>
                </a:gridCol>
                <a:gridCol w="543587">
                  <a:extLst>
                    <a:ext uri="{9D8B030D-6E8A-4147-A177-3AD203B41FA5}">
                      <a16:colId xmlns:a16="http://schemas.microsoft.com/office/drawing/2014/main" val="347452391"/>
                    </a:ext>
                  </a:extLst>
                </a:gridCol>
                <a:gridCol w="543587">
                  <a:extLst>
                    <a:ext uri="{9D8B030D-6E8A-4147-A177-3AD203B41FA5}">
                      <a16:colId xmlns:a16="http://schemas.microsoft.com/office/drawing/2014/main" val="1407740504"/>
                    </a:ext>
                  </a:extLst>
                </a:gridCol>
                <a:gridCol w="543587">
                  <a:extLst>
                    <a:ext uri="{9D8B030D-6E8A-4147-A177-3AD203B41FA5}">
                      <a16:colId xmlns:a16="http://schemas.microsoft.com/office/drawing/2014/main" val="1922993219"/>
                    </a:ext>
                  </a:extLst>
                </a:gridCol>
                <a:gridCol w="543587">
                  <a:extLst>
                    <a:ext uri="{9D8B030D-6E8A-4147-A177-3AD203B41FA5}">
                      <a16:colId xmlns:a16="http://schemas.microsoft.com/office/drawing/2014/main" val="1264829822"/>
                    </a:ext>
                  </a:extLst>
                </a:gridCol>
                <a:gridCol w="543587">
                  <a:extLst>
                    <a:ext uri="{9D8B030D-6E8A-4147-A177-3AD203B41FA5}">
                      <a16:colId xmlns:a16="http://schemas.microsoft.com/office/drawing/2014/main" val="1724753184"/>
                    </a:ext>
                  </a:extLst>
                </a:gridCol>
                <a:gridCol w="543587">
                  <a:extLst>
                    <a:ext uri="{9D8B030D-6E8A-4147-A177-3AD203B41FA5}">
                      <a16:colId xmlns:a16="http://schemas.microsoft.com/office/drawing/2014/main" val="2423611720"/>
                    </a:ext>
                  </a:extLst>
                </a:gridCol>
                <a:gridCol w="543587">
                  <a:extLst>
                    <a:ext uri="{9D8B030D-6E8A-4147-A177-3AD203B41FA5}">
                      <a16:colId xmlns:a16="http://schemas.microsoft.com/office/drawing/2014/main" val="66598207"/>
                    </a:ext>
                  </a:extLst>
                </a:gridCol>
                <a:gridCol w="543587">
                  <a:extLst>
                    <a:ext uri="{9D8B030D-6E8A-4147-A177-3AD203B41FA5}">
                      <a16:colId xmlns:a16="http://schemas.microsoft.com/office/drawing/2014/main" val="93776306"/>
                    </a:ext>
                  </a:extLst>
                </a:gridCol>
                <a:gridCol w="543587">
                  <a:extLst>
                    <a:ext uri="{9D8B030D-6E8A-4147-A177-3AD203B41FA5}">
                      <a16:colId xmlns:a16="http://schemas.microsoft.com/office/drawing/2014/main" val="2088284284"/>
                    </a:ext>
                  </a:extLst>
                </a:gridCol>
                <a:gridCol w="543587">
                  <a:extLst>
                    <a:ext uri="{9D8B030D-6E8A-4147-A177-3AD203B41FA5}">
                      <a16:colId xmlns:a16="http://schemas.microsoft.com/office/drawing/2014/main" val="2055844726"/>
                    </a:ext>
                  </a:extLst>
                </a:gridCol>
                <a:gridCol w="543587">
                  <a:extLst>
                    <a:ext uri="{9D8B030D-6E8A-4147-A177-3AD203B41FA5}">
                      <a16:colId xmlns:a16="http://schemas.microsoft.com/office/drawing/2014/main" val="1475378479"/>
                    </a:ext>
                  </a:extLst>
                </a:gridCol>
                <a:gridCol w="543587">
                  <a:extLst>
                    <a:ext uri="{9D8B030D-6E8A-4147-A177-3AD203B41FA5}">
                      <a16:colId xmlns:a16="http://schemas.microsoft.com/office/drawing/2014/main" val="2113432286"/>
                    </a:ext>
                  </a:extLst>
                </a:gridCol>
                <a:gridCol w="646151">
                  <a:extLst>
                    <a:ext uri="{9D8B030D-6E8A-4147-A177-3AD203B41FA5}">
                      <a16:colId xmlns:a16="http://schemas.microsoft.com/office/drawing/2014/main" val="2248459774"/>
                    </a:ext>
                  </a:extLst>
                </a:gridCol>
              </a:tblGrid>
              <a:tr h="4944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จุดวางถังดักไขมัน</a:t>
                      </a:r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 dirty="0">
                          <a:effectLst/>
                        </a:rPr>
                        <a:t>เดือน</a:t>
                      </a:r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รวม</a:t>
                      </a:r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6283299"/>
                  </a:ext>
                </a:extLst>
              </a:tr>
              <a:tr h="4944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ม.ค.</a:t>
                      </a:r>
                      <a:endParaRPr lang="th-TH" sz="1500" b="1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ก.พ.</a:t>
                      </a:r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มี.ค.</a:t>
                      </a:r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เม.ย.</a:t>
                      </a:r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พ.ค.</a:t>
                      </a:r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มิ.ย.</a:t>
                      </a:r>
                      <a:endParaRPr lang="th-TH" sz="1500" b="1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ก.ค.</a:t>
                      </a:r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ส.ค.</a:t>
                      </a:r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ก.ย.</a:t>
                      </a:r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ต.ค.</a:t>
                      </a:r>
                      <a:endParaRPr lang="th-TH" sz="1500" b="1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พ.ย.</a:t>
                      </a:r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ธ.ค.</a:t>
                      </a:r>
                      <a:endParaRPr lang="th-TH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902526"/>
                  </a:ext>
                </a:extLst>
              </a:tr>
              <a:tr h="49447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ชั้น 1</a:t>
                      </a:r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4.1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8693298"/>
                  </a:ext>
                </a:extLst>
              </a:tr>
              <a:tr h="49447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ชั้น 2 ห้องประชุมภูผา</a:t>
                      </a:r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3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5880177"/>
                  </a:ext>
                </a:extLst>
              </a:tr>
              <a:tr h="49447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ชั้น 3 ห้องประชุมศิขรินทร์</a:t>
                      </a:r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1.4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0637586"/>
                  </a:ext>
                </a:extLst>
              </a:tr>
              <a:tr h="49447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รวม</a:t>
                      </a:r>
                      <a:endParaRPr lang="th-TH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0.8</a:t>
                      </a:r>
                      <a:endParaRPr lang="en-US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0.5</a:t>
                      </a:r>
                      <a:endParaRPr lang="en-US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0.6</a:t>
                      </a:r>
                      <a:endParaRPr lang="en-US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0.7</a:t>
                      </a:r>
                      <a:endParaRPr lang="en-US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0.6</a:t>
                      </a:r>
                      <a:endParaRPr lang="en-US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1.1</a:t>
                      </a:r>
                      <a:endParaRPr lang="en-US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1.8</a:t>
                      </a:r>
                      <a:endParaRPr lang="en-US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1.3</a:t>
                      </a:r>
                      <a:endParaRPr lang="en-US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1.1</a:t>
                      </a:r>
                      <a:endParaRPr lang="en-US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</a:t>
                      </a:r>
                      <a:endParaRPr lang="en-US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</a:t>
                      </a:r>
                      <a:endParaRPr lang="en-US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0</a:t>
                      </a:r>
                      <a:endParaRPr lang="en-US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FC Home" panose="020B0500040200020003" pitchFamily="34" charset="-34"/>
                          <a:cs typeface="FC Home" panose="020B0500040200020003" pitchFamily="34" charset="-34"/>
                        </a:rPr>
                        <a:t>8.5</a:t>
                      </a:r>
                      <a:endParaRPr lang="en-US" sz="15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FC Home" panose="020B0500040200020003" pitchFamily="34" charset="-34"/>
                        <a:cs typeface="FC Home" panose="020B0500040200020003" pitchFamily="34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1358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1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th-TH" sz="3600" dirty="0" smtClean="0">
                <a:latin typeface="FC Home" pitchFamily="34" charset="-34"/>
                <a:cs typeface="FC Home" pitchFamily="34" charset="-34"/>
              </a:rPr>
              <a:t>แผนภูมิเปรียบเทียบปริมาณไขมันประจำปี 2563</a:t>
            </a:r>
            <a:endParaRPr lang="th-TH" sz="3600" dirty="0">
              <a:latin typeface="FC Home" pitchFamily="34" charset="-34"/>
              <a:cs typeface="FC Home" pitchFamily="34" charset="-34"/>
            </a:endParaRPr>
          </a:p>
        </p:txBody>
      </p:sp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3748088"/>
              </p:ext>
            </p:extLst>
          </p:nvPr>
        </p:nvGraphicFramePr>
        <p:xfrm>
          <a:off x="2373330" y="1821092"/>
          <a:ext cx="6739847" cy="4168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349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499730" y="1132144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1.	ตัวอาคารแบบทรงยาวสี่เหลี่ยมพื้นผ้า ซึ่งมีห้องน้ำ 2 ฝั่งของตัวอาคาร มีห้องน้ำ ชาย-หญิง จำนวน 4 ชั้น ฝั่งละ 32 ห้อง รวมห้องน้ำทั้งหมดภายในอาคารมีจำนวน 64 ห้อง สามารถรองรับใน</a:t>
            </a:r>
            <a:r>
              <a:rPr lang="th-TH" sz="2000" dirty="0" err="1">
                <a:latin typeface="FC Home" panose="020B0500040200020003" pitchFamily="34" charset="-34"/>
                <a:cs typeface="FC Home" panose="020B0500040200020003" pitchFamily="34" charset="-34"/>
              </a:rPr>
              <a:t>การจัด</a:t>
            </a:r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กิจกรรม</a:t>
            </a:r>
            <a:r>
              <a:rPr lang="th-TH" sz="2000" dirty="0" err="1">
                <a:latin typeface="FC Home" panose="020B0500040200020003" pitchFamily="34" charset="-34"/>
                <a:cs typeface="FC Home" panose="020B0500040200020003" pitchFamily="34" charset="-34"/>
              </a:rPr>
              <a:t>ต่างๆ</a:t>
            </a:r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 หากมีกิจกรรม</a:t>
            </a:r>
            <a:r>
              <a:rPr lang="th-TH" sz="2000" dirty="0" err="1">
                <a:latin typeface="FC Home" panose="020B0500040200020003" pitchFamily="34" charset="-34"/>
                <a:cs typeface="FC Home" panose="020B0500040200020003" pitchFamily="34" charset="-34"/>
              </a:rPr>
              <a:t>บ่อยๆ</a:t>
            </a:r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 ควรมีการวางแผนในการดำเนินการดูดสิ่งปฏิกูลหรือล้างไขมันปีละ 1 ครั้ง</a:t>
            </a:r>
          </a:p>
          <a:p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2.	เส้นทางของสิ่งปฏิกูลหรือของเสียจะเริ่ม 4 ห้องน้ำ และห้องพยาบาลตัดผ่านใต้พื้นอาคารไปยังจุด</a:t>
            </a:r>
            <a:r>
              <a:rPr lang="th-TH" sz="2000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ข้างใต้ห้อง</a:t>
            </a:r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งานกิจกรรมนักศึกษา โดยผ่านไปทางด้านข้างนอกของตัวอาคารไปจนถึงบ่อพักใหญ่ </a:t>
            </a:r>
            <a:r>
              <a:rPr lang="en-US" sz="2000" dirty="0">
                <a:latin typeface="FC Home" panose="020B0500040200020003" pitchFamily="34" charset="-34"/>
                <a:cs typeface="FC Home" panose="020B0500040200020003" pitchFamily="34" charset="-34"/>
              </a:rPr>
              <a:t>B </a:t>
            </a:r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ซึ่งเป็นบ่อดักไขมันและส่งปฏิกูลรวมถึงน้ำทิ้ง ซึ่งระบายไปตามเส้นทางบ่อพักเล็กตามตัวอักษรที่ระบุ </a:t>
            </a:r>
            <a:r>
              <a:rPr lang="en-US" sz="2000" dirty="0">
                <a:latin typeface="FC Home" panose="020B0500040200020003" pitchFamily="34" charset="-34"/>
                <a:cs typeface="FC Home" panose="020B0500040200020003" pitchFamily="34" charset="-34"/>
              </a:rPr>
              <a:t>B</a:t>
            </a:r>
          </a:p>
          <a:p>
            <a:r>
              <a:rPr lang="en-US" sz="2000" dirty="0">
                <a:latin typeface="FC Home" panose="020B0500040200020003" pitchFamily="34" charset="-34"/>
                <a:cs typeface="FC Home" panose="020B0500040200020003" pitchFamily="34" charset="-34"/>
              </a:rPr>
              <a:t>3.	</a:t>
            </a:r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บ่อพัก </a:t>
            </a:r>
            <a:r>
              <a:rPr lang="en-US" sz="2000" dirty="0">
                <a:latin typeface="FC Home" panose="020B0500040200020003" pitchFamily="34" charset="-34"/>
                <a:cs typeface="FC Home" panose="020B0500040200020003" pitchFamily="34" charset="-34"/>
              </a:rPr>
              <a:t>C </a:t>
            </a:r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นั้น เป็นบ่อบำบัดน้ำเสียของมหาวิทยาลัย ซึ่งสิ่งปฏิกูลดังกล่าวจะถูกดักจากบ่อที่มีวัสดุที่ดักไว้ จึงทำให้เกิดการย่อยสลายไปกับน้ำ ทำให้ไขมันน้อย ก่อนจะไปถึงบ่อบำบัดของมหาวิทยาลัยเป็นน้ำเสียและเป็นตะกอน ทางงานระบบสาธารณูปโภค กองกายภาพและสิ่งแวดล้อมได้ทำการแยกกากที่เป็นน้ำเสียไปใช้ประโยชน์ใน</a:t>
            </a:r>
            <a:r>
              <a:rPr lang="th-TH" sz="2000" dirty="0" err="1">
                <a:latin typeface="FC Home" panose="020B0500040200020003" pitchFamily="34" charset="-34"/>
                <a:cs typeface="FC Home" panose="020B0500040200020003" pitchFamily="34" charset="-34"/>
              </a:rPr>
              <a:t>การทำ</a:t>
            </a:r>
            <a:r>
              <a:rPr lang="th-TH" sz="2000" dirty="0">
                <a:latin typeface="FC Home" panose="020B0500040200020003" pitchFamily="34" charset="-34"/>
                <a:cs typeface="FC Home" panose="020B0500040200020003" pitchFamily="34" charset="-34"/>
              </a:rPr>
              <a:t>เป็นปุ๋ย เพื่อใช้รดน้ำต้นไม้ ภายในมหาวิทยาลัยต่อไป</a:t>
            </a:r>
          </a:p>
        </p:txBody>
      </p:sp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136133" y="93905"/>
            <a:ext cx="10515600" cy="1155450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การบำบัดน้ำเสีย</a:t>
            </a:r>
            <a:endParaRPr lang="en-US" sz="3100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933512" y="482150"/>
            <a:ext cx="5109908" cy="585581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ตัวเชื่อมต่อตรง 9"/>
          <p:cNvCxnSpPr/>
          <p:nvPr/>
        </p:nvCxnSpPr>
        <p:spPr>
          <a:xfrm>
            <a:off x="7767263" y="1099335"/>
            <a:ext cx="4160177" cy="4109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>
            <a:off x="7068621" y="1551398"/>
            <a:ext cx="0" cy="324149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 flipH="1" flipV="1">
            <a:off x="7068621" y="4793470"/>
            <a:ext cx="780835" cy="2510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 flipH="1">
            <a:off x="7848601" y="4818579"/>
            <a:ext cx="12844" cy="151938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 flipH="1" flipV="1">
            <a:off x="9206073" y="2254785"/>
            <a:ext cx="1" cy="405663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ตัวเชื่อมต่อตรง 31"/>
          <p:cNvCxnSpPr/>
          <p:nvPr/>
        </p:nvCxnSpPr>
        <p:spPr>
          <a:xfrm flipH="1" flipV="1">
            <a:off x="11011328" y="2254784"/>
            <a:ext cx="1" cy="405663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>
            <a:off x="9206073" y="2237464"/>
            <a:ext cx="1805255" cy="1731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แผนผังลำดับงาน: ตัวเชื่อมต่อ 51"/>
          <p:cNvSpPr/>
          <p:nvPr/>
        </p:nvSpPr>
        <p:spPr>
          <a:xfrm>
            <a:off x="9998577" y="2334674"/>
            <a:ext cx="220246" cy="212669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แผนผังลำดับงาน: ตัวเชื่อมต่อ 52"/>
          <p:cNvSpPr/>
          <p:nvPr/>
        </p:nvSpPr>
        <p:spPr>
          <a:xfrm>
            <a:off x="9391015" y="2334675"/>
            <a:ext cx="220246" cy="212669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9123452" y="2246123"/>
            <a:ext cx="82621" cy="4051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สี่เหลี่ยมผืนผ้า 54"/>
          <p:cNvSpPr/>
          <p:nvPr/>
        </p:nvSpPr>
        <p:spPr>
          <a:xfrm>
            <a:off x="8679738" y="2547343"/>
            <a:ext cx="431725" cy="3749980"/>
          </a:xfrm>
          <a:prstGeom prst="rect">
            <a:avLst/>
          </a:prstGeom>
          <a:solidFill>
            <a:srgbClr val="91DF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สี่เหลี่ยมผืนผ้า 55"/>
          <p:cNvSpPr/>
          <p:nvPr/>
        </p:nvSpPr>
        <p:spPr>
          <a:xfrm>
            <a:off x="8330948" y="2547343"/>
            <a:ext cx="339480" cy="37499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th-TH" dirty="0" smtClean="0">
                <a:solidFill>
                  <a:srgbClr val="002060"/>
                </a:solidFill>
              </a:rPr>
              <a:t>ถนนด้านข้างอาคาร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7" name="สี่เหลี่ยมผืนผ้า 56"/>
          <p:cNvSpPr/>
          <p:nvPr/>
        </p:nvSpPr>
        <p:spPr>
          <a:xfrm>
            <a:off x="10651733" y="2255572"/>
            <a:ext cx="359596" cy="3184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1000" dirty="0" smtClean="0"/>
              <a:t>(</a:t>
            </a:r>
            <a:r>
              <a:rPr lang="en-US" sz="1000" dirty="0" smtClean="0"/>
              <a:t>B</a:t>
            </a:r>
            <a:r>
              <a:rPr lang="th-TH" sz="1000" dirty="0" smtClean="0"/>
              <a:t>)</a:t>
            </a:r>
            <a:endParaRPr lang="en-US" sz="1000" dirty="0"/>
          </a:p>
        </p:txBody>
      </p:sp>
      <p:sp>
        <p:nvSpPr>
          <p:cNvPr id="60" name="สี่เหลี่ยมผืนผ้า 59"/>
          <p:cNvSpPr/>
          <p:nvPr/>
        </p:nvSpPr>
        <p:spPr>
          <a:xfrm>
            <a:off x="11017965" y="2254782"/>
            <a:ext cx="230949" cy="253811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สามเหลี่ยมหน้าจั่ว 2049"/>
          <p:cNvSpPr/>
          <p:nvPr/>
        </p:nvSpPr>
        <p:spPr>
          <a:xfrm rot="5400000">
            <a:off x="7155788" y="2896073"/>
            <a:ext cx="1453100" cy="888018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bg2">
                    <a:lumMod val="50000"/>
                  </a:schemeClr>
                </a:solidFill>
              </a:rPr>
              <a:t>สนามอินทนิล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51" name="กล่องข้อความ 2050"/>
          <p:cNvSpPr txBox="1"/>
          <p:nvPr/>
        </p:nvSpPr>
        <p:spPr>
          <a:xfrm>
            <a:off x="7855023" y="578343"/>
            <a:ext cx="559085" cy="52322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1400" dirty="0" smtClean="0">
                <a:solidFill>
                  <a:srgbClr val="002060"/>
                </a:solidFill>
              </a:rPr>
              <a:t>อาคารชูติวัตร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2057" name="บล็อกส่วนโค้ง 2056"/>
          <p:cNvSpPr/>
          <p:nvPr/>
        </p:nvSpPr>
        <p:spPr>
          <a:xfrm>
            <a:off x="9727897" y="2917445"/>
            <a:ext cx="1228631" cy="477407"/>
          </a:xfrm>
          <a:prstGeom prst="blockArc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บล็อกส่วนโค้ง 73"/>
          <p:cNvSpPr/>
          <p:nvPr/>
        </p:nvSpPr>
        <p:spPr>
          <a:xfrm>
            <a:off x="9658244" y="2768939"/>
            <a:ext cx="1345595" cy="628791"/>
          </a:xfrm>
          <a:prstGeom prst="blockArc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58" name="สี่เหลี่ยมผืนผ้า 2057"/>
          <p:cNvSpPr/>
          <p:nvPr/>
        </p:nvSpPr>
        <p:spPr>
          <a:xfrm>
            <a:off x="9565343" y="3052838"/>
            <a:ext cx="1446841" cy="32324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th-TH" sz="1400" dirty="0" smtClean="0">
                <a:solidFill>
                  <a:srgbClr val="002060"/>
                </a:solidFill>
              </a:rPr>
              <a:t>       อาคารอำนวย  ยศสุข (ชั้น 1)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75" name="บล็อกส่วนโค้ง 74"/>
          <p:cNvSpPr/>
          <p:nvPr/>
        </p:nvSpPr>
        <p:spPr>
          <a:xfrm>
            <a:off x="9616940" y="2631910"/>
            <a:ext cx="1380263" cy="660858"/>
          </a:xfrm>
          <a:prstGeom prst="blockArc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48" name="แผนผังลําดับงาน: ข้อมูล 2047"/>
          <p:cNvSpPr/>
          <p:nvPr/>
        </p:nvSpPr>
        <p:spPr>
          <a:xfrm rot="18906079" flipV="1">
            <a:off x="9445907" y="5156182"/>
            <a:ext cx="1736542" cy="196752"/>
          </a:xfrm>
          <a:prstGeom prst="flowChartInputOutp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สี่เหลี่ยมผืนผ้า 57"/>
          <p:cNvSpPr/>
          <p:nvPr/>
        </p:nvSpPr>
        <p:spPr>
          <a:xfrm>
            <a:off x="10493352" y="4467037"/>
            <a:ext cx="505992" cy="325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00" dirty="0">
                <a:solidFill>
                  <a:srgbClr val="002060"/>
                </a:solidFill>
              </a:rPr>
              <a:t>ห้องน้ำชั้น</a:t>
            </a:r>
            <a:r>
              <a:rPr lang="th-TH" sz="1000" dirty="0" smtClean="0">
                <a:solidFill>
                  <a:srgbClr val="002060"/>
                </a:solidFill>
              </a:rPr>
              <a:t>1 (</a:t>
            </a:r>
            <a:r>
              <a:rPr lang="en-US" sz="1000" dirty="0" smtClean="0">
                <a:solidFill>
                  <a:srgbClr val="002060"/>
                </a:solidFill>
              </a:rPr>
              <a:t>A</a:t>
            </a:r>
            <a:r>
              <a:rPr lang="th-TH" sz="1000" dirty="0" smtClean="0">
                <a:solidFill>
                  <a:srgbClr val="002060"/>
                </a:solidFill>
              </a:rPr>
              <a:t>)</a:t>
            </a:r>
            <a:endParaRPr lang="en-US" sz="1000" dirty="0">
              <a:solidFill>
                <a:srgbClr val="002060"/>
              </a:solidFill>
            </a:endParaRPr>
          </a:p>
        </p:txBody>
      </p:sp>
      <p:sp>
        <p:nvSpPr>
          <p:cNvPr id="62" name="สี่เหลี่ยมผืนผ้า 61"/>
          <p:cNvSpPr/>
          <p:nvPr/>
        </p:nvSpPr>
        <p:spPr>
          <a:xfrm>
            <a:off x="9564880" y="5549439"/>
            <a:ext cx="497714" cy="415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00" dirty="0" smtClean="0">
                <a:solidFill>
                  <a:srgbClr val="002060"/>
                </a:solidFill>
              </a:rPr>
              <a:t>ห้องน้ำชั้น1 (</a:t>
            </a:r>
            <a:r>
              <a:rPr lang="en-US" sz="1000" dirty="0" smtClean="0">
                <a:solidFill>
                  <a:srgbClr val="002060"/>
                </a:solidFill>
              </a:rPr>
              <a:t>A</a:t>
            </a:r>
            <a:r>
              <a:rPr lang="th-TH" sz="1000" dirty="0" smtClean="0">
                <a:solidFill>
                  <a:srgbClr val="002060"/>
                </a:solidFill>
              </a:rPr>
              <a:t>)</a:t>
            </a:r>
            <a:endParaRPr lang="en-US" sz="1000" dirty="0">
              <a:solidFill>
                <a:srgbClr val="002060"/>
              </a:solidFill>
            </a:endParaRPr>
          </a:p>
        </p:txBody>
      </p:sp>
      <p:cxnSp>
        <p:nvCxnSpPr>
          <p:cNvPr id="2060" name="ลูกศรเชื่อมต่อแบบตรง 2059"/>
          <p:cNvCxnSpPr/>
          <p:nvPr/>
        </p:nvCxnSpPr>
        <p:spPr>
          <a:xfrm flipV="1">
            <a:off x="10191586" y="5047765"/>
            <a:ext cx="328556" cy="273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ลูกศรเชื่อมต่อแบบตรง 78"/>
          <p:cNvCxnSpPr/>
          <p:nvPr/>
        </p:nvCxnSpPr>
        <p:spPr>
          <a:xfrm flipH="1" flipV="1">
            <a:off x="11126010" y="4066632"/>
            <a:ext cx="14857" cy="2882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2" name="ลูกศรเชื่อมต่อแบบตรง 81"/>
          <p:cNvCxnSpPr/>
          <p:nvPr/>
        </p:nvCxnSpPr>
        <p:spPr>
          <a:xfrm flipV="1">
            <a:off x="11140867" y="3399954"/>
            <a:ext cx="1340" cy="2932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3" name="ลูกศรเชื่อมต่อแบบตรง 82"/>
          <p:cNvCxnSpPr/>
          <p:nvPr/>
        </p:nvCxnSpPr>
        <p:spPr>
          <a:xfrm flipH="1" flipV="1">
            <a:off x="11148296" y="2764573"/>
            <a:ext cx="14857" cy="2882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4" name="ลูกศรเชื่อมต่อแบบตรง 93"/>
          <p:cNvCxnSpPr/>
          <p:nvPr/>
        </p:nvCxnSpPr>
        <p:spPr>
          <a:xfrm flipH="1" flipV="1">
            <a:off x="10768795" y="2476237"/>
            <a:ext cx="364643" cy="64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ลูกศรเชื่อมต่อแบบตรง 96"/>
          <p:cNvCxnSpPr/>
          <p:nvPr/>
        </p:nvCxnSpPr>
        <p:spPr>
          <a:xfrm flipH="1" flipV="1">
            <a:off x="10106649" y="2447455"/>
            <a:ext cx="386702" cy="5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9" name="ลูกศรเชื่อมต่อแบบตรง 98"/>
          <p:cNvCxnSpPr/>
          <p:nvPr/>
        </p:nvCxnSpPr>
        <p:spPr>
          <a:xfrm flipH="1">
            <a:off x="9488466" y="2443504"/>
            <a:ext cx="406626" cy="5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1" name="สี่เหลี่ยมผืนผ้า 100"/>
          <p:cNvSpPr/>
          <p:nvPr/>
        </p:nvSpPr>
        <p:spPr>
          <a:xfrm>
            <a:off x="8315648" y="2238215"/>
            <a:ext cx="895569" cy="32794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สี่เหลี่ยมผืนผ้า 101"/>
          <p:cNvSpPr/>
          <p:nvPr/>
        </p:nvSpPr>
        <p:spPr>
          <a:xfrm rot="16200000">
            <a:off x="9823368" y="177040"/>
            <a:ext cx="555555" cy="357099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th-TH" sz="1400" dirty="0" smtClean="0">
                <a:solidFill>
                  <a:srgbClr val="002060"/>
                </a:solidFill>
              </a:rPr>
              <a:t>ถนนด้านหน้าอาคารอำนวย  ยศสุข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03" name="สี่เหลี่ยมผืนผ้า 102"/>
          <p:cNvSpPr/>
          <p:nvPr/>
        </p:nvSpPr>
        <p:spPr>
          <a:xfrm>
            <a:off x="8682310" y="1108329"/>
            <a:ext cx="429154" cy="570620"/>
          </a:xfrm>
          <a:prstGeom prst="rect">
            <a:avLst/>
          </a:prstGeom>
          <a:solidFill>
            <a:srgbClr val="91DF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7" name="สี่เหลี่ยมผืนผ้ามุมมน 2076"/>
          <p:cNvSpPr/>
          <p:nvPr/>
        </p:nvSpPr>
        <p:spPr>
          <a:xfrm>
            <a:off x="9113132" y="1117777"/>
            <a:ext cx="2763190" cy="57062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400" dirty="0" smtClean="0">
                <a:solidFill>
                  <a:srgbClr val="002060"/>
                </a:solidFill>
              </a:rPr>
              <a:t>สวนป่าบุญศรี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05" name="กล่องข้อความ 104"/>
          <p:cNvSpPr txBox="1"/>
          <p:nvPr/>
        </p:nvSpPr>
        <p:spPr>
          <a:xfrm rot="19549028">
            <a:off x="7045421" y="966049"/>
            <a:ext cx="674853" cy="52322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400" dirty="0" smtClean="0">
                <a:solidFill>
                  <a:srgbClr val="002060"/>
                </a:solidFill>
              </a:rPr>
              <a:t>ประตูบางเขน</a:t>
            </a:r>
            <a:endParaRPr lang="en-US" sz="1400" dirty="0">
              <a:solidFill>
                <a:srgbClr val="002060"/>
              </a:solidFill>
            </a:endParaRPr>
          </a:p>
        </p:txBody>
      </p:sp>
      <p:cxnSp>
        <p:nvCxnSpPr>
          <p:cNvPr id="107" name="ลูกศรเชื่อมต่อแบบตรง 106"/>
          <p:cNvCxnSpPr/>
          <p:nvPr/>
        </p:nvCxnSpPr>
        <p:spPr>
          <a:xfrm flipH="1" flipV="1">
            <a:off x="8176885" y="1415463"/>
            <a:ext cx="6608" cy="3252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8" name="ลูกศรเชื่อมต่อแบบตรง 107"/>
          <p:cNvCxnSpPr/>
          <p:nvPr/>
        </p:nvCxnSpPr>
        <p:spPr>
          <a:xfrm flipH="1" flipV="1">
            <a:off x="8170495" y="1941259"/>
            <a:ext cx="12780" cy="3746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6" name="ลูกศรเชื่อมต่อแบบตรง 115"/>
          <p:cNvCxnSpPr/>
          <p:nvPr/>
        </p:nvCxnSpPr>
        <p:spPr>
          <a:xfrm flipH="1">
            <a:off x="7935157" y="1210229"/>
            <a:ext cx="315249" cy="518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3" name="ลูกศรเชื่อมต่อแบบตรง 122"/>
          <p:cNvCxnSpPr/>
          <p:nvPr/>
        </p:nvCxnSpPr>
        <p:spPr>
          <a:xfrm flipH="1">
            <a:off x="7412637" y="1347303"/>
            <a:ext cx="396329" cy="2665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5" name="ลูกศรเชื่อมต่อแบบตรง 124"/>
          <p:cNvCxnSpPr/>
          <p:nvPr/>
        </p:nvCxnSpPr>
        <p:spPr>
          <a:xfrm flipH="1">
            <a:off x="7143464" y="1729717"/>
            <a:ext cx="14698" cy="7977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8" name="ลูกศรเชื่อมต่อแบบตรง 127"/>
          <p:cNvCxnSpPr/>
          <p:nvPr/>
        </p:nvCxnSpPr>
        <p:spPr>
          <a:xfrm flipH="1">
            <a:off x="7133362" y="2917445"/>
            <a:ext cx="14698" cy="7977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9" name="ลูกศรเชื่อมต่อแบบตรง 128"/>
          <p:cNvCxnSpPr/>
          <p:nvPr/>
        </p:nvCxnSpPr>
        <p:spPr>
          <a:xfrm>
            <a:off x="7151243" y="3849380"/>
            <a:ext cx="17356" cy="11983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95" name="วงรี 2094"/>
          <p:cNvSpPr/>
          <p:nvPr/>
        </p:nvSpPr>
        <p:spPr>
          <a:xfrm>
            <a:off x="6978687" y="5081461"/>
            <a:ext cx="852237" cy="961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th-TH" sz="1200" dirty="0" smtClean="0">
                <a:solidFill>
                  <a:srgbClr val="002060"/>
                </a:solidFill>
              </a:rPr>
              <a:t>บ่อดักเก็บ</a:t>
            </a:r>
          </a:p>
          <a:p>
            <a:pPr algn="ctr"/>
            <a:r>
              <a:rPr lang="th-TH" sz="1200" dirty="0" smtClean="0">
                <a:solidFill>
                  <a:srgbClr val="002060"/>
                </a:solidFill>
              </a:rPr>
              <a:t>สิ่งปฏิกูลมหาวิทยาลัยแม่โจ้ (</a:t>
            </a:r>
            <a:r>
              <a:rPr lang="en-US" sz="1200" dirty="0" smtClean="0">
                <a:solidFill>
                  <a:srgbClr val="002060"/>
                </a:solidFill>
              </a:rPr>
              <a:t>C</a:t>
            </a:r>
            <a:r>
              <a:rPr lang="th-TH" sz="1200" dirty="0" smtClean="0">
                <a:solidFill>
                  <a:srgbClr val="002060"/>
                </a:solidFill>
              </a:rPr>
              <a:t>)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32" name="สี่เหลี่ยมผืนผ้า 131"/>
          <p:cNvSpPr/>
          <p:nvPr/>
        </p:nvSpPr>
        <p:spPr>
          <a:xfrm>
            <a:off x="7959363" y="2254782"/>
            <a:ext cx="359596" cy="30797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00" dirty="0"/>
              <a:t>(</a:t>
            </a:r>
            <a:r>
              <a:rPr lang="en-US" sz="1000" dirty="0"/>
              <a:t>B</a:t>
            </a:r>
            <a:r>
              <a:rPr lang="th-TH" sz="1000" dirty="0"/>
              <a:t>)</a:t>
            </a:r>
            <a:endParaRPr lang="en-US" sz="1000" dirty="0"/>
          </a:p>
        </p:txBody>
      </p:sp>
      <p:cxnSp>
        <p:nvCxnSpPr>
          <p:cNvPr id="106" name="ลูกศรเชื่อมต่อแบบตรง 105"/>
          <p:cNvCxnSpPr/>
          <p:nvPr/>
        </p:nvCxnSpPr>
        <p:spPr>
          <a:xfrm flipH="1">
            <a:off x="8299911" y="2439555"/>
            <a:ext cx="82354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3" name="สี่เหลี่ยมผืนผ้า 132"/>
          <p:cNvSpPr/>
          <p:nvPr/>
        </p:nvSpPr>
        <p:spPr>
          <a:xfrm>
            <a:off x="9573308" y="5035440"/>
            <a:ext cx="497714" cy="5029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00" dirty="0" smtClean="0">
                <a:solidFill>
                  <a:srgbClr val="002060"/>
                </a:solidFill>
              </a:rPr>
              <a:t>ห้องพยาบาล (</a:t>
            </a:r>
            <a:r>
              <a:rPr lang="en-US" sz="1000" dirty="0" smtClean="0">
                <a:solidFill>
                  <a:srgbClr val="002060"/>
                </a:solidFill>
              </a:rPr>
              <a:t>A</a:t>
            </a:r>
            <a:r>
              <a:rPr lang="th-TH" sz="1000" dirty="0" smtClean="0">
                <a:solidFill>
                  <a:srgbClr val="002060"/>
                </a:solidFill>
              </a:rPr>
              <a:t>)</a:t>
            </a:r>
            <a:endParaRPr lang="en-US" sz="1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8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22938" y="215491"/>
            <a:ext cx="10515600" cy="1325563"/>
          </a:xfrm>
        </p:spPr>
        <p:txBody>
          <a:bodyPr/>
          <a:lstStyle/>
          <a:p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แผนผัง เส้นทางน้ำเสียเพื่อลงบ่อบำบัด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3" name="Picture 43" descr="D:\งานการกีฬา\Green Office\รูปกิจกรรม หมวด 4\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5313" y="1236372"/>
            <a:ext cx="8319752" cy="530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446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691932" y="294787"/>
            <a:ext cx="5281246" cy="1182321"/>
          </a:xfrm>
        </p:spPr>
        <p:txBody>
          <a:bodyPr>
            <a:normAutofit/>
          </a:bodyPr>
          <a:lstStyle/>
          <a:p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ขั้นตอนการบำบัดน้ำเสีย 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3" name="Picture 44" descr="D:\งานการกีฬา\Green Office\รูปกิจกรรม หมวด 4\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2059" y="1477108"/>
            <a:ext cx="7194309" cy="49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669" y="485706"/>
            <a:ext cx="7311013" cy="1132079"/>
          </a:xfrm>
        </p:spPr>
        <p:txBody>
          <a:bodyPr>
            <a:normAutofit/>
          </a:bodyPr>
          <a:lstStyle/>
          <a:p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โรงบำบัดน้ำเสีย มหาวิทยาลัยแม่โจ้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3" name="Picture 34" descr="D:\งานการกีฬา\Green Office\รูปกิจกรรม หมวด 4\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4011" y="415368"/>
            <a:ext cx="3607357" cy="28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6" descr="D:\งานการกีฬา\Green Office\รูปกิจกรรม หมวด 4\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514" y="2120203"/>
            <a:ext cx="2188279" cy="28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5" descr="D:\งานการกีฬา\Green Office\รูปกิจกรรม หมวด 4\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2093" y="3667649"/>
            <a:ext cx="2216167" cy="28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7" descr="D:\งานการกีฬา\Green Office\รูปกิจกรรม หมวด 4\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9303" y="3667649"/>
            <a:ext cx="2320839" cy="28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8" descr="D:\งานการกีฬา\Green Office\รูปกิจกรรม หมวด 4\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3657" y="1862330"/>
            <a:ext cx="239966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72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>
            <a:spLocks noGrp="1"/>
          </p:cNvSpPr>
          <p:nvPr>
            <p:ph type="title"/>
          </p:nvPr>
        </p:nvSpPr>
        <p:spPr>
          <a:xfrm>
            <a:off x="2395694" y="234496"/>
            <a:ext cx="8014398" cy="1222515"/>
          </a:xfrm>
        </p:spPr>
        <p:txBody>
          <a:bodyPr>
            <a:normAutofit/>
          </a:bodyPr>
          <a:lstStyle/>
          <a:p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โรงบำบัดน้ำเสีย มหาวิทยาลัยแม่โจ้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4" name="Picture 39" descr="D:\งานการกีฬา\Green Office\รูปกิจกรรม หมวด 4\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924" y="1804044"/>
            <a:ext cx="2860318" cy="402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0" descr="D:\งานการกีฬา\Green Office\รูปกิจกรรม หมวด 4\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56850" y="1073213"/>
            <a:ext cx="2277745" cy="320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1" descr="D:\งานการกีฬา\Green Office\รูปกิจกรรม หมวด 4\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2034" y="4114604"/>
            <a:ext cx="312737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2" descr="D:\งานการกีฬา\Green Office\รูปกิจกรรม หมวด 4\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7832" y="2374908"/>
            <a:ext cx="3717385" cy="271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959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615" y="1387511"/>
            <a:ext cx="81026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817651" y="1"/>
            <a:ext cx="10515600" cy="1160980"/>
          </a:xfrm>
        </p:spPr>
        <p:txBody>
          <a:bodyPr/>
          <a:lstStyle/>
          <a:p>
            <a:pPr algn="ctr"/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กราฟแสดงค่าเฉลี่ยผลการตรวจวิเคราะห์น้ำ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09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แทนเนื้อหา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98109" y="-1134346"/>
            <a:ext cx="5379170" cy="10298989"/>
          </a:xfrm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แผนผังจุดวางถังขยะ (ชั้น 1)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5" name="คิวบ์ 4"/>
          <p:cNvSpPr/>
          <p:nvPr/>
        </p:nvSpPr>
        <p:spPr>
          <a:xfrm>
            <a:off x="5804898" y="2969231"/>
            <a:ext cx="308226" cy="16438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คิวบ์ 5"/>
          <p:cNvSpPr/>
          <p:nvPr/>
        </p:nvSpPr>
        <p:spPr>
          <a:xfrm>
            <a:off x="2815120" y="5763802"/>
            <a:ext cx="203769" cy="1524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3018889" y="5716891"/>
            <a:ext cx="833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 smtClean="0">
                <a:solidFill>
                  <a:schemeClr val="tx1">
                    <a:lumMod val="50000"/>
                  </a:schemeClr>
                </a:solidFill>
                <a:cs typeface="+mj-cs"/>
              </a:rPr>
              <a:t>ฐานรับบริจาคขยะ</a:t>
            </a:r>
            <a:endParaRPr lang="en-US" sz="1000" b="1" dirty="0">
              <a:solidFill>
                <a:schemeClr val="tx1">
                  <a:lumMod val="50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876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7652" y="164386"/>
            <a:ext cx="10515600" cy="1001338"/>
          </a:xfrm>
        </p:spPr>
        <p:txBody>
          <a:bodyPr/>
          <a:lstStyle/>
          <a:p>
            <a:pPr algn="ctr"/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กราฟแสดงค่าเฉลี่ยผลการตรวจวิเคราะห์น้ำ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4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90" y="1165724"/>
            <a:ext cx="811530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>
            <a:extLst/>
          </p:cNvPr>
          <p:cNvSpPr txBox="1">
            <a:spLocks noChangeArrowheads="1"/>
          </p:cNvSpPr>
          <p:nvPr/>
        </p:nvSpPr>
        <p:spPr bwMode="auto">
          <a:xfrm>
            <a:off x="1849990" y="5618662"/>
            <a:ext cx="8115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</a:defRPr>
            </a:lvl9pPr>
          </a:lstStyle>
          <a:p>
            <a:pPr marL="119063" indent="-119063">
              <a:defRPr/>
            </a:pPr>
            <a:r>
              <a:rPr lang="en-US" altLang="en-US" sz="1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 </a:t>
            </a:r>
            <a:r>
              <a:rPr lang="th-TH" sz="1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1200" u="sng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ประกาศกระทรวงทรัพยากรธรรมชาติและสิ่งแวดล้อม เรื่อง กำหนดมาตรฐานควบคุม การระบายน้ำทิ้งจากอาคารบางประเภทและบางขนาด</a:t>
            </a:r>
            <a:r>
              <a:rPr lang="th-TH" sz="1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ลงวันที่ 7 พฤศจิกายน 2548      ประกาศในราชกิจจานุเบกษาเล่มที่ 122 ตอนที่ 125ง วันที่ 29 ธันวาคม 2548</a:t>
            </a:r>
            <a:r>
              <a:rPr lang="en-US" altLang="en-US" sz="1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th-TH" altLang="en-US" sz="1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** BOD = Biochemical Oxygen Demand, COD = Chemical Oxygen Demand,  </a:t>
            </a:r>
            <a:endParaRPr lang="th-TH" altLang="en-US" sz="1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altLang="en-US" sz="1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altLang="en-US" sz="1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SS    = Suspended Solids, 	TDS = Total Dissolved Solids, </a:t>
            </a:r>
            <a:endParaRPr lang="th-TH" altLang="en-US" sz="1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altLang="en-US" sz="1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en-US" altLang="en-US" sz="1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Temp = </a:t>
            </a:r>
            <a:r>
              <a:rPr lang="en-US" altLang="en-US" sz="12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Temparature</a:t>
            </a:r>
            <a:r>
              <a:rPr lang="en-US" altLang="en-US" sz="1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pH  = acidity/ basicity,	</a:t>
            </a:r>
          </a:p>
          <a:p>
            <a:pPr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Cl</a:t>
            </a:r>
            <a:r>
              <a:rPr lang="en-US" altLang="en-US" sz="1200" b="1" baseline="-2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en-US" altLang="en-US" sz="1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= Chlorine (Residual Chlorine)</a:t>
            </a:r>
          </a:p>
        </p:txBody>
      </p:sp>
    </p:spTree>
    <p:extLst>
      <p:ext uri="{BB962C8B-B14F-4D97-AF65-F5344CB8AC3E}">
        <p14:creationId xmlns:p14="http://schemas.microsoft.com/office/powerpoint/2010/main" val="59279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95054" y="13003"/>
            <a:ext cx="10515600" cy="1325563"/>
          </a:xfrm>
        </p:spPr>
        <p:txBody>
          <a:bodyPr/>
          <a:lstStyle/>
          <a:p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ผลการวิเคราะห์คุณภาพน้ำ จากหน่วยงานภายนอก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3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60" y="1338566"/>
            <a:ext cx="3841750" cy="53609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18" y="1338566"/>
            <a:ext cx="3784600" cy="53609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3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>
          <a:xfrm>
            <a:off x="1339065" y="742220"/>
            <a:ext cx="9144000" cy="2387600"/>
          </a:xfrm>
        </p:spPr>
        <p:txBody>
          <a:bodyPr>
            <a:normAutofit/>
          </a:bodyPr>
          <a:lstStyle/>
          <a:p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จบการนำเสนองาน</a:t>
            </a:r>
            <a:b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</a:b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หมวด 4 </a:t>
            </a:r>
            <a:r>
              <a:rPr lang="th-TH" dirty="0" err="1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การจัด</a:t>
            </a: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การของเสีย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6" b="49213"/>
          <a:stretch/>
        </p:blipFill>
        <p:spPr>
          <a:xfrm>
            <a:off x="1113330" y="3996648"/>
            <a:ext cx="2544270" cy="2743199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6" b="48315"/>
          <a:stretch/>
        </p:blipFill>
        <p:spPr>
          <a:xfrm>
            <a:off x="4104184" y="3215810"/>
            <a:ext cx="2556895" cy="283566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50324" r="50617" b="-1487"/>
          <a:stretch/>
        </p:blipFill>
        <p:spPr>
          <a:xfrm>
            <a:off x="6562804" y="3996649"/>
            <a:ext cx="2485503" cy="2743198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4" t="50543" r="5245" b="1550"/>
          <a:stretch/>
        </p:blipFill>
        <p:spPr>
          <a:xfrm>
            <a:off x="9386024" y="3215810"/>
            <a:ext cx="2194081" cy="26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69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แทนเนื้อหา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82808" y="-946215"/>
            <a:ext cx="5226384" cy="10048126"/>
          </a:xfrm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139093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แผนผังจุดวางถังขยะ (ชั้น 2)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5" name="คิวบ์ 4"/>
          <p:cNvSpPr/>
          <p:nvPr/>
        </p:nvSpPr>
        <p:spPr>
          <a:xfrm rot="5400000">
            <a:off x="8999663" y="3698201"/>
            <a:ext cx="288673" cy="12329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คิวบ์ 5"/>
          <p:cNvSpPr/>
          <p:nvPr/>
        </p:nvSpPr>
        <p:spPr>
          <a:xfrm>
            <a:off x="3184989" y="5476125"/>
            <a:ext cx="203769" cy="1524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คิวบ์ 7"/>
          <p:cNvSpPr/>
          <p:nvPr/>
        </p:nvSpPr>
        <p:spPr>
          <a:xfrm rot="10800000">
            <a:off x="5137076" y="4077847"/>
            <a:ext cx="244869" cy="13257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3388758" y="5429214"/>
            <a:ext cx="833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 smtClean="0">
                <a:solidFill>
                  <a:schemeClr val="tx1">
                    <a:lumMod val="50000"/>
                  </a:schemeClr>
                </a:solidFill>
                <a:cs typeface="+mj-cs"/>
              </a:rPr>
              <a:t>ฐานรับบริจาคขยะ</a:t>
            </a:r>
            <a:endParaRPr lang="en-US" sz="1000" b="1" dirty="0">
              <a:solidFill>
                <a:schemeClr val="tx1">
                  <a:lumMod val="50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08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แทนเนื้อหา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61233" y="-1252720"/>
            <a:ext cx="5469533" cy="10515600"/>
          </a:xfrm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838199" y="10274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แผนผังจุดวางถังขยะ (ชั้น 3)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61779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แทนเนื้อหา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1586" y="-1180528"/>
            <a:ext cx="5280327" cy="10148670"/>
          </a:xfrm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27415" y="0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แผนผังจุดวางถังขยะ (ชั้น 4)</a:t>
            </a:r>
            <a:endParaRPr lang="en-US" b="1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8841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65425" y="0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 จุดพักขยะ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434102" y="1109002"/>
            <a:ext cx="9744182" cy="855930"/>
          </a:xfrm>
        </p:spPr>
        <p:txBody>
          <a:bodyPr>
            <a:normAutofit/>
          </a:bodyPr>
          <a:lstStyle/>
          <a:p>
            <a:r>
              <a:rPr lang="th-TH" dirty="0" smtClean="0">
                <a:latin typeface="FC Home" panose="020B0500040200020003" pitchFamily="34" charset="-34"/>
                <a:cs typeface="FC Home" panose="020B0500040200020003" pitchFamily="34" charset="-34"/>
              </a:rPr>
              <a:t>จุดพักขยะอาคารอำนวย  ยศสุข เพื่อรอขนย้ายโดยกองกายภาพและสิ่งแวดล้อม</a:t>
            </a:r>
            <a:endParaRPr lang="en-US" dirty="0">
              <a:latin typeface="FC Home" panose="020B0500040200020003" pitchFamily="34" charset="-34"/>
              <a:cs typeface="FC Home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16" y="1651569"/>
            <a:ext cx="6722724" cy="50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Hub-Happy Animal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PowerPointHub-Happy Animal</Template>
  <TotalTime>1672</TotalTime>
  <Words>1488</Words>
  <Application>Microsoft Office PowerPoint</Application>
  <PresentationFormat>แบบจอกว้าง</PresentationFormat>
  <Paragraphs>495</Paragraphs>
  <Slides>52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52</vt:i4>
      </vt:variant>
    </vt:vector>
  </HeadingPairs>
  <TitlesOfParts>
    <vt:vector size="61" baseType="lpstr">
      <vt:lpstr>Angsana New</vt:lpstr>
      <vt:lpstr>Arial</vt:lpstr>
      <vt:lpstr>Calibri</vt:lpstr>
      <vt:lpstr>Calibri Light</vt:lpstr>
      <vt:lpstr>Cordia New</vt:lpstr>
      <vt:lpstr>FC Home</vt:lpstr>
      <vt:lpstr>TH Niramit AS</vt:lpstr>
      <vt:lpstr>TH SarabunPSK</vt:lpstr>
      <vt:lpstr>PowerPointHub-Happy Animal</vt:lpstr>
      <vt:lpstr>โครงการ Green Office (อาคารอำนวย  ยศสุข)  หมวดที่ 4 การจัดการของเสีย</vt:lpstr>
      <vt:lpstr>การจัดการของเสียภายในอาคาร</vt:lpstr>
      <vt:lpstr>การคัดแยกขยะ</vt:lpstr>
      <vt:lpstr>การจัดวางถังขยะ ตามจุดต่าง ๆ</vt:lpstr>
      <vt:lpstr>แผนผังจุดวางถังขยะ (ชั้น 1)</vt:lpstr>
      <vt:lpstr>แผนผังจุดวางถังขยะ (ชั้น 2)</vt:lpstr>
      <vt:lpstr>แผนผังจุดวางถังขยะ (ชั้น 3)</vt:lpstr>
      <vt:lpstr>แผนผังจุดวางถังขยะ (ชั้น 4)</vt:lpstr>
      <vt:lpstr> จุดพักขยะ</vt:lpstr>
      <vt:lpstr>มีการติดป้ายบ่งชี้ประเภทขยะอย่างถูกต้องและชัดเจน</vt:lpstr>
      <vt:lpstr>มีการทิ้งขยะถูกต้องทุกจุดที่สุ่มตรวจ</vt:lpstr>
      <vt:lpstr>เส้นทางการจัดการของเสียอาคารอำนวย  ยศสุข</vt:lpstr>
      <vt:lpstr>การคัดแยกขยะ</vt:lpstr>
      <vt:lpstr>ข้อมูลปริมาณขยะ (รายเดือน)</vt:lpstr>
      <vt:lpstr>แผนภูมิแสดงปริมาณขยะ (รายเดือน)</vt:lpstr>
      <vt:lpstr>ร้อยละของปริมาณขยะที่นำกลับมาใช้ใหม่ </vt:lpstr>
      <vt:lpstr>แผนภูมิแสดงร้อยละของปริมาณขยะที่นำกลับมาใช้ใหม่ </vt:lpstr>
      <vt:lpstr>มีการส่งขยะให้ อปท.หรือผู้รับจ้างที่ได้รับอนุญาตตามกฎหมาย</vt:lpstr>
      <vt:lpstr>การนำขยะกลับมาใช้ประโยชน์</vt:lpstr>
      <vt:lpstr> การรับบริจาคขยะ</vt:lpstr>
      <vt:lpstr>การรับบริจาคขยะ</vt:lpstr>
      <vt:lpstr>การรับบริจาคขยะ</vt:lpstr>
      <vt:lpstr> การรับบริจาคขยะ</vt:lpstr>
      <vt:lpstr>การจัดทำปุ๋ยหมักไม่กลับกอง - วัตถุประสงค์ เพื่อนำใบไม้แห้ง เศษหญ้า เศษอาหาร ภายในอาคารอำนวย ยศสุข นำกลับมาใช้ประโยชน์โดยการทำปุ๋ยหมักแบบไม่กลับกอง </vt:lpstr>
      <vt:lpstr>กระบวนการจัดทำปุ๋ยหมักไม่กลับกอง - นำเศษวัสดุต่าง ๆ เทเป็นชั้นสลับกัน จนกว่าจะเต็มวงบ่อ และรดน้ำให้ชุ่มทุกชั้นเพื่อเพิ่มความชื้นในกองปุ๋ยหมัก </vt:lpstr>
      <vt:lpstr>กระบวนการจัดทำปุ๋ยหมักไม่กลับกอง - นำเศษวัสดุต่าง ๆ เทเป็นชั้นสลับกัน จนกว่าจะเต็มวงบ่อ และรดน้ำให้ชุ่มทุกชั้นเพื่อเพิ่มความชื้นในกองปุ๋ยหมัก </vt:lpstr>
      <vt:lpstr>การวางระบบน้ำเพื่อใช้รดกองปุ๋ยหมัก</vt:lpstr>
      <vt:lpstr>ปุ๋ยหมักไม่กลับกอง </vt:lpstr>
      <vt:lpstr> ประดิษฐ์กล่องใส่ถุงกันควันไฟ</vt:lpstr>
      <vt:lpstr>ประดิษฐ์กล่องใส่ถุงกันควันไฟ       - เพื่อนำไปติดในตัวอาคารอำนวย  ยศสุข ตามจุดต่าง ๆ จำนวน 16 จุด</vt:lpstr>
      <vt:lpstr>ประดิษฐ์กล่องใส่ถุงกันควันไฟ       - เพื่อนำไปติดในตัวอาคารอำนวย  ยศสุข ตามจุดต่าง ๆ จำนวน 16 จุด</vt:lpstr>
      <vt:lpstr>การจัดการน้ำเสีย</vt:lpstr>
      <vt:lpstr>                     </vt:lpstr>
      <vt:lpstr>การบำบัดน้ำเสีย - และต่อมาเมื่อวันที่ 28 พฤษภาคม 2563 ได้จ้างเหมาให้ทางบริษัทมาดำเนินการดูดสิ่งปฏิกูลและทำความสะอาดอีกครั้ง </vt:lpstr>
      <vt:lpstr>ถังดักไขมันคืออะไร ถังดักไขมันหรือบ่อดักไขมัน คือ อุปกรณ์ที่ช่วยในการดักจับไขมันจากท่อน้ำทิ้งภายในบ้านทั้งหมด เพื่อแยกส่วนไขมันออกจากน้ำก่อนทำการปล่อยน้ำทิ้งลงสู่ท่อระบายน้ำสาธารณะ </vt:lpstr>
      <vt:lpstr>การบำบัดน้ำเสีย - การติดตั้งและล้างถังดักไขมัน ประจำอาคารอำนวย  ยศสุข ทางหมวดที่ 4 ได้ดำเนินการติดตั้งถังดักไขมันไว้ด้านล่างของอ่างล้างภาชนะตามจุดดังนี้  </vt:lpstr>
      <vt:lpstr>การดูแลอุปกรณ์บำบัดน้ำเสีย</vt:lpstr>
      <vt:lpstr>ไขมันที่ตักออกได้นำไปใส่ในกองปุ๋ยหมักไม่กลับกอง  </vt:lpstr>
      <vt:lpstr>งานนำเสนอ PowerPoint</vt:lpstr>
      <vt:lpstr>จุดที่ 2  อ่างล้างภาชนะข้างห้องประชุมภูผา ชั้น 2</vt:lpstr>
      <vt:lpstr>การวางท่อน้ำทิ้งเพื่อใช้น้ำให้เกิดประโยชน์ - เนื่องจากมีน้ำทิ้งบางส่วนที่ผ่านการดักจับไขมันแล้วนั้น สามารถนำมาใช้ประโยชน์ในการรดน้ำต้นไม้ได้ จึงได้มีการวางท่อน้ำทิ้งเพื่อนำน้ำดังกล่าวมาใช้ให้เกิดประโชน์สูงสุด</vt:lpstr>
      <vt:lpstr>สรุปปริมาณไขมันประจำปี 2563</vt:lpstr>
      <vt:lpstr>แผนภูมิเปรียบเทียบปริมาณไขมันประจำปี 2563</vt:lpstr>
      <vt:lpstr>การบำบัดน้ำเสีย</vt:lpstr>
      <vt:lpstr>แผนผัง เส้นทางน้ำเสียเพื่อลงบ่อบำบัด</vt:lpstr>
      <vt:lpstr>ขั้นตอนการบำบัดน้ำเสีย </vt:lpstr>
      <vt:lpstr>โรงบำบัดน้ำเสีย มหาวิทยาลัยแม่โจ้</vt:lpstr>
      <vt:lpstr>โรงบำบัดน้ำเสีย มหาวิทยาลัยแม่โจ้</vt:lpstr>
      <vt:lpstr>กราฟแสดงค่าเฉลี่ยผลการตรวจวิเคราะห์น้ำ</vt:lpstr>
      <vt:lpstr>กราฟแสดงค่าเฉลี่ยผลการตรวจวิเคราะห์น้ำ</vt:lpstr>
      <vt:lpstr>ผลการวิเคราะห์คุณภาพน้ำ จากหน่วยงานภายนอก</vt:lpstr>
      <vt:lpstr>จบการนำเสนองาน หมวด 4 การจัดการของเสีย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 Green Office (อาคารอำนวย  ยศสุข)</dc:title>
  <dc:creator>Windows User</dc:creator>
  <cp:lastModifiedBy>Windows User</cp:lastModifiedBy>
  <cp:revision>124</cp:revision>
  <cp:lastPrinted>2020-10-21T10:55:25Z</cp:lastPrinted>
  <dcterms:created xsi:type="dcterms:W3CDTF">2020-10-14T08:36:31Z</dcterms:created>
  <dcterms:modified xsi:type="dcterms:W3CDTF">2020-10-21T11:03:39Z</dcterms:modified>
</cp:coreProperties>
</file>