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2" r:id="rId5"/>
    <p:sldId id="263" r:id="rId6"/>
    <p:sldId id="265" r:id="rId7"/>
    <p:sldId id="269" r:id="rId8"/>
    <p:sldId id="274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apaphan Theamtavin" userId="fb22aff9-c486-4425-8dd2-f7c74c3e7c76" providerId="ADAL" clId="{63E60B69-1E2A-40B0-AD3F-CEDF774DD524}"/>
    <pc:docChg chg="undo custSel addSld delSld modSld sldOrd">
      <pc:chgData name="Prapaphan Theamtavin" userId="fb22aff9-c486-4425-8dd2-f7c74c3e7c76" providerId="ADAL" clId="{63E60B69-1E2A-40B0-AD3F-CEDF774DD524}" dt="2024-11-12T09:18:45.040" v="2140" actId="20577"/>
      <pc:docMkLst>
        <pc:docMk/>
      </pc:docMkLst>
      <pc:sldChg chg="modSp del ord">
        <pc:chgData name="Prapaphan Theamtavin" userId="fb22aff9-c486-4425-8dd2-f7c74c3e7c76" providerId="ADAL" clId="{63E60B69-1E2A-40B0-AD3F-CEDF774DD524}" dt="2024-11-12T08:51:28.426" v="972" actId="2696"/>
        <pc:sldMkLst>
          <pc:docMk/>
          <pc:sldMk cId="2546483798" sldId="256"/>
        </pc:sldMkLst>
        <pc:spChg chg="mod">
          <ac:chgData name="Prapaphan Theamtavin" userId="fb22aff9-c486-4425-8dd2-f7c74c3e7c76" providerId="ADAL" clId="{63E60B69-1E2A-40B0-AD3F-CEDF774DD524}" dt="2024-11-12T08:47:40.857" v="557" actId="20577"/>
          <ac:spMkLst>
            <pc:docMk/>
            <pc:sldMk cId="2546483798" sldId="256"/>
            <ac:spMk id="2" creationId="{D40B4FAA-D7BF-454D-8F62-54BCCB3BB1C5}"/>
          </ac:spMkLst>
        </pc:spChg>
      </pc:sldChg>
      <pc:sldChg chg="modSp">
        <pc:chgData name="Prapaphan Theamtavin" userId="fb22aff9-c486-4425-8dd2-f7c74c3e7c76" providerId="ADAL" clId="{63E60B69-1E2A-40B0-AD3F-CEDF774DD524}" dt="2024-11-12T09:12:36.624" v="2094" actId="20577"/>
        <pc:sldMkLst>
          <pc:docMk/>
          <pc:sldMk cId="1669947623" sldId="257"/>
        </pc:sldMkLst>
        <pc:spChg chg="mod">
          <ac:chgData name="Prapaphan Theamtavin" userId="fb22aff9-c486-4425-8dd2-f7c74c3e7c76" providerId="ADAL" clId="{63E60B69-1E2A-40B0-AD3F-CEDF774DD524}" dt="2024-11-12T09:09:05.605" v="1827" actId="2711"/>
          <ac:spMkLst>
            <pc:docMk/>
            <pc:sldMk cId="1669947623" sldId="257"/>
            <ac:spMk id="2" creationId="{7B7FABC4-0E7B-41EB-AA23-5987464825F2}"/>
          </ac:spMkLst>
        </pc:spChg>
        <pc:graphicFrameChg chg="modGraphic">
          <ac:chgData name="Prapaphan Theamtavin" userId="fb22aff9-c486-4425-8dd2-f7c74c3e7c76" providerId="ADAL" clId="{63E60B69-1E2A-40B0-AD3F-CEDF774DD524}" dt="2024-11-12T09:12:36.624" v="2094" actId="20577"/>
          <ac:graphicFrameMkLst>
            <pc:docMk/>
            <pc:sldMk cId="1669947623" sldId="257"/>
            <ac:graphicFrameMk id="4" creationId="{55047BA0-1BEA-4CC1-B66F-062AB8077014}"/>
          </ac:graphicFrameMkLst>
        </pc:graphicFrameChg>
      </pc:sldChg>
      <pc:sldChg chg="modSp ord">
        <pc:chgData name="Prapaphan Theamtavin" userId="fb22aff9-c486-4425-8dd2-f7c74c3e7c76" providerId="ADAL" clId="{63E60B69-1E2A-40B0-AD3F-CEDF774DD524}" dt="2024-11-12T09:09:16.907" v="1830" actId="2711"/>
        <pc:sldMkLst>
          <pc:docMk/>
          <pc:sldMk cId="1635070410" sldId="258"/>
        </pc:sldMkLst>
        <pc:spChg chg="mod">
          <ac:chgData name="Prapaphan Theamtavin" userId="fb22aff9-c486-4425-8dd2-f7c74c3e7c76" providerId="ADAL" clId="{63E60B69-1E2A-40B0-AD3F-CEDF774DD524}" dt="2024-11-12T09:09:14.106" v="1829" actId="2711"/>
          <ac:spMkLst>
            <pc:docMk/>
            <pc:sldMk cId="1635070410" sldId="258"/>
            <ac:spMk id="2" creationId="{B26161C5-899E-42FB-A1B6-FB1B7C7B5882}"/>
          </ac:spMkLst>
        </pc:spChg>
        <pc:graphicFrameChg chg="mod modGraphic">
          <ac:chgData name="Prapaphan Theamtavin" userId="fb22aff9-c486-4425-8dd2-f7c74c3e7c76" providerId="ADAL" clId="{63E60B69-1E2A-40B0-AD3F-CEDF774DD524}" dt="2024-11-12T09:09:16.907" v="1830" actId="2711"/>
          <ac:graphicFrameMkLst>
            <pc:docMk/>
            <pc:sldMk cId="1635070410" sldId="258"/>
            <ac:graphicFrameMk id="4" creationId="{C4B18C0A-142C-4997-99C5-10A2562C11B9}"/>
          </ac:graphicFrameMkLst>
        </pc:graphicFrameChg>
      </pc:sldChg>
      <pc:sldChg chg="modSp add del">
        <pc:chgData name="Prapaphan Theamtavin" userId="fb22aff9-c486-4425-8dd2-f7c74c3e7c76" providerId="ADAL" clId="{63E60B69-1E2A-40B0-AD3F-CEDF774DD524}" dt="2024-11-12T08:49:00.036" v="756" actId="2696"/>
        <pc:sldMkLst>
          <pc:docMk/>
          <pc:sldMk cId="1011915208" sldId="259"/>
        </pc:sldMkLst>
        <pc:spChg chg="mod">
          <ac:chgData name="Prapaphan Theamtavin" userId="fb22aff9-c486-4425-8dd2-f7c74c3e7c76" providerId="ADAL" clId="{63E60B69-1E2A-40B0-AD3F-CEDF774DD524}" dt="2024-11-12T08:47:59.359" v="593" actId="20577"/>
          <ac:spMkLst>
            <pc:docMk/>
            <pc:sldMk cId="1011915208" sldId="259"/>
            <ac:spMk id="2" creationId="{7FF5D44E-350B-47BA-9F48-556E73671DC5}"/>
          </ac:spMkLst>
        </pc:spChg>
        <pc:spChg chg="mod">
          <ac:chgData name="Prapaphan Theamtavin" userId="fb22aff9-c486-4425-8dd2-f7c74c3e7c76" providerId="ADAL" clId="{63E60B69-1E2A-40B0-AD3F-CEDF774DD524}" dt="2024-11-12T08:48:43.436" v="703" actId="6549"/>
          <ac:spMkLst>
            <pc:docMk/>
            <pc:sldMk cId="1011915208" sldId="259"/>
            <ac:spMk id="3" creationId="{066FCF87-51CF-4A9C-BD30-5718C44CA037}"/>
          </ac:spMkLst>
        </pc:spChg>
      </pc:sldChg>
      <pc:sldChg chg="modSp add">
        <pc:chgData name="Prapaphan Theamtavin" userId="fb22aff9-c486-4425-8dd2-f7c74c3e7c76" providerId="ADAL" clId="{63E60B69-1E2A-40B0-AD3F-CEDF774DD524}" dt="2024-11-12T09:18:45.040" v="2140" actId="20577"/>
        <pc:sldMkLst>
          <pc:docMk/>
          <pc:sldMk cId="546755766" sldId="260"/>
        </pc:sldMkLst>
        <pc:spChg chg="mod">
          <ac:chgData name="Prapaphan Theamtavin" userId="fb22aff9-c486-4425-8dd2-f7c74c3e7c76" providerId="ADAL" clId="{63E60B69-1E2A-40B0-AD3F-CEDF774DD524}" dt="2024-11-12T09:09:30.330" v="1833" actId="2711"/>
          <ac:spMkLst>
            <pc:docMk/>
            <pc:sldMk cId="546755766" sldId="260"/>
            <ac:spMk id="2" creationId="{66D6C33D-0E81-4F9F-BDF5-180838EBFA59}"/>
          </ac:spMkLst>
        </pc:spChg>
        <pc:graphicFrameChg chg="mod modGraphic">
          <ac:chgData name="Prapaphan Theamtavin" userId="fb22aff9-c486-4425-8dd2-f7c74c3e7c76" providerId="ADAL" clId="{63E60B69-1E2A-40B0-AD3F-CEDF774DD524}" dt="2024-11-12T09:18:45.040" v="2140" actId="20577"/>
          <ac:graphicFrameMkLst>
            <pc:docMk/>
            <pc:sldMk cId="546755766" sldId="260"/>
            <ac:graphicFrameMk id="4" creationId="{344A8470-1FC2-48F1-8822-551E6E5E7D63}"/>
          </ac:graphicFrameMkLst>
        </pc:graphicFrameChg>
      </pc:sldChg>
      <pc:sldChg chg="modSp add ord">
        <pc:chgData name="Prapaphan Theamtavin" userId="fb22aff9-c486-4425-8dd2-f7c74c3e7c76" providerId="ADAL" clId="{63E60B69-1E2A-40B0-AD3F-CEDF774DD524}" dt="2024-11-12T09:10:49.346" v="2038" actId="2711"/>
        <pc:sldMkLst>
          <pc:docMk/>
          <pc:sldMk cId="1025577953" sldId="261"/>
        </pc:sldMkLst>
        <pc:spChg chg="mod">
          <ac:chgData name="Prapaphan Theamtavin" userId="fb22aff9-c486-4425-8dd2-f7c74c3e7c76" providerId="ADAL" clId="{63E60B69-1E2A-40B0-AD3F-CEDF774DD524}" dt="2024-11-12T09:09:21.338" v="1831" actId="2711"/>
          <ac:spMkLst>
            <pc:docMk/>
            <pc:sldMk cId="1025577953" sldId="261"/>
            <ac:spMk id="2" creationId="{F180316D-DE54-447D-8F3A-F44673DD7AF4}"/>
          </ac:spMkLst>
        </pc:spChg>
        <pc:spChg chg="mod">
          <ac:chgData name="Prapaphan Theamtavin" userId="fb22aff9-c486-4425-8dd2-f7c74c3e7c76" providerId="ADAL" clId="{63E60B69-1E2A-40B0-AD3F-CEDF774DD524}" dt="2024-11-12T08:51:36.816" v="975" actId="1076"/>
          <ac:spMkLst>
            <pc:docMk/>
            <pc:sldMk cId="1025577953" sldId="261"/>
            <ac:spMk id="3" creationId="{673CAD64-4C72-41F8-8A49-0BC540843D00}"/>
          </ac:spMkLst>
        </pc:spChg>
        <pc:graphicFrameChg chg="mod modGraphic">
          <ac:chgData name="Prapaphan Theamtavin" userId="fb22aff9-c486-4425-8dd2-f7c74c3e7c76" providerId="ADAL" clId="{63E60B69-1E2A-40B0-AD3F-CEDF774DD524}" dt="2024-11-12T09:10:49.346" v="2038" actId="2711"/>
          <ac:graphicFrameMkLst>
            <pc:docMk/>
            <pc:sldMk cId="1025577953" sldId="261"/>
            <ac:graphicFrameMk id="4" creationId="{F6441097-CBEE-447B-84E4-F4248CEC1CE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508CBC8-1485-4D23-BC91-23CC80470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B37F6B83-2372-4452-9A90-39428B534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AE0792B-3EDF-4024-81C3-25F753E7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09CAA5C-219F-4460-8545-9B1E5CC5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48A8B49-1EBF-405B-BEF4-6DD61F38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8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65EED2A-358D-4C34-BAE7-01A18F53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6A5C061-74B0-4F0A-BCA1-81CE96D41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1080469-EE75-4CFD-8A9C-A8A933689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290FB20-C10F-4B96-8250-0D5308921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15CBE25-9252-467C-B333-CC85E2E5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8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7ABF789-4987-43B6-BD58-4CCF0B52AF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EED2CCC-8E79-4E10-A502-EA6DDEFC8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2267566-E984-4BBD-AE97-A8588941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DB80B58-D287-4211-8658-6B019E95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AFB5115-E20F-4E1E-8985-F126D6A4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4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3FB934F-454E-4B6F-93C1-C251E7E96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4532B69-E0E7-4C6D-A202-DF3FF8A11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A0621C8-B5A8-4705-8FAE-3E94ABC6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C16086B-AA9A-4DD4-A24D-1CE9A695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05BEC30-3BCC-485E-BA02-B47B0E21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63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B3C1C41-D7DD-4453-949D-EBCC7D625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B8139D7-3971-4CE3-81DA-6945F482F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64A0B09-0EF6-4062-BA17-3FC86083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F65B1F1-D9EE-42F1-837E-7E63311DA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DF9220B-CB5C-4140-8071-2132C9624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0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9A48C1A-2CAA-454E-8340-82AB77695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9D00882-E4F8-404A-97E7-E1084A96D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E3D48EEE-563B-4E29-AE9C-2158278B8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CBDEF9A-1492-4427-B386-EFA4C0D3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A882618B-80A4-4C79-824F-472CC7E23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2FF3EBF-5459-401B-A71A-0DB1A9D2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5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40EF653-2FE6-4FC8-BAB5-B29660C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35A809A-B011-4D54-A75C-41D43831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C786F33-3BCB-43F4-BD0E-3AA3DF4FB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E87FEA1F-6DF0-4823-9ED8-FCFBBDE24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D9AC3F4B-26BE-41CE-AFF8-71904FD948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0A9AA457-C5E2-4656-BF9D-8918D1890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0B836DD3-271E-4337-AC27-53FE4659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D0548C1F-1221-4A5C-B9D3-B52F8F2DC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7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44A31D-9B3B-40D5-A555-203F30DCE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DC578969-8B3A-4CB7-AA55-A5EF6D8E0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60DBC3F1-7772-4483-B356-2D613009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69C51613-86F8-455B-B588-1CBE96B9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4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9639C558-6CEA-40B4-8675-5D28D429D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024D1329-B35E-4EC1-96A0-FFE3B00F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A5571AA-464B-4409-AA07-8D2B49335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6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DDFD5DE-5277-4531-8059-0801995AF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E92437D-5559-42F7-98A5-36F22CC02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07A999AE-485A-4EA7-BBF1-669DF7F85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872A3D2-9EDA-442B-8AAC-63BE0D7A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FD28DAC-F798-4072-B22F-B24E14D7B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901C8D8-4352-4E61-987A-B3ABDDAB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5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EA52901-E4E5-4807-A269-E334CF5F3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7191E139-E090-4023-A4E4-5006E9E5B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45484F13-1C54-4C20-9FF8-4A9003940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5A620AB-2414-4D08-8503-0296B2F6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4D517F7-D503-44AF-8603-99F6FB273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BBC926DE-637B-4DC1-8A2F-3D4C43B9F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CCCAECAF-52F5-42D6-83A8-133F55800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7E50312-AF6D-4B17-9D7A-5A5BBF1FB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30D3E86-8842-4CE2-85D1-ABFD7065A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D0F79E9-ECC2-402D-84F8-FABAA3934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23A2585-FFDA-4FE8-8D88-2A90AD635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1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6D6C33D-0E81-4F9F-BDF5-180838EBF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275" y="169817"/>
            <a:ext cx="10515600" cy="913259"/>
          </a:xfrm>
        </p:spPr>
        <p:txBody>
          <a:bodyPr>
            <a:normAutofit fontScale="90000"/>
          </a:bodyPr>
          <a:lstStyle/>
          <a:p>
            <a:pPr algn="ctr"/>
            <a:r>
              <a:rPr lang="th-TH" dirty="0"/>
              <a:t>ระเบียบ คณะกรรมการบริหารกีฬาแห่งประเทศไทย ว่าด้วย</a:t>
            </a:r>
            <a:r>
              <a:rPr lang="th-TH" dirty="0" err="1"/>
              <a:t>การจัด</a:t>
            </a:r>
            <a:r>
              <a:rPr lang="th-TH" dirty="0"/>
              <a:t>การแข่งขันกีฬามหาวิทยาลัยแห่งประเทศไทย พ.ศ. 2567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344A8470-1FC2-48F1-8822-551E6E5E7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043682"/>
              </p:ext>
            </p:extLst>
          </p:nvPr>
        </p:nvGraphicFramePr>
        <p:xfrm>
          <a:off x="1202183" y="1435010"/>
          <a:ext cx="9033769" cy="4743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3769">
                  <a:extLst>
                    <a:ext uri="{9D8B030D-6E8A-4147-A177-3AD203B41FA5}">
                      <a16:colId xmlns:a16="http://schemas.microsoft.com/office/drawing/2014/main" val="2225169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5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1. </a:t>
                      </a:r>
                      <a:r>
                        <a:rPr lang="th-TH" sz="2400" b="1" dirty="0" smtClean="0"/>
                        <a:t>หมวดที่ 2 กำหนดให้จัดรอบคัดเลือก ระหว่างเดือน ตค. -  </a:t>
                      </a:r>
                      <a:r>
                        <a:rPr lang="th-TH" sz="2400" b="1" dirty="0" err="1" smtClean="0"/>
                        <a:t>พย</a:t>
                      </a:r>
                      <a:r>
                        <a:rPr lang="th-TH" sz="2400" b="1" dirty="0" smtClean="0"/>
                        <a:t>. ของทุกปี  และรอบมหกรรม กำหนดเดือนมกราคม ของทุกปี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271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/>
                        <a:t>2. หมวด 5 ข้อ 13 เจ้าภาพต้องจัดการแขงขันไม่น้อยกว่า 25 ชนิดกีฬา และต้องเสนอขอความเห็นชอบไม่หน้อยกว่า 300 วัน ประกอบด้วย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29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กีฬาบังคับ อย่างน้อย 7  ชนิดกีฬา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927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กีฬาเลือกสากล อย่างน้อย 16 ชนิดกีฬา (ที่เคยจัดให้มีการแข่งขันในโอลิมปิก เอเชี่ยนเม</a:t>
                      </a:r>
                      <a:r>
                        <a:rPr lang="th-TH" sz="2400" b="1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ส์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ซีเกมส์ กีฬา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มหาวิทยาลัยโลก หรือกีฬามหาวิทยาลัยอาเซียน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56475"/>
                  </a:ext>
                </a:extLst>
              </a:tr>
              <a:tr h="476648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กีฬาเลือกทั่วไปอย่างน้อย 1 ชนิดกีฬา</a:t>
                      </a:r>
                      <a:endParaRPr lang="th-TH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91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กีฬาไทย 1 ชนิดกีฬา</a:t>
                      </a:r>
                      <a:endParaRPr lang="th-TH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910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กีฬาสาธิต คือ กีฬาที่มหาวิทยาลัยเสนอให้มีการแข่งขัน ซึ่งต้องไม่มี</a:t>
                      </a:r>
                      <a:r>
                        <a:rPr lang="th-TH" sz="2400" b="1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การจัด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การแข่งขันมาก่อน </a:t>
                      </a:r>
                      <a:endParaRPr lang="th-TH" sz="24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625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27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180316D-DE54-447D-8F3A-F44673DD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832" y="63284"/>
            <a:ext cx="10515600" cy="1325563"/>
          </a:xfrm>
        </p:spPr>
        <p:txBody>
          <a:bodyPr/>
          <a:lstStyle/>
          <a:p>
            <a:pPr algn="ctr"/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งบประมาณที่มหาวิทยาลัยราช</a:t>
            </a:r>
            <a:r>
              <a:rPr lang="th-TH" b="1" dirty="0" err="1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ภัฎ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อุดรธานี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เจ้าภาพการแข่งขันกีฬามหาวิทยาลัย 2566 (เลื่อนจัดการแข่งขันปี 2564 เนื่องจาก </a:t>
            </a:r>
            <a:r>
              <a:rPr lang="en-US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COVID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F6441097-CBEE-447B-84E4-F4248CEC1C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391387"/>
              </p:ext>
            </p:extLst>
          </p:nvPr>
        </p:nvGraphicFramePr>
        <p:xfrm>
          <a:off x="476431" y="1180731"/>
          <a:ext cx="10904000" cy="5573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047">
                  <a:extLst>
                    <a:ext uri="{9D8B030D-6E8A-4147-A177-3AD203B41FA5}">
                      <a16:colId xmlns:a16="http://schemas.microsoft.com/office/drawing/2014/main" val="282294242"/>
                    </a:ext>
                  </a:extLst>
                </a:gridCol>
                <a:gridCol w="1589103">
                  <a:extLst>
                    <a:ext uri="{9D8B030D-6E8A-4147-A177-3AD203B41FA5}">
                      <a16:colId xmlns:a16="http://schemas.microsoft.com/office/drawing/2014/main" val="1340162823"/>
                    </a:ext>
                  </a:extLst>
                </a:gridCol>
                <a:gridCol w="2139518">
                  <a:extLst>
                    <a:ext uri="{9D8B030D-6E8A-4147-A177-3AD203B41FA5}">
                      <a16:colId xmlns:a16="http://schemas.microsoft.com/office/drawing/2014/main" val="475474347"/>
                    </a:ext>
                  </a:extLst>
                </a:gridCol>
                <a:gridCol w="3985332">
                  <a:extLst>
                    <a:ext uri="{9D8B030D-6E8A-4147-A177-3AD203B41FA5}">
                      <a16:colId xmlns:a16="http://schemas.microsoft.com/office/drawing/2014/main" val="345301990"/>
                    </a:ext>
                  </a:extLst>
                </a:gridCol>
              </a:tblGrid>
              <a:tr h="659934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งบประมาณจาก </a:t>
                      </a:r>
                      <a:r>
                        <a:rPr lang="th-TH" sz="2800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อว</a:t>
                      </a:r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. 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งบประมาณจากเจ้าภาพ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ระยะเวลาการเตรียมการ 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98219"/>
                  </a:ext>
                </a:extLst>
              </a:tr>
              <a:tr h="129343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เงินรายได้และเงินสนับสนุนอื่น ๆ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solidFill>
                            <a:schemeClr val="bg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งบรายได้สำหรับเตรียมสถานที่</a:t>
                      </a:r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bg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181180"/>
                  </a:ext>
                </a:extLst>
              </a:tr>
              <a:tr h="3541913">
                <a:tc>
                  <a:txBody>
                    <a:bodyPr/>
                    <a:lstStyle/>
                    <a:p>
                      <a:pPr marL="514350" indent="-514350" algn="l">
                        <a:buAutoNum type="arabicPeriod"/>
                      </a:pP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กีฬามหาวิทยาลัย ประมาณ 18 ล้านบาท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  (เงินสนับสนุน</a:t>
                      </a:r>
                      <a:r>
                        <a:rPr lang="th-TH" sz="2800" b="1" baseline="0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การจัด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การแข่งขัน 12 ล้านบาท + เงินสนับสนุนการงาน </a:t>
                      </a:r>
                      <a:r>
                        <a:rPr lang="en-US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Expo 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ซึ่งยกเลิกไป เจ้าภาพจึงขอมาสมทบกีฬามหาวิทยาลัย 6 ล้านบาท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50 ล้านบาท</a:t>
                      </a:r>
                    </a:p>
                    <a:p>
                      <a:pPr algn="ctr"/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th-TH" sz="28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100 กว่า ล้านบาท </a:t>
                      </a:r>
                    </a:p>
                    <a:p>
                      <a:pPr algn="ctr"/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จากแผนการปรับปรุงของมหาวิทยาลัย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th-TH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1.</a:t>
                      </a: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ปรับปรุงสถานที่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2-3 ปี ก่อนจะเสนอตัวเป็นเจ้าภาพ (เสนอตัวเป็นเจ้าภาพปี 2562)  </a:t>
                      </a:r>
                    </a:p>
                    <a:p>
                      <a:pPr algn="l"/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2. เตรียมความพร้อมก่อนจัดการแข่งขัน 2-3 ปี (เสนอตัวเป็นเจ้าภาพเมื่อปี 2562 เพื่อเป็นเจ้าภาพปี 2564)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3  สนามการแข่งขัน 95</a:t>
                      </a:r>
                      <a:r>
                        <a:rPr lang="en-US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%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ใช้ของเจ้าภาพ </a:t>
                      </a:r>
                      <a:endParaRPr lang="en-US" sz="28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72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30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180316D-DE54-447D-8F3A-F44673DD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833" y="391758"/>
            <a:ext cx="10515600" cy="1325563"/>
          </a:xfrm>
        </p:spPr>
        <p:txBody>
          <a:bodyPr/>
          <a:lstStyle/>
          <a:p>
            <a:pPr algn="ctr"/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งบประมาณที่มหาวิทยาลัยเกษตรศาสตร์  กำแพงแสน เจ้าภาพปี 2567 ใช้ในการเป็นเจ้าภาพ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F6441097-CBEE-447B-84E4-F4248CEC1C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530782"/>
              </p:ext>
            </p:extLst>
          </p:nvPr>
        </p:nvGraphicFramePr>
        <p:xfrm>
          <a:off x="476434" y="1633491"/>
          <a:ext cx="11242091" cy="4412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4106">
                  <a:extLst>
                    <a:ext uri="{9D8B030D-6E8A-4147-A177-3AD203B41FA5}">
                      <a16:colId xmlns:a16="http://schemas.microsoft.com/office/drawing/2014/main" val="282294242"/>
                    </a:ext>
                  </a:extLst>
                </a:gridCol>
                <a:gridCol w="3293615">
                  <a:extLst>
                    <a:ext uri="{9D8B030D-6E8A-4147-A177-3AD203B41FA5}">
                      <a16:colId xmlns:a16="http://schemas.microsoft.com/office/drawing/2014/main" val="1340162823"/>
                    </a:ext>
                  </a:extLst>
                </a:gridCol>
                <a:gridCol w="2991775">
                  <a:extLst>
                    <a:ext uri="{9D8B030D-6E8A-4147-A177-3AD203B41FA5}">
                      <a16:colId xmlns:a16="http://schemas.microsoft.com/office/drawing/2014/main" val="475474347"/>
                    </a:ext>
                  </a:extLst>
                </a:gridCol>
                <a:gridCol w="3222595">
                  <a:extLst>
                    <a:ext uri="{9D8B030D-6E8A-4147-A177-3AD203B41FA5}">
                      <a16:colId xmlns:a16="http://schemas.microsoft.com/office/drawing/2014/main" val="345301990"/>
                    </a:ext>
                  </a:extLst>
                </a:gridCol>
              </a:tblGrid>
              <a:tr h="815646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จาก </a:t>
                      </a:r>
                      <a:r>
                        <a:rPr lang="th-TH" sz="2800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อว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งบประมาณของเจ้าภาพ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หมายเหตุ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98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เงินรายได้และเงินสนับสนุนอื่น 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solidFill>
                            <a:schemeClr val="bg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งบสำหรับเตรียมสถานที่</a:t>
                      </a:r>
                      <a:r>
                        <a:rPr lang="th-TH" sz="2800" b="1" baseline="0" dirty="0" smtClean="0">
                          <a:solidFill>
                            <a:schemeClr val="bg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bg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181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12 ล้านบาท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30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ล้านบาท 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7 ล้านบาท 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AutoNum type="arabicPeriod"/>
                      </a:pP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เคยเป็นเจ้าภาพปี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2558 (ซึ่งเตรียมความพร้อมด้านสถานที่ 2-3 ปี) </a:t>
                      </a:r>
                    </a:p>
                    <a:p>
                      <a:pPr marL="514350" indent="-514350" algn="l">
                        <a:buAutoNum type="arabicPeriod" startAt="2"/>
                      </a:pP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เป็นเจ้าภาพปี 2567      (เตรียมความพร้อม 1 ปี )</a:t>
                      </a:r>
                    </a:p>
                    <a:p>
                      <a:pPr marL="514350" indent="-514350" algn="l">
                        <a:buAutoNum type="arabicPeriod" startAt="2"/>
                      </a:pP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สนามการแข่งขัน 95</a:t>
                      </a:r>
                      <a:r>
                        <a:rPr lang="en-US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%</a:t>
                      </a:r>
                      <a:r>
                        <a:rPr lang="th-TH" sz="28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ใช้ของเจ้าภาพ 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168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468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6D6C33D-0E81-4F9F-BDF5-180838EBF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510" y="18304"/>
            <a:ext cx="10515600" cy="1428164"/>
          </a:xfrm>
        </p:spPr>
        <p:txBody>
          <a:bodyPr>
            <a:normAutofit/>
          </a:bodyPr>
          <a:lstStyle/>
          <a:p>
            <a:pPr algn="ctr"/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ชนิดกีฬาที่คาดว่าจะสามารถจัดการแข่งขันภายใน</a:t>
            </a:r>
            <a:b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มหาวิทยาลัยแม่โจ้ หากต้องเป็นเจ้าภาพได้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344A8470-1FC2-48F1-8822-551E6E5E7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657296"/>
              </p:ext>
            </p:extLst>
          </p:nvPr>
        </p:nvGraphicFramePr>
        <p:xfrm>
          <a:off x="997998" y="1251160"/>
          <a:ext cx="10170112" cy="5535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1016">
                  <a:extLst>
                    <a:ext uri="{9D8B030D-6E8A-4147-A177-3AD203B41FA5}">
                      <a16:colId xmlns:a16="http://schemas.microsoft.com/office/drawing/2014/main" val="2225169578"/>
                    </a:ext>
                  </a:extLst>
                </a:gridCol>
                <a:gridCol w="3329126">
                  <a:extLst>
                    <a:ext uri="{9D8B030D-6E8A-4147-A177-3AD203B41FA5}">
                      <a16:colId xmlns:a16="http://schemas.microsoft.com/office/drawing/2014/main" val="1287068498"/>
                    </a:ext>
                  </a:extLst>
                </a:gridCol>
                <a:gridCol w="3426781">
                  <a:extLst>
                    <a:ext uri="{9D8B030D-6E8A-4147-A177-3AD203B41FA5}">
                      <a16:colId xmlns:a16="http://schemas.microsoft.com/office/drawing/2014/main" val="736973385"/>
                    </a:ext>
                  </a:extLst>
                </a:gridCol>
                <a:gridCol w="1873189">
                  <a:extLst>
                    <a:ext uri="{9D8B030D-6E8A-4147-A177-3AD203B41FA5}">
                      <a16:colId xmlns:a16="http://schemas.microsoft.com/office/drawing/2014/main" val="2302060230"/>
                    </a:ext>
                  </a:extLst>
                </a:gridCol>
              </a:tblGrid>
              <a:tr h="506619"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สนาม/อาคาร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ชนิด</a:t>
                      </a: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กีฬาที่สามารถแข่งขันได้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5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กีฬาบังคับ</a:t>
                      </a:r>
                      <a:r>
                        <a:rPr lang="th-TH" sz="22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สนามกีฬาอินทนิล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ฟุตบอล / </a:t>
                      </a:r>
                      <a:r>
                        <a:rPr lang="th-TH" sz="2200" b="1" dirty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กรีฑา ประเภทลู่ </a:t>
                      </a:r>
                      <a:r>
                        <a:rPr lang="th-TH" sz="22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ลาน**</a:t>
                      </a:r>
                      <a:endParaRPr lang="en-US" sz="22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r>
                        <a:rPr lang="th-TH" sz="22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ต้องจัดหางบประมาณประมาณสำหรับการปรับปรุงสนาม  และทำสนามใหม่**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271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สนามฟุตบอล 2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ฟุตบอล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29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อาคารศูนย์กีฬาเฉลิมพระ</a:t>
                      </a: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เกียรติ (โซน </a:t>
                      </a:r>
                      <a:r>
                        <a:rPr lang="en-US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A)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บาสเกตบอล </a:t>
                      </a: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และตะกร้อ</a:t>
                      </a:r>
                      <a:endParaRPr lang="en-US" sz="22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927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อาคาร</a:t>
                      </a:r>
                      <a:r>
                        <a:rPr lang="th-TH" sz="2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ทศมินทรบพิตร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เทค</a:t>
                      </a: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ควันโด</a:t>
                      </a:r>
                      <a:r>
                        <a:rPr lang="th-TH" sz="22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en-US" sz="2200" b="1" dirty="0" smtClean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56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สระว่ายน้ำ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ว่ายน้ำ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919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กีฬาเลือกสากล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ด้านหน้าศาลเจ้าพ่อโจ้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เป</a:t>
                      </a:r>
                      <a:r>
                        <a:rPr lang="th-TH" sz="22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ตอง **</a:t>
                      </a:r>
                      <a:endParaRPr lang="en-US" sz="22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704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อาคารแผ่</a:t>
                      </a:r>
                      <a:r>
                        <a:rPr lang="th-TH" sz="2200" b="1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พื</a:t>
                      </a: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ชน์</a:t>
                      </a:r>
                      <a:r>
                        <a:rPr lang="th-TH" sz="22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มวยสากลสมัครเล่น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873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ห้องประชุมอาคม กาญจนประโชติ</a:t>
                      </a:r>
                      <a:endParaRPr lang="en-US" sz="22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อีสปอร์ต</a:t>
                      </a:r>
                      <a:endParaRPr lang="en-US" sz="22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212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กีฬาเลือกทั่วไป 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อาคารเรียน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หมากกระดาน (หมากล้อม</a:t>
                      </a:r>
                      <a:r>
                        <a:rPr lang="th-TH" sz="2200" b="1" baseline="0" dirty="0" smtClean="0"/>
                        <a:t> หมากรุก ) </a:t>
                      </a:r>
                      <a:r>
                        <a:rPr lang="en-US" sz="2200" b="1" baseline="0" dirty="0" smtClean="0"/>
                        <a:t>cross word </a:t>
                      </a:r>
                      <a:r>
                        <a:rPr lang="en-US" sz="2200" b="1" baseline="0" dirty="0" err="1" smtClean="0"/>
                        <a:t>Mmat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th-TH" sz="2200" b="1" baseline="0" dirty="0" smtClean="0"/>
                        <a:t>เป็นต้น </a:t>
                      </a:r>
                      <a:endParaRPr lang="en-US" sz="2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91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กีฬาไทย 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สนามตะกร้อ</a:t>
                      </a:r>
                      <a:r>
                        <a:rPr lang="th-TH" sz="2200" b="1" baseline="0" dirty="0" smtClean="0"/>
                        <a:t> ข้างโรงมวย 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ตะกร้อลอดบ่วง</a:t>
                      </a:r>
                      <a:endParaRPr lang="en-US" sz="2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910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กีฬาสาธิต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-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-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200" b="1" dirty="0" smtClean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528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4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6D6C33D-0E81-4F9F-BDF5-180838EBF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275" y="169817"/>
            <a:ext cx="10515600" cy="913259"/>
          </a:xfrm>
        </p:spPr>
        <p:txBody>
          <a:bodyPr>
            <a:normAutofit/>
          </a:bodyPr>
          <a:lstStyle/>
          <a:p>
            <a:pPr algn="ctr"/>
            <a:r>
              <a:rPr lang="th-TH" dirty="0" smtClean="0"/>
              <a:t>สรุปผลการหารือ 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344A8470-1FC2-48F1-8822-551E6E5E7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648805"/>
              </p:ext>
            </p:extLst>
          </p:nvPr>
        </p:nvGraphicFramePr>
        <p:xfrm>
          <a:off x="1202183" y="1435010"/>
          <a:ext cx="9033769" cy="4378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3769">
                  <a:extLst>
                    <a:ext uri="{9D8B030D-6E8A-4147-A177-3AD203B41FA5}">
                      <a16:colId xmlns:a16="http://schemas.microsoft.com/office/drawing/2014/main" val="2225169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5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1   . </a:t>
                      </a:r>
                      <a:r>
                        <a:rPr lang="th-TH" sz="2400" b="1" dirty="0" smtClean="0">
                          <a:latin typeface="+mn-lt"/>
                          <a:cs typeface="+mn-cs"/>
                        </a:rPr>
                        <a:t>มหาวิทยาลัยควรมีวางแผนในการเป็นเจ้าภาพอย่างน้อย</a:t>
                      </a:r>
                      <a:r>
                        <a:rPr lang="th-TH" sz="2400" b="1" baseline="0" dirty="0" smtClean="0">
                          <a:latin typeface="+mn-lt"/>
                          <a:cs typeface="+mn-cs"/>
                        </a:rPr>
                        <a:t> 3-5 ปี  (เพื่อร่วมฉลองแม่โ 95 ปี หรือ แม่โจ้ 100 ปี)  </a:t>
                      </a:r>
                      <a:endParaRPr lang="th-TH" sz="24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271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/>
                        <a:t>2.   จัดทำแผนการปรับปรุง</a:t>
                      </a:r>
                      <a:r>
                        <a:rPr lang="th-TH" sz="2400" b="1" baseline="0" dirty="0" smtClean="0"/>
                        <a:t>สถานที่ให้พร้อมสำหรับ</a:t>
                      </a:r>
                      <a:r>
                        <a:rPr lang="th-TH" sz="2400" b="1" baseline="0" dirty="0" err="1" smtClean="0"/>
                        <a:t>การจัด</a:t>
                      </a:r>
                      <a:r>
                        <a:rPr lang="th-TH" sz="2400" b="1" baseline="0" dirty="0" smtClean="0"/>
                        <a:t>การแข่งขัน </a:t>
                      </a:r>
                      <a:endParaRPr lang="th-TH" sz="24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29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3.   จัดทำแผนการงบประมาณในการรับเป็นเจ้าภาพ</a:t>
                      </a:r>
                      <a:r>
                        <a:rPr lang="th-TH" sz="24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หรือแผนการหางบประมาณสนับสนุน นอกจากที่ </a:t>
                      </a:r>
                      <a:r>
                        <a:rPr lang="th-TH" sz="2400" b="1" baseline="0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อว</a:t>
                      </a:r>
                      <a:r>
                        <a:rPr lang="th-TH" sz="24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. สนับสนุน</a:t>
                      </a:r>
                      <a:endParaRPr lang="th-TH" sz="24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927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4    จัดทำแผนการประสานงานหน่วยงานที่เกี่ยวข้องทั้งภาครัฐและเอกชนในการเข้าร่วม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56475"/>
                  </a:ext>
                </a:extLst>
              </a:tr>
              <a:tr h="476648">
                <a:tc>
                  <a:txBody>
                    <a:bodyPr/>
                    <a:lstStyle/>
                    <a:p>
                      <a:endParaRPr lang="th-TH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911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910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</a:t>
                      </a:r>
                      <a:endParaRPr lang="th-TH" sz="24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625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2171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cfe9b71-6fcf-4086-8b36-ccf75b7e642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195CB9DB05784896E6AAEC35A458D4" ma:contentTypeVersion="12" ma:contentTypeDescription="Create a new document." ma:contentTypeScope="" ma:versionID="b3c75ca7b752d3ad066b4f3c60cbde1f">
  <xsd:schema xmlns:xsd="http://www.w3.org/2001/XMLSchema" xmlns:xs="http://www.w3.org/2001/XMLSchema" xmlns:p="http://schemas.microsoft.com/office/2006/metadata/properties" xmlns:ns3="3cfe9b71-6fcf-4086-8b36-ccf75b7e642e" targetNamespace="http://schemas.microsoft.com/office/2006/metadata/properties" ma:root="true" ma:fieldsID="4ef6cc9dfaf017ecb12096580046425f" ns3:_="">
    <xsd:import namespace="3cfe9b71-6fcf-4086-8b36-ccf75b7e642e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fe9b71-6fcf-4086-8b36-ccf75b7e642e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EF3062-6E9A-464C-84A1-151C4E163498}">
  <ds:schemaRefs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3cfe9b71-6fcf-4086-8b36-ccf75b7e642e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4875C6-26BC-4970-A6A7-09406F8902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fe9b71-6fcf-4086-8b36-ccf75b7e64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9D640E-B164-40B4-B021-2E4965767F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584</Words>
  <Application>Microsoft Office PowerPoint</Application>
  <PresentationFormat>แบบจอกว้าง</PresentationFormat>
  <Paragraphs>73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2" baseType="lpstr">
      <vt:lpstr>Angsana New</vt:lpstr>
      <vt:lpstr>Arial</vt:lpstr>
      <vt:lpstr>Calibri</vt:lpstr>
      <vt:lpstr>Calibri Light</vt:lpstr>
      <vt:lpstr>Cordia New</vt:lpstr>
      <vt:lpstr>TH Sarabun New</vt:lpstr>
      <vt:lpstr>ธีมของ Office</vt:lpstr>
      <vt:lpstr>ระเบียบ คณะกรรมการบริหารกีฬาแห่งประเทศไทย ว่าด้วยการจัดการแข่งขันกีฬามหาวิทยาลัยแห่งประเทศไทย พ.ศ. 2567</vt:lpstr>
      <vt:lpstr>งบประมาณที่มหาวิทยาลัยราชภัฎอุดรธานี เจ้าภาพการแข่งขันกีฬามหาวิทยาลัย 2566 (เลื่อนจัดการแข่งขันปี 2564 เนื่องจาก COVID) </vt:lpstr>
      <vt:lpstr>งบประมาณที่มหาวิทยาลัยเกษตรศาสตร์  กำแพงแสน เจ้าภาพปี 2567 ใช้ในการเป็นเจ้าภาพ</vt:lpstr>
      <vt:lpstr>ชนิดกีฬาที่คาดว่าจะสามารถจัดการแข่งขันภายใน มหาวิทยาลัยแม่โจ้ หากต้องเป็นเจ้าภาพได้</vt:lpstr>
      <vt:lpstr>สรุปผลการหารือ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Prapaphan Theamtavin</dc:creator>
  <cp:lastModifiedBy>Windows User</cp:lastModifiedBy>
  <cp:revision>29</cp:revision>
  <cp:lastPrinted>2024-11-12T09:04:45Z</cp:lastPrinted>
  <dcterms:created xsi:type="dcterms:W3CDTF">2024-11-12T08:39:41Z</dcterms:created>
  <dcterms:modified xsi:type="dcterms:W3CDTF">2024-12-02T06:32:47Z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0x01010001195CB9DB05784896E6AAEC35A458D4</vt:lpwstr>
  </property>
</Properties>
</file>