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3"/>
  </p:notesMasterIdLst>
  <p:handoutMasterIdLst>
    <p:handoutMasterId r:id="rId44"/>
  </p:handoutMasterIdLst>
  <p:sldIdLst>
    <p:sldId id="279" r:id="rId3"/>
    <p:sldId id="256" r:id="rId4"/>
    <p:sldId id="287" r:id="rId5"/>
    <p:sldId id="290" r:id="rId6"/>
    <p:sldId id="291" r:id="rId7"/>
    <p:sldId id="293" r:id="rId8"/>
    <p:sldId id="262" r:id="rId9"/>
    <p:sldId id="295" r:id="rId10"/>
    <p:sldId id="310" r:id="rId11"/>
    <p:sldId id="388" r:id="rId12"/>
    <p:sldId id="390" r:id="rId13"/>
    <p:sldId id="389" r:id="rId14"/>
    <p:sldId id="314" r:id="rId15"/>
    <p:sldId id="373" r:id="rId16"/>
    <p:sldId id="391" r:id="rId17"/>
    <p:sldId id="392" r:id="rId18"/>
    <p:sldId id="374" r:id="rId19"/>
    <p:sldId id="375" r:id="rId20"/>
    <p:sldId id="386" r:id="rId21"/>
    <p:sldId id="396" r:id="rId22"/>
    <p:sldId id="398" r:id="rId23"/>
    <p:sldId id="395" r:id="rId24"/>
    <p:sldId id="299" r:id="rId25"/>
    <p:sldId id="300" r:id="rId26"/>
    <p:sldId id="304" r:id="rId27"/>
    <p:sldId id="301" r:id="rId28"/>
    <p:sldId id="305" r:id="rId29"/>
    <p:sldId id="302" r:id="rId30"/>
    <p:sldId id="303" r:id="rId31"/>
    <p:sldId id="306" r:id="rId32"/>
    <p:sldId id="315" r:id="rId33"/>
    <p:sldId id="308" r:id="rId34"/>
    <p:sldId id="307" r:id="rId35"/>
    <p:sldId id="316" r:id="rId36"/>
    <p:sldId id="371" r:id="rId37"/>
    <p:sldId id="376" r:id="rId38"/>
    <p:sldId id="378" r:id="rId39"/>
    <p:sldId id="377" r:id="rId40"/>
    <p:sldId id="298" r:id="rId41"/>
    <p:sldId id="283" r:id="rId4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CC0066"/>
    <a:srgbClr val="990099"/>
    <a:srgbClr val="3CB539"/>
    <a:srgbClr val="0BA596"/>
    <a:srgbClr val="00FF00"/>
    <a:srgbClr val="FF5050"/>
    <a:srgbClr val="618EE9"/>
    <a:srgbClr val="9933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4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6250C-A00E-40D0-A913-3693DF77B76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3F3C2-E910-4A28-BA86-901C8132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60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B701B-9D58-48FD-9419-41E670ED8BF8}" type="datetimeFigureOut">
              <a:rPr lang="vi-VN" smtClean="0"/>
              <a:t>27/09/2021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8F80D-EDF1-4E9A-9133-C1D677B4DB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4901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BC03-5EAE-470A-81DD-367DBE58EB46}" type="datetime1">
              <a:rPr lang="vi-VN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2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4C67A-9D13-4B16-84FE-E0C12469F30C}" type="datetime1">
              <a:rPr lang="vi-VN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2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DEF6-9664-46F0-A842-570639F514A2}" type="datetime1">
              <a:rPr lang="vi-VN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44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D7FF1-672B-4DA5-AEA3-69C63749CF41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79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ACD05-3199-4CEC-9734-59AF36417701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0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CC7B4-AD8C-417B-B30A-ECD7D6ACE58F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12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D374A-8131-4BAF-92CE-60727AD1012E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99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1B248-5C9B-40CD-8D4D-675B21FF4C04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39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51E7C-5B3C-4997-A759-0A8A6E613C5F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51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97558-2A83-489D-93BA-7C0194429125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9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A93D6-94B9-4B30-A653-4B0B4DBB134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0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0DE2-C2C8-44B2-B919-BB20CC60C1AB}" type="datetime1">
              <a:rPr lang="vi-VN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5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6DB64-8088-4EC3-A937-95C46F149820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031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DAC50-0952-494A-8F3A-79E64EEEAA5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07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0EC5-9DF6-4BF3-8A1C-F306FA6B3FB2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60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9385-C3EE-4797-8939-B06EC25B9FE3}" type="datetime1">
              <a:rPr lang="vi-VN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8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195-1CDC-46AE-A8AA-48D3E2A27183}" type="datetime1">
              <a:rPr lang="vi-VN" smtClean="0"/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3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2C07-0C41-4D73-8712-B0790DBE60F5}" type="datetime1">
              <a:rPr lang="vi-VN" smtClean="0"/>
              <a:t>27/09/2021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9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57C3-357E-45D1-BBFE-1278C9866501}" type="datetime1">
              <a:rPr lang="vi-VN" smtClean="0"/>
              <a:t>27/09/2021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6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C17B-AFF0-4767-B4FF-FF37F165D93B}" type="datetime1">
              <a:rPr lang="vi-VN" smtClean="0"/>
              <a:t>27/09/2021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4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245A-9126-4E6D-B557-98BE9D529507}" type="datetime1">
              <a:rPr lang="vi-VN" smtClean="0"/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521F-F38E-40DF-A254-3C636777598E}" type="datetime1">
              <a:rPr lang="vi-VN" smtClean="0"/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4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EA88-FABC-43BC-B94B-EDE474D8E26A}" type="datetime1">
              <a:rPr lang="vi-VN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1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DDE8C-879E-4A15-A751-FB08099BA1F8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9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199176" y="5343553"/>
            <a:ext cx="11832879" cy="1499373"/>
            <a:chOff x="400251" y="5760279"/>
            <a:chExt cx="8646088" cy="1112893"/>
          </a:xfrm>
        </p:grpSpPr>
        <p:sp>
          <p:nvSpPr>
            <p:cNvPr id="8" name="TextBox 7"/>
            <p:cNvSpPr txBox="1"/>
            <p:nvPr/>
          </p:nvSpPr>
          <p:spPr>
            <a:xfrm>
              <a:off x="7543800" y="6332508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70196" y="6422757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0" y="6147842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4535" y="5760279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1044" y="6332508"/>
              <a:ext cx="381000" cy="274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AR BLANCA" pitchFamily="2" charset="0"/>
                  <a:cs typeface="Arabic Transparent" pitchFamily="2" charset="-78"/>
                </a:rPr>
                <a:t>J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0251" y="6434846"/>
              <a:ext cx="381000" cy="27413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AR BLANCA" pitchFamily="2" charset="0"/>
                  <a:cs typeface="Arabic Transparent" pitchFamily="2" charset="-78"/>
                </a:rPr>
                <a:t>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48366" y="6438605"/>
              <a:ext cx="381000" cy="27413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AR BLANCA" pitchFamily="2" charset="0"/>
                  <a:cs typeface="Arabic Transparent" pitchFamily="2" charset="-78"/>
                </a:rPr>
                <a:t>U</a:t>
              </a:r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>
              <a:off x="1161542" y="6484818"/>
              <a:ext cx="6896100" cy="388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Division of Student Development </a:t>
              </a:r>
              <a:r>
                <a:rPr lang="en-US" altLang="zh-TW" sz="2000" dirty="0" err="1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Maejo</a:t>
              </a:r>
              <a:r>
                <a:rPr lang="en-US" altLang="zh-TW" sz="2000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 University</a:t>
              </a:r>
              <a:r>
                <a:rPr lang="en-US" altLang="zh-TW" sz="2800" b="1" dirty="0">
                  <a:solidFill>
                    <a:srgbClr val="008080"/>
                  </a:solidFill>
                  <a:latin typeface=".VnArial Narrow" panose="020B7200000000000000"/>
                  <a:cs typeface="TH Niramit AS" pitchFamily="2" charset="-34"/>
                </a:rPr>
                <a:t> </a:t>
              </a:r>
              <a:r>
                <a:rPr lang="zh-TW" altLang="en-US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梅州大學</a:t>
              </a:r>
              <a:r>
                <a:rPr lang="en-US" altLang="zh-TW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-</a:t>
              </a:r>
              <a:r>
                <a:rPr kumimoji="0" lang="zh-TW" altLang="en-US" b="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</a:rPr>
                <a:t>學生髮展部</a:t>
              </a:r>
              <a:r>
                <a:rPr kumimoji="0" lang="zh-TW" altLang="en-US" sz="800" b="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.VnArial Narrow" panose="020B7200000000000000"/>
                </a:rPr>
                <a:t> </a:t>
              </a:r>
              <a:endParaRPr kumimoji="0" lang="zh-TW" altLang="en-US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.VnArial Narrow" panose="020B7200000000000000"/>
              </a:endParaRPr>
            </a:p>
          </p:txBody>
        </p:sp>
      </p:grpSp>
      <p:sp>
        <p:nvSpPr>
          <p:cNvPr id="16" name="Rectangle 23"/>
          <p:cNvSpPr/>
          <p:nvPr/>
        </p:nvSpPr>
        <p:spPr>
          <a:xfrm>
            <a:off x="23475" y="5232868"/>
            <a:ext cx="62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ผู้ช่วยศาสตราจารย์ ว่าที่ร้อยตรี ดร.นิโรจน์  สินณรงค์</a:t>
            </a:r>
            <a:r>
              <a:rPr lang="en-US" sz="28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 </a:t>
            </a:r>
            <a:r>
              <a:rPr lang="en-US" dirty="0">
                <a:solidFill>
                  <a:srgbClr val="002060"/>
                </a:solidFill>
                <a:cs typeface="+mj-cs"/>
              </a:rPr>
              <a:t>(</a:t>
            </a:r>
            <a:r>
              <a:rPr lang="zh-TW" altLang="en-US" dirty="0">
                <a:solidFill>
                  <a:srgbClr val="002060"/>
                </a:solidFill>
                <a:cs typeface="+mj-cs"/>
              </a:rPr>
              <a:t>張榮傑</a:t>
            </a:r>
            <a:r>
              <a:rPr lang="en-US" dirty="0">
                <a:solidFill>
                  <a:srgbClr val="002060"/>
                </a:solidFill>
                <a:cs typeface="+mj-cs"/>
              </a:rPr>
              <a:t>)</a:t>
            </a:r>
            <a:endParaRPr lang="en-US" sz="2800" dirty="0">
              <a:solidFill>
                <a:srgbClr val="002060"/>
              </a:solidFill>
              <a:cs typeface="+mj-cs"/>
            </a:endParaRPr>
          </a:p>
          <a:p>
            <a:pPr lvl="0" algn="ctr"/>
            <a:r>
              <a:rPr lang="en-US" sz="28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Ph.D.in Applied Economics, NCHU-Taiwan</a:t>
            </a:r>
          </a:p>
        </p:txBody>
      </p:sp>
      <p:sp>
        <p:nvSpPr>
          <p:cNvPr id="19" name="Rectangle 36"/>
          <p:cNvSpPr/>
          <p:nvPr/>
        </p:nvSpPr>
        <p:spPr>
          <a:xfrm>
            <a:off x="3799840" y="962057"/>
            <a:ext cx="85750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การพัฒนาศักยภาพนักศึกษาเพื่อเสริมสร้างทักษะการเรียนรู้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ในศตวรรษที่ 21 </a:t>
            </a:r>
            <a:r>
              <a:rPr lang="th-TH" sz="4000" b="1" dirty="0">
                <a:ln w="0"/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+mj-cs"/>
              </a:rPr>
              <a:t>และเชื่อมโยงสู่การตอบโจทย์ </a:t>
            </a:r>
            <a:r>
              <a:rPr lang="en-US" sz="4000" b="1" dirty="0">
                <a:ln w="0"/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+mj-cs"/>
              </a:rPr>
              <a:t>PLOs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cs typeface="+mj-cs"/>
            </a:endParaRPr>
          </a:p>
        </p:txBody>
      </p:sp>
      <p:pic>
        <p:nvPicPr>
          <p:cNvPr id="20" name="Picture 3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892" y="1115700"/>
            <a:ext cx="551948" cy="658733"/>
          </a:xfrm>
          <a:prstGeom prst="rect">
            <a:avLst/>
          </a:prstGeom>
        </p:spPr>
      </p:pic>
      <p:sp>
        <p:nvSpPr>
          <p:cNvPr id="21" name="Rectangle 23"/>
          <p:cNvSpPr/>
          <p:nvPr/>
        </p:nvSpPr>
        <p:spPr>
          <a:xfrm>
            <a:off x="4658594" y="2836572"/>
            <a:ext cx="7027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โดย</a:t>
            </a:r>
          </a:p>
          <a:p>
            <a:pPr lvl="0" algn="ctr"/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รักษาการแทนผู้ช่วยอธิการบดี</a:t>
            </a:r>
          </a:p>
          <a:p>
            <a:pPr lvl="0" algn="ctr"/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มหาวิทยาลัยแม่โจ้</a:t>
            </a:r>
            <a:endParaRPr lang="en-US" sz="3200" b="1" dirty="0">
              <a:solidFill>
                <a:srgbClr val="002060"/>
              </a:solidFill>
              <a:latin typeface="TH SarabunPSK" pitchFamily="34" charset="-34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6331" y="4414466"/>
            <a:ext cx="4852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8080"/>
                </a:solidFill>
                <a:latin typeface="TH SarabunPSK" pitchFamily="34" charset="-34"/>
                <a:cs typeface="+mj-cs"/>
              </a:rPr>
              <a:t>๒๗  กันยายน ๒๕๖๔</a:t>
            </a:r>
          </a:p>
          <a:p>
            <a:pPr algn="ctr"/>
            <a:r>
              <a:rPr lang="th-TH" sz="2400" b="1" dirty="0">
                <a:solidFill>
                  <a:srgbClr val="008080"/>
                </a:solidFill>
                <a:latin typeface="TH SarabunPSK" pitchFamily="34" charset="-34"/>
                <a:cs typeface="+mj-cs"/>
              </a:rPr>
              <a:t>ณ ห้องประชุมอาคม กาญจนประโชติ มหาวิทยาลัยแม่โจ้</a:t>
            </a:r>
            <a:endParaRPr lang="en-US" sz="2400" b="1" dirty="0">
              <a:solidFill>
                <a:srgbClr val="008080"/>
              </a:solidFill>
              <a:latin typeface="TH SarabunPSK" pitchFamily="34" charset="-34"/>
              <a:cs typeface="+mj-cs"/>
            </a:endParaRPr>
          </a:p>
        </p:txBody>
      </p:sp>
      <p:sp>
        <p:nvSpPr>
          <p:cNvPr id="17" name="ตัวแทน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9429341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09A9E0-763A-4E07-BB84-6969DB874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30"/>
            <a:ext cx="4762500" cy="1038225"/>
          </a:xfrm>
          <a:prstGeom prst="rect">
            <a:avLst/>
          </a:prstGeom>
        </p:spPr>
      </p:pic>
      <p:pic>
        <p:nvPicPr>
          <p:cNvPr id="4" name="Picture 3" descr="A person in a suit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0B2F9532-8124-4637-8FA7-343A729B0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15207"/>
          <a:stretch/>
        </p:blipFill>
        <p:spPr>
          <a:xfrm flipH="1">
            <a:off x="1745331" y="2543881"/>
            <a:ext cx="1936245" cy="2489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176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0B726-033F-4425-895C-53709741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68A18C4E-1FE7-4F74-802B-63D1E85E823C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4" name="Rectangle 33">
              <a:extLst>
                <a:ext uri="{FF2B5EF4-FFF2-40B4-BE49-F238E27FC236}">
                  <a16:creationId xmlns:a16="http://schemas.microsoft.com/office/drawing/2014/main" id="{6E40E98D-5025-4522-B9F0-E349DAD0868F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" name="Picture 34">
              <a:extLst>
                <a:ext uri="{FF2B5EF4-FFF2-40B4-BE49-F238E27FC236}">
                  <a16:creationId xmlns:a16="http://schemas.microsoft.com/office/drawing/2014/main" id="{880D2729-D939-44FB-BB5B-6D30728B0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3A399A-185D-4392-B209-224955EA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13A8E-63D8-4239-B18B-A2E4DE778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263" y="593821"/>
            <a:ext cx="7778115" cy="5445695"/>
          </a:xfrm>
          <a:prstGeom prst="rect">
            <a:avLst/>
          </a:prstGeom>
        </p:spPr>
      </p:pic>
      <p:pic>
        <p:nvPicPr>
          <p:cNvPr id="8" name="รูปภาพ 5">
            <a:extLst>
              <a:ext uri="{FF2B5EF4-FFF2-40B4-BE49-F238E27FC236}">
                <a16:creationId xmlns:a16="http://schemas.microsoft.com/office/drawing/2014/main" id="{379D9BF5-68A5-4950-9631-07CDDD4A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15630" r="20679" b="4269"/>
          <a:stretch>
            <a:fillRect/>
          </a:stretch>
        </p:blipFill>
        <p:spPr bwMode="auto">
          <a:xfrm>
            <a:off x="161389" y="1062082"/>
            <a:ext cx="4050293" cy="16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1">
            <a:extLst>
              <a:ext uri="{FF2B5EF4-FFF2-40B4-BE49-F238E27FC236}">
                <a16:creationId xmlns:a16="http://schemas.microsoft.com/office/drawing/2014/main" id="{8CA274C8-6CDC-47FC-AE5E-69D6BE02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18469" r="32169" b="7639"/>
          <a:stretch>
            <a:fillRect/>
          </a:stretch>
        </p:blipFill>
        <p:spPr bwMode="auto">
          <a:xfrm>
            <a:off x="639081" y="2832950"/>
            <a:ext cx="3366181" cy="39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906AE-3632-4C73-919C-863796367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821" y="3429000"/>
            <a:ext cx="3088557" cy="2352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2246F4-62AA-4DCE-8B97-25D0047F9C08}"/>
              </a:ext>
            </a:extLst>
          </p:cNvPr>
          <p:cNvSpPr txBox="1"/>
          <p:nvPr/>
        </p:nvSpPr>
        <p:spPr>
          <a:xfrm>
            <a:off x="4143098" y="6467122"/>
            <a:ext cx="3509698" cy="25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https://www.okmd.or.th/okmd-opportunity/new-gen/262/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7AA9B-3876-4450-AC78-D27E9019AD3B}"/>
              </a:ext>
            </a:extLst>
          </p:cNvPr>
          <p:cNvSpPr txBox="1"/>
          <p:nvPr/>
        </p:nvSpPr>
        <p:spPr>
          <a:xfrm>
            <a:off x="5008880" y="124509"/>
            <a:ext cx="7183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80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2.1</a:t>
            </a:r>
            <a:r>
              <a:rPr lang="th-TH" sz="4000" b="1" dirty="0">
                <a:solidFill>
                  <a:srgbClr val="008080"/>
                </a:solidFill>
                <a:cs typeface="+mj-cs"/>
              </a:rPr>
              <a:t>การเสริมสร้างทักษะการเรียนรู้ในศตวรรษที่ 21</a:t>
            </a:r>
            <a:endParaRPr lang="en-US" sz="4000" b="1" dirty="0">
              <a:solidFill>
                <a:srgbClr val="00808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413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3830696">
            <a:off x="5993032" y="-2395177"/>
            <a:ext cx="661877" cy="11904097"/>
          </a:xfrm>
          <a:custGeom>
            <a:avLst/>
            <a:gdLst>
              <a:gd name="connsiteX0" fmla="*/ 217061 w 525196"/>
              <a:gd name="connsiteY0" fmla="*/ 0 h 9224515"/>
              <a:gd name="connsiteX1" fmla="*/ 324717 w 525196"/>
              <a:gd name="connsiteY1" fmla="*/ 0 h 9224515"/>
              <a:gd name="connsiteX2" fmla="*/ 525196 w 525196"/>
              <a:gd name="connsiteY2" fmla="*/ 8519848 h 9224515"/>
              <a:gd name="connsiteX3" fmla="*/ 0 w 525196"/>
              <a:gd name="connsiteY3" fmla="*/ 9224515 h 922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96" h="9224515">
                <a:moveTo>
                  <a:pt x="217061" y="0"/>
                </a:moveTo>
                <a:lnTo>
                  <a:pt x="324717" y="0"/>
                </a:lnTo>
                <a:lnTo>
                  <a:pt x="525196" y="8519848"/>
                </a:lnTo>
                <a:lnTo>
                  <a:pt x="0" y="9224515"/>
                </a:lnTo>
                <a:close/>
              </a:path>
            </a:pathLst>
          </a:custGeom>
          <a:gradFill flip="none" rotWithShape="1">
            <a:gsLst>
              <a:gs pos="0">
                <a:srgbClr val="A5A5A5"/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220505" y="5940157"/>
            <a:ext cx="3053079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8" name="Teardrop 27"/>
          <p:cNvSpPr/>
          <p:nvPr/>
        </p:nvSpPr>
        <p:spPr>
          <a:xfrm flipV="1">
            <a:off x="3710775" y="2467375"/>
            <a:ext cx="1674116" cy="1569484"/>
          </a:xfrm>
          <a:prstGeom prst="teardrop">
            <a:avLst/>
          </a:prstGeom>
          <a:solidFill>
            <a:srgbClr val="69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-515418" y="5342512"/>
            <a:ext cx="3324508" cy="408132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" name="Teardrop 2"/>
          <p:cNvSpPr/>
          <p:nvPr/>
        </p:nvSpPr>
        <p:spPr>
          <a:xfrm flipV="1">
            <a:off x="369611" y="3604428"/>
            <a:ext cx="2137124" cy="2003553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6159" y="4003242"/>
            <a:ext cx="1490133" cy="1397000"/>
          </a:xfrm>
          <a:prstGeom prst="ellipse">
            <a:avLst/>
          </a:prstGeom>
          <a:solidFill>
            <a:srgbClr val="0BA59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165" y="4240338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Know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6843" y="355235"/>
            <a:ext cx="2518813" cy="2049915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lvl="0" algn="ctr"/>
            <a:r>
              <a:rPr lang="th-TH" sz="32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TextB"/>
                <a:cs typeface="+mj-cs"/>
              </a:rPr>
              <a:t>เพื่อการดำเนินชีวิตและการทำงานที่ประสบความสำเร็จและมีความสุข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+mj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904616" y="3917811"/>
            <a:ext cx="3036285" cy="37274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7242" y="6114298"/>
            <a:ext cx="4374922" cy="3225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การเรียนรู้เพื่อปฏิบัติจริง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ea typeface="Times New Roman"/>
              <a:cs typeface="+mj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964185" y="2704947"/>
            <a:ext cx="1167296" cy="1094340"/>
          </a:xfrm>
          <a:prstGeom prst="ellipse">
            <a:avLst/>
          </a:prstGeom>
          <a:solidFill>
            <a:srgbClr val="26798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5099" y="2957165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Be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165" y="2983358"/>
            <a:ext cx="3145250" cy="502055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 algn="r">
              <a:lnSpc>
                <a:spcPts val="1425"/>
              </a:lnSpc>
            </a:pPr>
            <a:endParaRPr lang="th-TH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  <a:p>
            <a:pPr marL="64770" algn="r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การเรียนรู้เพื่อชีวิต</a:t>
            </a:r>
            <a:endParaRPr lang="th-TH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5877655" y="4697167"/>
            <a:ext cx="2710093" cy="32338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661751" y="2753953"/>
            <a:ext cx="2515905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0" name="Teardrop 39"/>
          <p:cNvSpPr/>
          <p:nvPr/>
        </p:nvSpPr>
        <p:spPr>
          <a:xfrm flipV="1">
            <a:off x="6383799" y="1557526"/>
            <a:ext cx="1287055" cy="1206614"/>
          </a:xfrm>
          <a:prstGeom prst="teardrop">
            <a:avLst/>
          </a:prstGeom>
          <a:solidFill>
            <a:srgbClr val="98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582090" y="1748501"/>
            <a:ext cx="897413" cy="841325"/>
          </a:xfrm>
          <a:prstGeom prst="ellipse">
            <a:avLst/>
          </a:prstGeom>
          <a:solidFill>
            <a:srgbClr val="68863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8280" y="1689873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Change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25048" y="963438"/>
            <a:ext cx="4019860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r" defTabSz="793699">
              <a:defRPr/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การเรียนรู้ที่จะเปลี่ยนแปลง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34" name="Teardrop 33"/>
          <p:cNvSpPr/>
          <p:nvPr/>
        </p:nvSpPr>
        <p:spPr>
          <a:xfrm flipH="1" flipV="1">
            <a:off x="5960691" y="3358645"/>
            <a:ext cx="1505780" cy="1411668"/>
          </a:xfrm>
          <a:prstGeom prst="teardrop">
            <a:avLst/>
          </a:prstGeom>
          <a:solidFill>
            <a:srgbClr val="1D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5978216" y="3617755"/>
            <a:ext cx="1049922" cy="984302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5822931" y="3533709"/>
            <a:ext cx="1705468" cy="137280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Live Together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22" name="Teardrop 21"/>
          <p:cNvSpPr/>
          <p:nvPr/>
        </p:nvSpPr>
        <p:spPr>
          <a:xfrm flipH="1" flipV="1">
            <a:off x="2902403" y="4354747"/>
            <a:ext cx="1838428" cy="1723526"/>
          </a:xfrm>
          <a:prstGeom prst="teardrop">
            <a:avLst/>
          </a:prstGeom>
          <a:solidFill>
            <a:srgbClr val="F2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3206835" y="4602367"/>
            <a:ext cx="1281864" cy="1201748"/>
          </a:xfrm>
          <a:prstGeom prst="ellipse">
            <a:avLst/>
          </a:prstGeom>
          <a:solidFill>
            <a:srgbClr val="CF8F0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3021057" y="4799624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Do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441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j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9710" y="958600"/>
            <a:ext cx="3058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4400" b="1" i="0" dirty="0">
                <a:solidFill>
                  <a:srgbClr val="008080"/>
                </a:solidFill>
                <a:effectLst/>
                <a:latin typeface="trueTextB"/>
                <a:cs typeface="+mj-cs"/>
              </a:rPr>
              <a:t>ทักษะการเรียนรู้</a:t>
            </a:r>
            <a:endParaRPr lang="en-US" sz="4400" b="1" i="0" dirty="0">
              <a:solidFill>
                <a:srgbClr val="008080"/>
              </a:solidFill>
              <a:effectLst/>
              <a:latin typeface="trueTextB"/>
              <a:cs typeface="+mj-cs"/>
            </a:endParaRPr>
          </a:p>
          <a:p>
            <a:pPr>
              <a:defRPr/>
            </a:pPr>
            <a:r>
              <a:rPr lang="th-TH" sz="4400" b="1" i="0" dirty="0">
                <a:solidFill>
                  <a:srgbClr val="008080"/>
                </a:solidFill>
                <a:effectLst/>
                <a:latin typeface="trueTextB"/>
                <a:cs typeface="+mj-cs"/>
              </a:rPr>
              <a:t>ในศตวรรษที่ 21</a:t>
            </a:r>
            <a:endParaRPr lang="en-US" sz="4400" b="1" spc="-150" dirty="0">
              <a:solidFill>
                <a:srgbClr val="00808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+mj-cs"/>
            </a:endParaRPr>
          </a:p>
        </p:txBody>
      </p:sp>
      <p:grpSp>
        <p:nvGrpSpPr>
          <p:cNvPr id="47" name="Group 49"/>
          <p:cNvGrpSpPr/>
          <p:nvPr/>
        </p:nvGrpSpPr>
        <p:grpSpPr>
          <a:xfrm>
            <a:off x="4016877" y="481266"/>
            <a:ext cx="770992" cy="149017"/>
            <a:chOff x="4046879" y="2995611"/>
            <a:chExt cx="722558" cy="139656"/>
          </a:xfrm>
          <a:solidFill>
            <a:srgbClr val="00B050"/>
          </a:solidFill>
        </p:grpSpPr>
        <p:sp>
          <p:nvSpPr>
            <p:cNvPr id="57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58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59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60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61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1040" y="5047260"/>
            <a:ext cx="2871185" cy="3225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การเรียนรู้ที่จะอยู่ร่วมกัน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48" name="Teardrop 27"/>
          <p:cNvSpPr/>
          <p:nvPr/>
        </p:nvSpPr>
        <p:spPr>
          <a:xfrm rot="9178765" flipV="1">
            <a:off x="8690742" y="2426368"/>
            <a:ext cx="1218877" cy="1173039"/>
          </a:xfrm>
          <a:prstGeom prst="teardrop">
            <a:avLst>
              <a:gd name="adj" fmla="val 9656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j-cs"/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7187EF9A-6D3E-4B8A-B118-EB159775D2E5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52" name="Rectangle 33">
              <a:extLst>
                <a:ext uri="{FF2B5EF4-FFF2-40B4-BE49-F238E27FC236}">
                  <a16:creationId xmlns:a16="http://schemas.microsoft.com/office/drawing/2014/main" id="{8321910D-F4EA-4471-8739-DADB6F45A3C0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+mj-cs"/>
              </a:endParaRPr>
            </a:p>
          </p:txBody>
        </p:sp>
        <p:pic>
          <p:nvPicPr>
            <p:cNvPr id="53" name="Picture 34">
              <a:extLst>
                <a:ext uri="{FF2B5EF4-FFF2-40B4-BE49-F238E27FC236}">
                  <a16:creationId xmlns:a16="http://schemas.microsoft.com/office/drawing/2014/main" id="{DC338E38-A120-4006-965B-3BFCB9107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AD7C03E-AEA9-4EE9-9AE8-4FD816EF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1" y="28293"/>
            <a:ext cx="3578662" cy="780356"/>
          </a:xfrm>
          <a:prstGeom prst="rect">
            <a:avLst/>
          </a:prstGeom>
        </p:spPr>
      </p:pic>
      <p:sp>
        <p:nvSpPr>
          <p:cNvPr id="50" name="Oval 34">
            <a:extLst>
              <a:ext uri="{FF2B5EF4-FFF2-40B4-BE49-F238E27FC236}">
                <a16:creationId xmlns:a16="http://schemas.microsoft.com/office/drawing/2014/main" id="{A0D6E692-9824-4FCE-878C-DB7A14DB2310}"/>
              </a:ext>
            </a:extLst>
          </p:cNvPr>
          <p:cNvSpPr/>
          <p:nvPr/>
        </p:nvSpPr>
        <p:spPr>
          <a:xfrm flipH="1">
            <a:off x="8788403" y="2516848"/>
            <a:ext cx="993977" cy="932675"/>
          </a:xfrm>
          <a:prstGeom prst="ellipse">
            <a:avLst/>
          </a:prstGeom>
          <a:solidFill>
            <a:srgbClr val="3CB53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j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0CF48E-EB4D-4F92-89FE-CEC484222A16}"/>
              </a:ext>
            </a:extLst>
          </p:cNvPr>
          <p:cNvSpPr/>
          <p:nvPr/>
        </p:nvSpPr>
        <p:spPr>
          <a:xfrm flipH="1">
            <a:off x="8750389" y="3133432"/>
            <a:ext cx="2710093" cy="32338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38FE75-4C72-4FB8-83EA-3CF517B85917}"/>
              </a:ext>
            </a:extLst>
          </p:cNvPr>
          <p:cNvSpPr txBox="1"/>
          <p:nvPr/>
        </p:nvSpPr>
        <p:spPr>
          <a:xfrm>
            <a:off x="8881723" y="3884323"/>
            <a:ext cx="2871185" cy="3225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การเรียนรู้เพื่อความยั่งยืน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966299-2473-4F3E-BE4B-132E6EEA229C}"/>
              </a:ext>
            </a:extLst>
          </p:cNvPr>
          <p:cNvSpPr txBox="1"/>
          <p:nvPr/>
        </p:nvSpPr>
        <p:spPr>
          <a:xfrm>
            <a:off x="200310" y="5640301"/>
            <a:ext cx="202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การเรียนรู้เพื่อรู้ </a:t>
            </a:r>
            <a:endParaRPr lang="en-US" sz="2800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5C78791-7FA7-45D4-8DFB-ED7EF27CE1F7}"/>
              </a:ext>
            </a:extLst>
          </p:cNvPr>
          <p:cNvSpPr txBox="1"/>
          <p:nvPr/>
        </p:nvSpPr>
        <p:spPr>
          <a:xfrm>
            <a:off x="8378247" y="2442265"/>
            <a:ext cx="1935333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for Sustainable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63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E18AA-5FF2-4DAA-9CAE-179D1763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1A3B8-76F8-4317-BAEC-E6A71317D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8" t="26667" r="6875" b="4341"/>
          <a:stretch/>
        </p:blipFill>
        <p:spPr>
          <a:xfrm>
            <a:off x="1379503" y="951540"/>
            <a:ext cx="9164859" cy="5249983"/>
          </a:xfrm>
          <a:prstGeom prst="rect">
            <a:avLst/>
          </a:prstGeom>
        </p:spPr>
      </p:pic>
      <p:grpSp>
        <p:nvGrpSpPr>
          <p:cNvPr id="5" name="Group 32">
            <a:extLst>
              <a:ext uri="{FF2B5EF4-FFF2-40B4-BE49-F238E27FC236}">
                <a16:creationId xmlns:a16="http://schemas.microsoft.com/office/drawing/2014/main" id="{798D8DD9-1E40-4F0E-AA19-C5B826C47F47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6" name="Rectangle 33">
              <a:extLst>
                <a:ext uri="{FF2B5EF4-FFF2-40B4-BE49-F238E27FC236}">
                  <a16:creationId xmlns:a16="http://schemas.microsoft.com/office/drawing/2014/main" id="{EE55B3D8-7005-44BB-BE71-E48E58C8CC2F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0ECB6E40-0538-4082-949D-F39E066F6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27AFC8F-1EF5-47A0-93EE-7C4DEAA36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D26DFA64-2809-4182-8D99-4D1F4796CD83}"/>
              </a:ext>
            </a:extLst>
          </p:cNvPr>
          <p:cNvSpPr txBox="1">
            <a:spLocks/>
          </p:cNvSpPr>
          <p:nvPr/>
        </p:nvSpPr>
        <p:spPr>
          <a:xfrm>
            <a:off x="3740051" y="749221"/>
            <a:ext cx="8596668" cy="6640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2.2 </a:t>
            </a:r>
            <a:r>
              <a:rPr lang="th-TH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กรอบมาตรฐาน </a:t>
            </a:r>
            <a:r>
              <a:rPr lang="en-US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TQF</a:t>
            </a:r>
            <a:r>
              <a:rPr lang="th-TH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 และผลลัพธ์การเรียนรู้ตามกรอบมาตรฐาน </a:t>
            </a:r>
            <a:r>
              <a:rPr lang="en-US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TQF</a:t>
            </a:r>
            <a:endParaRPr lang="en-US" sz="3600" dirty="0">
              <a:solidFill>
                <a:srgbClr val="008080"/>
              </a:solidFill>
              <a:latin typeface="TH SarabunPSK" panose="020B0500040200020003" pitchFamily="34" charset="-34"/>
            </a:endParaRPr>
          </a:p>
        </p:txBody>
      </p:sp>
      <p:sp>
        <p:nvSpPr>
          <p:cNvPr id="11" name="ตัวแทนเนื้อหา 2">
            <a:extLst>
              <a:ext uri="{FF2B5EF4-FFF2-40B4-BE49-F238E27FC236}">
                <a16:creationId xmlns:a16="http://schemas.microsoft.com/office/drawing/2014/main" id="{2932DA9B-B9DE-4C24-8051-41EB9AFFB6EF}"/>
              </a:ext>
            </a:extLst>
          </p:cNvPr>
          <p:cNvSpPr txBox="1">
            <a:spLocks/>
          </p:cNvSpPr>
          <p:nvPr/>
        </p:nvSpPr>
        <p:spPr>
          <a:xfrm>
            <a:off x="335280" y="1522478"/>
            <a:ext cx="5995126" cy="48738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ด้านคุณธรรมและจริยธรรม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1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มีความยึดมั่นความดีงามในทางวิชาการ ซื่อสัตย์สุจริต เสียสละและมีน้ำใจช่วยเหลือผู้อื่น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มีวินัย ตรงต่อเวลา และรับผิดชอบต่อตนเอง สังคมและสิ่งแวดล้อม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เคารพสิทธิของผู้อื่น คำนึงถึงความเสมอภาค รวมถึงระเบียบและกฎเกณฑ์ในสังคม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ความรู้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1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มีความสามารถอธิบายหลักการและทฤษฎีที่สำคัญในเนื้อหาวิชาที่ศึกษา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มีความสามารถในการบูรณาการเนื้อหาในสาขาวิชาชีพและสาขาวิชาที่เกี่ยวข้อง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มีความสามารถประเมินค่า โดยอาศัยข้อเท็จจริงในการตัดสินใจ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ทักษะทางปัญญา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2000" dirty="0">
                <a:latin typeface="TH SarabunPSK" panose="020B0500040200020003" pitchFamily="34" charset="-34"/>
                <a:cs typeface="+mj-cs"/>
              </a:rPr>
              <a:t>1. มีความสามารถเชิงคิดวิเคราะห์ สังเคราะห์ อย่างเป็นระบบ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มีความสามารถในการประยุกต์ความรู้ไปบูรณาการกับศาสตร์อื่น ๆ ที่เกี่ยวข้อง เพื่อแก้ไขปัญหาได้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มีความสามารถในการสร้างนวัตกรรม/องค์ความรู้ใหม่ได้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2" name="ตัวแทนเนื้อหา 2">
            <a:extLst>
              <a:ext uri="{FF2B5EF4-FFF2-40B4-BE49-F238E27FC236}">
                <a16:creationId xmlns:a16="http://schemas.microsoft.com/office/drawing/2014/main" id="{E27B3424-506B-450E-B979-2FBD99B42165}"/>
              </a:ext>
            </a:extLst>
          </p:cNvPr>
          <p:cNvSpPr txBox="1">
            <a:spLocks/>
          </p:cNvSpPr>
          <p:nvPr/>
        </p:nvSpPr>
        <p:spPr>
          <a:xfrm>
            <a:off x="6584647" y="1644991"/>
            <a:ext cx="5272073" cy="38728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ด้านทักษะความสัมพันธ์ระหว่างบุคคลและความรับผิดชอบ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2000" dirty="0">
                <a:latin typeface="TH SarabunPSK" panose="020B0500040200020003" pitchFamily="34" charset="-34"/>
                <a:cs typeface="+mj-cs"/>
              </a:rPr>
              <a:t>1. มีจิตสำนึกต่อภาระหน้าที่ที่ได้รับมอบหมาย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มีความสามารถในการปรับตัวในการทำงานร่วมกับผู้อื่น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มีภาวะการเป็นผู้นำ ช่วยเหลือผู้อื่นและแก้ไขปัญหาในสถานการณ์ต่าง ๆ ได้อย่างเหมาะสม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ด้านทักษะการวิเคราะห์เชิงตัวเลข การสื่อสาร และการใช้เทคโนโลยีสารสนเทศ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2000" dirty="0">
                <a:latin typeface="TH SarabunPSK" panose="020B0500040200020003" pitchFamily="34" charset="-34"/>
                <a:cs typeface="+mj-cs"/>
              </a:rPr>
              <a:t>1. มีความสามารถเลือกใช้ทักษะทางภาษาและรูปแบบการสื่อสารที่เหมาะสม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มีความสามารถใช้เทคโนโลยีสารสนเทศในการรวบรวมข้อมูล ติดต่อสื่อสาร จัดการและนำเสนอข้อมูลได้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มีความสามารถนำเทคนิคทางสถิติ และทางคณิตศาสตร์พื้นฐานมาใช้ในการศึกษา ค้นคว้า วิเคราะห์และนำเสนอประเด็นต่าง ๆ 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endParaRPr lang="en-US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331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ABEFBDB-4190-40B0-8301-B6F1C33FD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38815"/>
          <a:stretch/>
        </p:blipFill>
        <p:spPr>
          <a:xfrm>
            <a:off x="2729679" y="1049716"/>
            <a:ext cx="6732641" cy="5303520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B8DEBCC3-718E-47A2-8ECA-8518CC7E8E80}"/>
              </a:ext>
            </a:extLst>
          </p:cNvPr>
          <p:cNvSpPr txBox="1">
            <a:spLocks/>
          </p:cNvSpPr>
          <p:nvPr/>
        </p:nvSpPr>
        <p:spPr>
          <a:xfrm>
            <a:off x="3969174" y="561083"/>
            <a:ext cx="8596668" cy="6640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ผลลัพธ์การเรียนรู้ตามกรอบมาตรฐาน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TQF </a:t>
            </a:r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และผลลัพธ์การเรียนรู้ระดับหลักสูตร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PLOs</a:t>
            </a:r>
          </a:p>
        </p:txBody>
      </p:sp>
    </p:spTree>
    <p:extLst>
      <p:ext uri="{BB962C8B-B14F-4D97-AF65-F5344CB8AC3E}">
        <p14:creationId xmlns:p14="http://schemas.microsoft.com/office/powerpoint/2010/main" val="781710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1B3FF89B-96F3-4BF3-AD56-1195E0717C23}"/>
              </a:ext>
            </a:extLst>
          </p:cNvPr>
          <p:cNvSpPr txBox="1">
            <a:spLocks/>
          </p:cNvSpPr>
          <p:nvPr/>
        </p:nvSpPr>
        <p:spPr>
          <a:xfrm>
            <a:off x="3969174" y="561083"/>
            <a:ext cx="8596668" cy="6640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ผลลัพธ์การเรียนรู้ตามกรอบมาตรฐาน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TQF </a:t>
            </a:r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และผลลัพธ์การเรียนรู้ระดับหลักสูตร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PLOs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9BE12B6-B3CC-4669-A817-54028BBC1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8181" r="3067" b="7360"/>
          <a:stretch/>
        </p:blipFill>
        <p:spPr>
          <a:xfrm>
            <a:off x="3776797" y="1239609"/>
            <a:ext cx="8300720" cy="519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9E4EEC-8909-466D-B51F-75BB0624BD46}"/>
              </a:ext>
            </a:extLst>
          </p:cNvPr>
          <p:cNvSpPr txBox="1"/>
          <p:nvPr/>
        </p:nvSpPr>
        <p:spPr>
          <a:xfrm>
            <a:off x="398826" y="1820922"/>
            <a:ext cx="2990759" cy="4031873"/>
          </a:xfrm>
          <a:prstGeom prst="rect">
            <a:avLst/>
          </a:prstGeom>
          <a:noFill/>
          <a:ln w="41275">
            <a:solidFill>
              <a:srgbClr val="990099">
                <a:alpha val="99000"/>
              </a:srgb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8080"/>
                </a:solidFill>
                <a:cs typeface="+mj-cs"/>
              </a:rPr>
              <a:t>กิจกรรมนักศึกษา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1.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ด้านบำเพ็ญประโยชน์ อาสาพัฒนา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2.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</a:t>
            </a:r>
            <a:r>
              <a:rPr lang="th-TH" sz="3200" dirty="0" err="1">
                <a:solidFill>
                  <a:srgbClr val="008080"/>
                </a:solidFill>
                <a:cs typeface="+mj-cs"/>
              </a:rPr>
              <a:t>ศิลป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วัฒนธรรม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3.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ด้านกีฬา</a:t>
            </a:r>
            <a:r>
              <a:rPr lang="en-US" sz="3200" dirty="0">
                <a:solidFill>
                  <a:srgbClr val="008080"/>
                </a:solidFill>
                <a:cs typeface="+mj-cs"/>
              </a:rPr>
              <a:t> 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นันทนาการ ส่งเสริมสุขภาพ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4.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ด้านวิชาการ</a:t>
            </a:r>
            <a:endParaRPr lang="en-US" sz="3200" dirty="0">
              <a:solidFill>
                <a:srgbClr val="008080"/>
              </a:solidFill>
              <a:cs typeface="+mj-cs"/>
            </a:endParaRP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5.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ด้านอื่นๆ</a:t>
            </a:r>
            <a:endParaRPr lang="en-US" sz="3200" dirty="0">
              <a:solidFill>
                <a:srgbClr val="008080"/>
              </a:solidFill>
              <a:cs typeface="+mj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ACC236D-4DEB-4565-81A6-AFA59B395A62}"/>
              </a:ext>
            </a:extLst>
          </p:cNvPr>
          <p:cNvSpPr/>
          <p:nvPr/>
        </p:nvSpPr>
        <p:spPr>
          <a:xfrm>
            <a:off x="3518656" y="3068424"/>
            <a:ext cx="616688" cy="148855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4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C60C2929-6F3E-4562-A8A8-C8FB270D3C2C}"/>
              </a:ext>
            </a:extLst>
          </p:cNvPr>
          <p:cNvSpPr txBox="1">
            <a:spLocks/>
          </p:cNvSpPr>
          <p:nvPr/>
        </p:nvSpPr>
        <p:spPr>
          <a:xfrm>
            <a:off x="3969174" y="561083"/>
            <a:ext cx="8596668" cy="6640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ผลลัพธ์การเรียนรู้ตามกรอบมาตรฐาน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TQF </a:t>
            </a:r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และผลลัพธ์การเรียนรู้ระดับหลักสูตร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PLOs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F05FF6C-31E3-43E1-BD8C-320FD00F0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8181" r="6629" b="8181"/>
          <a:stretch/>
        </p:blipFill>
        <p:spPr>
          <a:xfrm>
            <a:off x="3983393" y="1119488"/>
            <a:ext cx="8208607" cy="5476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D50DE-0908-4D99-A002-F82FDF9B6226}"/>
              </a:ext>
            </a:extLst>
          </p:cNvPr>
          <p:cNvSpPr txBox="1"/>
          <p:nvPr/>
        </p:nvSpPr>
        <p:spPr>
          <a:xfrm>
            <a:off x="398826" y="1820922"/>
            <a:ext cx="2990759" cy="4031873"/>
          </a:xfrm>
          <a:prstGeom prst="rect">
            <a:avLst/>
          </a:prstGeom>
          <a:noFill/>
          <a:ln w="41275">
            <a:solidFill>
              <a:srgbClr val="990099">
                <a:alpha val="99000"/>
              </a:srgb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8080"/>
                </a:solidFill>
                <a:cs typeface="+mj-cs"/>
              </a:rPr>
              <a:t>กิจกรรมนักศึกษา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1.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ด้านบำเพ็ญประโยชน์ อาสาพัฒนา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2.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</a:t>
            </a:r>
            <a:r>
              <a:rPr lang="th-TH" sz="3200" dirty="0" err="1">
                <a:solidFill>
                  <a:srgbClr val="008080"/>
                </a:solidFill>
                <a:cs typeface="+mj-cs"/>
              </a:rPr>
              <a:t>ศิลป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วัฒนธรรม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3.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ด้านกีฬา</a:t>
            </a:r>
            <a:r>
              <a:rPr lang="en-US" sz="3200" dirty="0">
                <a:solidFill>
                  <a:srgbClr val="008080"/>
                </a:solidFill>
                <a:cs typeface="+mj-cs"/>
              </a:rPr>
              <a:t> 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นันทนาการ ส่งเสริมสุขภาพ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4.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ด้านวิชาการ</a:t>
            </a:r>
            <a:endParaRPr lang="en-US" sz="3200" dirty="0">
              <a:solidFill>
                <a:srgbClr val="008080"/>
              </a:solidFill>
              <a:cs typeface="+mj-cs"/>
            </a:endParaRP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5.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ด้านอื่นๆ</a:t>
            </a:r>
            <a:endParaRPr lang="en-US" sz="3200" dirty="0">
              <a:solidFill>
                <a:srgbClr val="008080"/>
              </a:solidFill>
              <a:cs typeface="+mj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F399C0D-8E9D-4A9B-8F50-F81B2278CAA7}"/>
              </a:ext>
            </a:extLst>
          </p:cNvPr>
          <p:cNvSpPr/>
          <p:nvPr/>
        </p:nvSpPr>
        <p:spPr>
          <a:xfrm>
            <a:off x="3518656" y="3068424"/>
            <a:ext cx="616688" cy="148855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8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7" name="ตัวแทนเนื้อหา 2">
            <a:extLst>
              <a:ext uri="{FF2B5EF4-FFF2-40B4-BE49-F238E27FC236}">
                <a16:creationId xmlns:a16="http://schemas.microsoft.com/office/drawing/2014/main" id="{978CC223-B7F9-4F25-B5D2-53E9F35949D3}"/>
              </a:ext>
            </a:extLst>
          </p:cNvPr>
          <p:cNvSpPr txBox="1">
            <a:spLocks/>
          </p:cNvSpPr>
          <p:nvPr/>
        </p:nvSpPr>
        <p:spPr>
          <a:xfrm>
            <a:off x="401984" y="1584444"/>
            <a:ext cx="11404315" cy="3861352"/>
          </a:xfrm>
          <a:prstGeom prst="rect">
            <a:avLst/>
          </a:prstGeom>
          <a:ln w="41275">
            <a:solidFill>
              <a:srgbClr val="00808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dirty="0">
                <a:latin typeface="TH SarabunPSK" panose="020B0500040200020003" pitchFamily="34" charset="-34"/>
                <a:cs typeface="+mj-cs"/>
              </a:rPr>
              <a:t>ร้อยละของนักศึกษาที่ผ่านกระบวนการพัฒนาทักษะในศตวรรษที่ 21</a:t>
            </a:r>
            <a:endParaRPr lang="en-US" sz="36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+mj-cs"/>
              </a:rPr>
              <a:t>ระดับความสำเร็จของแผนพัฒนานักศึกษาตามผลลัพธ์การเรียนรู้ (</a:t>
            </a:r>
            <a:r>
              <a:rPr lang="en-US" sz="3600" dirty="0">
                <a:latin typeface="TH SarabunPSK" panose="020B0500040200020003" pitchFamily="34" charset="-34"/>
                <a:cs typeface="+mj-cs"/>
              </a:rPr>
              <a:t>PLO </a:t>
            </a:r>
            <a:r>
              <a:rPr lang="th-TH" sz="3600" dirty="0">
                <a:latin typeface="TH SarabunPSK" panose="020B0500040200020003" pitchFamily="34" charset="-34"/>
                <a:cs typeface="+mj-cs"/>
              </a:rPr>
              <a:t>ตาม </a:t>
            </a:r>
            <a:r>
              <a:rPr lang="en-US" sz="3600" dirty="0">
                <a:latin typeface="TH SarabunPSK" panose="020B0500040200020003" pitchFamily="34" charset="-34"/>
                <a:cs typeface="+mj-cs"/>
              </a:rPr>
              <a:t>TQF 5 </a:t>
            </a:r>
            <a:r>
              <a:rPr lang="th-TH" sz="3600" dirty="0">
                <a:latin typeface="TH SarabunPSK" panose="020B0500040200020003" pitchFamily="34" charset="-34"/>
                <a:cs typeface="+mj-cs"/>
              </a:rPr>
              <a:t>ด้าน)</a:t>
            </a:r>
            <a:endParaRPr lang="en-US" sz="36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+mj-cs"/>
              </a:rPr>
              <a:t>ร้อยละของกิจกรรมที่ตอบโจทย์ </a:t>
            </a:r>
            <a:r>
              <a:rPr lang="en-US" sz="3600" dirty="0">
                <a:latin typeface="TH SarabunPSK" panose="020B0500040200020003" pitchFamily="34" charset="-34"/>
                <a:cs typeface="+mj-cs"/>
              </a:rPr>
              <a:t>Learning By Doing </a:t>
            </a:r>
            <a:r>
              <a:rPr lang="th-TH" sz="3600" dirty="0">
                <a:latin typeface="TH SarabunPSK" panose="020B0500040200020003" pitchFamily="34" charset="-34"/>
                <a:cs typeface="+mj-cs"/>
              </a:rPr>
              <a:t>และ </a:t>
            </a:r>
            <a:r>
              <a:rPr lang="en-US" sz="3600" dirty="0">
                <a:latin typeface="TH SarabunPSK" panose="020B0500040200020003" pitchFamily="34" charset="-34"/>
                <a:cs typeface="+mj-cs"/>
              </a:rPr>
              <a:t>Life Long Learning</a:t>
            </a:r>
          </a:p>
          <a:p>
            <a:r>
              <a:rPr lang="th-TH" sz="3600" dirty="0">
                <a:latin typeface="TH SarabunPSK" panose="020B0500040200020003" pitchFamily="34" charset="-34"/>
                <a:cs typeface="+mj-cs"/>
              </a:rPr>
              <a:t>ระดับความสำเร็จของการกำกับติดตามและประเมินผลของกระบวนการสนับสนุนการเรียนรู้ของนักศึกษา เพื่อให้นักศึกษามีคุณสมบัติที่พึงประสงค์ตามผลการเรียนรู้และศักยภาพทางอาชีพ</a:t>
            </a:r>
            <a:endParaRPr lang="en-US" sz="3600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8D7F0A-27E9-4FE6-B31C-CC1B388FB716}"/>
              </a:ext>
            </a:extLst>
          </p:cNvPr>
          <p:cNvSpPr txBox="1"/>
          <p:nvPr/>
        </p:nvSpPr>
        <p:spPr>
          <a:xfrm>
            <a:off x="6268720" y="697265"/>
            <a:ext cx="5761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8080"/>
                </a:solidFill>
                <a:latin typeface="TH SarabunPSK" panose="020B0500040200020003" pitchFamily="34" charset="-34"/>
                <a:cs typeface="+mj-cs"/>
              </a:rPr>
              <a:t>2.3 </a:t>
            </a:r>
            <a:r>
              <a:rPr lang="th-TH" sz="4000" b="1" dirty="0">
                <a:solidFill>
                  <a:srgbClr val="008080"/>
                </a:solidFill>
                <a:latin typeface="TH SarabunPSK" panose="020B0500040200020003" pitchFamily="34" charset="-34"/>
                <a:cs typeface="+mj-cs"/>
              </a:rPr>
              <a:t>ตัวชี้วัดแผนกิจกรรมพัฒนานักศึกษา</a:t>
            </a:r>
            <a:endParaRPr lang="en-US" sz="4000" dirty="0">
              <a:solidFill>
                <a:srgbClr val="008080"/>
              </a:solidFill>
              <a:latin typeface="TH SarabunPSK" panose="020B0500040200020003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7165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3F93604D-8CE6-46F3-ACDA-CD3667876A20}"/>
              </a:ext>
            </a:extLst>
          </p:cNvPr>
          <p:cNvSpPr txBox="1">
            <a:spLocks/>
          </p:cNvSpPr>
          <p:nvPr/>
        </p:nvSpPr>
        <p:spPr>
          <a:xfrm>
            <a:off x="4666191" y="502920"/>
            <a:ext cx="6987093" cy="1320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altLang="en-US" sz="4800" b="1" dirty="0">
                <a:solidFill>
                  <a:srgbClr val="008080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ระดับความสำเร็จของแผน</a:t>
            </a:r>
            <a:r>
              <a:rPr lang="en-US" altLang="en-US" sz="4800" dirty="0">
                <a:solidFill>
                  <a:srgbClr val="008080"/>
                </a:solidFill>
                <a:latin typeface="TH SarabunPSK" panose="020B0500040200020003" pitchFamily="34" charset="-34"/>
              </a:rPr>
              <a:t/>
            </a:r>
            <a:br>
              <a:rPr lang="en-US" altLang="en-US" sz="4800" dirty="0">
                <a:solidFill>
                  <a:srgbClr val="008080"/>
                </a:solidFill>
                <a:latin typeface="TH SarabunPSK" panose="020B0500040200020003" pitchFamily="34" charset="-34"/>
              </a:rPr>
            </a:br>
            <a:endParaRPr lang="en-US" sz="4800" dirty="0">
              <a:solidFill>
                <a:srgbClr val="008080"/>
              </a:solidFill>
              <a:latin typeface="TH SarabunPSK" panose="020B0500040200020003" pitchFamily="34" charset="-34"/>
            </a:endParaRPr>
          </a:p>
        </p:txBody>
      </p:sp>
      <p:graphicFrame>
        <p:nvGraphicFramePr>
          <p:cNvPr id="8" name="ตัวแทนเนื้อหา 3">
            <a:extLst>
              <a:ext uri="{FF2B5EF4-FFF2-40B4-BE49-F238E27FC236}">
                <a16:creationId xmlns:a16="http://schemas.microsoft.com/office/drawing/2014/main" id="{C6140316-4D15-4EFB-B10F-4D5E969F4C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949727"/>
              </p:ext>
            </p:extLst>
          </p:nvPr>
        </p:nvGraphicFramePr>
        <p:xfrm>
          <a:off x="915281" y="1163320"/>
          <a:ext cx="10628567" cy="5402633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6079047">
                  <a:extLst>
                    <a:ext uri="{9D8B030D-6E8A-4147-A177-3AD203B41FA5}">
                      <a16:colId xmlns:a16="http://schemas.microsoft.com/office/drawing/2014/main" val="137903147"/>
                    </a:ext>
                  </a:extLst>
                </a:gridCol>
                <a:gridCol w="1160921">
                  <a:extLst>
                    <a:ext uri="{9D8B030D-6E8A-4147-A177-3AD203B41FA5}">
                      <a16:colId xmlns:a16="http://schemas.microsoft.com/office/drawing/2014/main" val="411886766"/>
                    </a:ext>
                  </a:extLst>
                </a:gridCol>
                <a:gridCol w="1108097">
                  <a:extLst>
                    <a:ext uri="{9D8B030D-6E8A-4147-A177-3AD203B41FA5}">
                      <a16:colId xmlns:a16="http://schemas.microsoft.com/office/drawing/2014/main" val="993739680"/>
                    </a:ext>
                  </a:extLst>
                </a:gridCol>
                <a:gridCol w="1140251">
                  <a:extLst>
                    <a:ext uri="{9D8B030D-6E8A-4147-A177-3AD203B41FA5}">
                      <a16:colId xmlns:a16="http://schemas.microsoft.com/office/drawing/2014/main" val="566152170"/>
                    </a:ext>
                  </a:extLst>
                </a:gridCol>
                <a:gridCol w="1140251">
                  <a:extLst>
                    <a:ext uri="{9D8B030D-6E8A-4147-A177-3AD203B41FA5}">
                      <a16:colId xmlns:a16="http://schemas.microsoft.com/office/drawing/2014/main" val="1181594239"/>
                    </a:ext>
                  </a:extLst>
                </a:gridCol>
              </a:tblGrid>
              <a:tr h="34902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KPI</a:t>
                      </a:r>
                      <a:r>
                        <a:rPr lang="th-TH" sz="2000" dirty="0">
                          <a:effectLst/>
                        </a:rPr>
                        <a:t> ชี้วัดความสำเร็จ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</a:rPr>
                        <a:t>ระดับความสำเร็จ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เป้าหมาย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446787"/>
                  </a:ext>
                </a:extLst>
              </a:tr>
              <a:tr h="781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แผน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ผล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เชิงปริมาณ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เชิงคุณภาพ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extLst>
                  <a:ext uri="{0D108BD9-81ED-4DB2-BD59-A6C34878D82A}">
                    <a16:rowId xmlns:a16="http://schemas.microsoft.com/office/drawing/2014/main" val="410497625"/>
                  </a:ext>
                </a:extLst>
              </a:tr>
              <a:tr h="698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</a:rPr>
                        <a:t>1.ร้อยละของนักศึกษาชั้นปีสุดท้ายที่ผ่านการเข้าร่วมกระบวนการพัฒนาทักษะในศตวรรษที่ 21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80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extLst>
                  <a:ext uri="{0D108BD9-81ED-4DB2-BD59-A6C34878D82A}">
                    <a16:rowId xmlns:a16="http://schemas.microsoft.com/office/drawing/2014/main" val="1778783965"/>
                  </a:ext>
                </a:extLst>
              </a:tr>
              <a:tr h="698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</a:rPr>
                        <a:t>2.ร้อยละกิจกรรมพัฒนานักศึกษาตาม </a:t>
                      </a:r>
                      <a:r>
                        <a:rPr lang="en-US" sz="2000" dirty="0">
                          <a:effectLst/>
                        </a:rPr>
                        <a:t>PLO </a:t>
                      </a:r>
                      <a:r>
                        <a:rPr lang="th-TH" sz="2000" dirty="0">
                          <a:effectLst/>
                        </a:rPr>
                        <a:t>ที่กำหนดต่อจำนวนกิจกรรมทั้งหมด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80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extLst>
                  <a:ext uri="{0D108BD9-81ED-4DB2-BD59-A6C34878D82A}">
                    <a16:rowId xmlns:a16="http://schemas.microsoft.com/office/drawing/2014/main" val="726047143"/>
                  </a:ext>
                </a:extLst>
              </a:tr>
              <a:tr h="698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</a:rPr>
                        <a:t>3.ร้อยละความสำเร็จของการบรรลุวัตถุประสงค์โครงการตามเป้าหมาย </a:t>
                      </a:r>
                      <a:r>
                        <a:rPr lang="en-US" sz="2000" dirty="0">
                          <a:effectLst/>
                        </a:rPr>
                        <a:t>PLO </a:t>
                      </a:r>
                      <a:r>
                        <a:rPr lang="th-TH" sz="2000" dirty="0">
                          <a:effectLst/>
                        </a:rPr>
                        <a:t>ต่อจำนวน </a:t>
                      </a:r>
                      <a:r>
                        <a:rPr lang="en-US" sz="2000" dirty="0">
                          <a:effectLst/>
                        </a:rPr>
                        <a:t>PLO </a:t>
                      </a:r>
                      <a:r>
                        <a:rPr lang="th-TH" sz="2000" dirty="0">
                          <a:effectLst/>
                        </a:rPr>
                        <a:t>ทั้งหมด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80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extLst>
                  <a:ext uri="{0D108BD9-81ED-4DB2-BD59-A6C34878D82A}">
                    <a16:rowId xmlns:a16="http://schemas.microsoft.com/office/drawing/2014/main" val="2917083668"/>
                  </a:ext>
                </a:extLst>
              </a:tr>
              <a:tr h="782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4.ร้อยละกิจกรรมที่สามารถนำไป </a:t>
                      </a:r>
                      <a:r>
                        <a:rPr lang="en-US" sz="2000">
                          <a:effectLst/>
                        </a:rPr>
                        <a:t>Support </a:t>
                      </a:r>
                      <a:r>
                        <a:rPr lang="th-TH" sz="2000">
                          <a:effectLst/>
                        </a:rPr>
                        <a:t>ในเรื่องของ </a:t>
                      </a:r>
                      <a:r>
                        <a:rPr lang="en-US" sz="2000">
                          <a:effectLst/>
                        </a:rPr>
                        <a:t>Learning By Doing </a:t>
                      </a:r>
                      <a:r>
                        <a:rPr lang="th-TH" sz="2000">
                          <a:effectLst/>
                        </a:rPr>
                        <a:t> และ </a:t>
                      </a:r>
                      <a:r>
                        <a:rPr lang="en-US" sz="2000">
                          <a:effectLst/>
                        </a:rPr>
                        <a:t>Life Long Learning</a:t>
                      </a:r>
                      <a:r>
                        <a:rPr lang="th-TH" sz="2000">
                          <a:effectLst/>
                        </a:rPr>
                        <a:t> ต่อจำนวนกิจกรรมทั้งหมด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20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extLst>
                  <a:ext uri="{0D108BD9-81ED-4DB2-BD59-A6C34878D82A}">
                    <a16:rowId xmlns:a16="http://schemas.microsoft.com/office/drawing/2014/main" val="1147046145"/>
                  </a:ext>
                </a:extLst>
              </a:tr>
              <a:tr h="1047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5.ร้อยละความสำเร็จของการบรรลุวัตถุประสงค์โครงการตามเป้าหมายที่นำไป </a:t>
                      </a:r>
                      <a:r>
                        <a:rPr lang="en-US" sz="2000">
                          <a:effectLst/>
                        </a:rPr>
                        <a:t>Support </a:t>
                      </a:r>
                      <a:r>
                        <a:rPr lang="th-TH" sz="2000">
                          <a:effectLst/>
                        </a:rPr>
                        <a:t>ในเรื่องของ </a:t>
                      </a:r>
                      <a:r>
                        <a:rPr lang="en-US" sz="2000">
                          <a:effectLst/>
                        </a:rPr>
                        <a:t>Learning By Doing </a:t>
                      </a:r>
                      <a:r>
                        <a:rPr lang="th-TH" sz="2000">
                          <a:effectLst/>
                        </a:rPr>
                        <a:t> และ </a:t>
                      </a:r>
                      <a:r>
                        <a:rPr lang="en-US" sz="2000">
                          <a:effectLst/>
                        </a:rPr>
                        <a:t>Life Long Learning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80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extLst>
                  <a:ext uri="{0D108BD9-81ED-4DB2-BD59-A6C34878D82A}">
                    <a16:rowId xmlns:a16="http://schemas.microsoft.com/office/drawing/2014/main" val="2068470956"/>
                  </a:ext>
                </a:extLst>
              </a:tr>
              <a:tr h="349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6.ระดับความสำเร็จของแผนตาม </a:t>
                      </a:r>
                      <a:r>
                        <a:rPr lang="en-US" sz="2000">
                          <a:effectLst/>
                        </a:rPr>
                        <a:t>OKR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</a:rPr>
                        <a:t>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4215" marR="64215" marT="0" marB="0"/>
                </a:tc>
                <a:extLst>
                  <a:ext uri="{0D108BD9-81ED-4DB2-BD59-A6C34878D82A}">
                    <a16:rowId xmlns:a16="http://schemas.microsoft.com/office/drawing/2014/main" val="483045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828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31C76-950E-4D5D-99DC-5075F84F0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53" y="792480"/>
            <a:ext cx="4770467" cy="6060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34181-8684-49D2-824B-C7D662457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669" y="-4778"/>
            <a:ext cx="5481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 rot="16200000">
            <a:off x="9782175" y="2472946"/>
            <a:ext cx="476250" cy="43434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1869187" y="226313"/>
            <a:ext cx="476250" cy="4214624"/>
          </a:xfrm>
          <a:prstGeom prst="rect">
            <a:avLst/>
          </a:prstGeom>
          <a:gradFill flip="none" rotWithShape="0">
            <a:gsLst>
              <a:gs pos="0">
                <a:srgbClr val="EAAD5A"/>
              </a:gs>
              <a:gs pos="50000">
                <a:srgbClr val="F5C66B"/>
              </a:gs>
              <a:gs pos="100000">
                <a:srgbClr val="FEE58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61068" y="0"/>
            <a:ext cx="476250" cy="1657350"/>
          </a:xfrm>
          <a:prstGeom prst="rect">
            <a:avLst/>
          </a:prstGeom>
          <a:gradFill flip="none" rotWithShape="0">
            <a:gsLst>
              <a:gs pos="0">
                <a:srgbClr val="E37284"/>
              </a:gs>
              <a:gs pos="50000">
                <a:srgbClr val="F68B9F"/>
              </a:gs>
              <a:gs pos="100000">
                <a:srgbClr val="FCA8B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67250" y="5314950"/>
            <a:ext cx="476250" cy="1543050"/>
          </a:xfrm>
          <a:prstGeom prst="rect">
            <a:avLst/>
          </a:prstGeom>
          <a:solidFill>
            <a:srgbClr val="76BC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91000" y="1657350"/>
            <a:ext cx="3657600" cy="3657600"/>
          </a:xfrm>
          <a:prstGeom prst="rect">
            <a:avLst/>
          </a:prstGeom>
          <a:solidFill>
            <a:srgbClr val="F6F7F9"/>
          </a:solidFill>
          <a:ln>
            <a:noFill/>
          </a:ln>
          <a:effectLst>
            <a:outerShdw blurRad="1270000" dist="482600" dir="3180000" sx="117000" sy="117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648357" y="1657350"/>
            <a:ext cx="857250" cy="3657600"/>
          </a:xfrm>
          <a:prstGeom prst="rect">
            <a:avLst/>
          </a:prstGeom>
          <a:gradFill flip="none" rotWithShape="0">
            <a:gsLst>
              <a:gs pos="0">
                <a:srgbClr val="E37284"/>
              </a:gs>
              <a:gs pos="50000">
                <a:srgbClr val="F68B9F"/>
              </a:gs>
              <a:gs pos="100000">
                <a:srgbClr val="FCA8B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 rot="16200000">
            <a:off x="5591175" y="532034"/>
            <a:ext cx="857250" cy="3657600"/>
          </a:xfrm>
          <a:prstGeom prst="rect">
            <a:avLst/>
          </a:prstGeom>
          <a:gradFill flip="none" rotWithShape="0">
            <a:gsLst>
              <a:gs pos="0">
                <a:srgbClr val="EAAD5A"/>
              </a:gs>
              <a:gs pos="50000">
                <a:srgbClr val="F5C66B"/>
              </a:gs>
              <a:gs pos="100000">
                <a:srgbClr val="FEE58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 rot="10800000" flipV="1">
            <a:off x="7076981" y="2045175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527241" y="1643841"/>
            <a:ext cx="857250" cy="3657600"/>
          </a:xfrm>
          <a:prstGeom prst="rect">
            <a:avLst/>
          </a:prstGeom>
          <a:gradFill flip="none" rotWithShape="1">
            <a:gsLst>
              <a:gs pos="0">
                <a:srgbClr val="5EABC6"/>
              </a:gs>
              <a:gs pos="50000">
                <a:srgbClr val="75BBDD"/>
              </a:gs>
              <a:gs pos="100000">
                <a:srgbClr val="86C9F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 rot="16200000">
            <a:off x="5591175" y="2828925"/>
            <a:ext cx="857250" cy="3657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467224" y="1803113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01</a:t>
            </a:r>
          </a:p>
        </p:txBody>
      </p:sp>
      <p:sp>
        <p:nvSpPr>
          <p:cNvPr id="61" name="TextBox 60"/>
          <p:cNvSpPr txBox="1"/>
          <p:nvPr/>
        </p:nvSpPr>
        <p:spPr>
          <a:xfrm rot="10800000" flipV="1">
            <a:off x="4103864" y="4361254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04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648357" y="4229098"/>
            <a:ext cx="857250" cy="1085852"/>
          </a:xfrm>
          <a:prstGeom prst="rect">
            <a:avLst/>
          </a:prstGeom>
          <a:solidFill>
            <a:srgbClr val="EA7B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6638831" y="4520458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122771" y="4946030"/>
            <a:ext cx="374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B050"/>
                </a:solidFill>
                <a:latin typeface="Angsana New" pitchFamily="18" charset="-34"/>
              </a:rPr>
              <a:t>หลักคิด/แนวทาง</a:t>
            </a:r>
          </a:p>
          <a:p>
            <a:pPr algn="ctr"/>
            <a:r>
              <a:rPr lang="th-TH" sz="4000" b="1" dirty="0">
                <a:solidFill>
                  <a:srgbClr val="00B050"/>
                </a:solidFill>
                <a:latin typeface="Angsana New" pitchFamily="18" charset="-34"/>
              </a:rPr>
              <a:t>การพัฒนานักศึกษา</a:t>
            </a:r>
            <a:endParaRPr lang="en-US" sz="4000" b="1" dirty="0">
              <a:latin typeface="Angsana New" pitchFamily="18" charset="-3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85219" y="763964"/>
            <a:ext cx="3364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</a:rPr>
              <a:t>แผนกิจกรรมพัฒนานักศึกษา ปี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</a:rPr>
              <a:t>2565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10563" y="4079603"/>
            <a:ext cx="264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srgbClr val="00B050"/>
                </a:solidFill>
                <a:latin typeface="Angsana New" pitchFamily="18" charset="-34"/>
              </a:rPr>
              <a:t>Q &amp;A</a:t>
            </a:r>
          </a:p>
        </p:txBody>
      </p:sp>
      <p:sp>
        <p:nvSpPr>
          <p:cNvPr id="32" name="Freeform 31"/>
          <p:cNvSpPr/>
          <p:nvPr/>
        </p:nvSpPr>
        <p:spPr>
          <a:xfrm>
            <a:off x="5408680" y="3188768"/>
            <a:ext cx="1271232" cy="748108"/>
          </a:xfrm>
          <a:custGeom>
            <a:avLst/>
            <a:gdLst>
              <a:gd name="connsiteX0" fmla="*/ 2784299 w 3235745"/>
              <a:gd name="connsiteY0" fmla="*/ 0 h 748108"/>
              <a:gd name="connsiteX1" fmla="*/ 3235745 w 3235745"/>
              <a:gd name="connsiteY1" fmla="*/ 0 h 748108"/>
              <a:gd name="connsiteX2" fmla="*/ 2861691 w 3235745"/>
              <a:gd name="connsiteY2" fmla="*/ 374054 h 748108"/>
              <a:gd name="connsiteX3" fmla="*/ 3235745 w 3235745"/>
              <a:gd name="connsiteY3" fmla="*/ 748108 h 748108"/>
              <a:gd name="connsiteX4" fmla="*/ 2784299 w 3235745"/>
              <a:gd name="connsiteY4" fmla="*/ 748108 h 748108"/>
              <a:gd name="connsiteX5" fmla="*/ 2783986 w 3235745"/>
              <a:gd name="connsiteY5" fmla="*/ 747795 h 748108"/>
              <a:gd name="connsiteX6" fmla="*/ 0 w 3235745"/>
              <a:gd name="connsiteY6" fmla="*/ 747795 h 748108"/>
              <a:gd name="connsiteX7" fmla="*/ 0 w 3235745"/>
              <a:gd name="connsiteY7" fmla="*/ 313 h 748108"/>
              <a:gd name="connsiteX8" fmla="*/ 2783986 w 3235745"/>
              <a:gd name="connsiteY8" fmla="*/ 313 h 748108"/>
              <a:gd name="connsiteX9" fmla="*/ 2784299 w 3235745"/>
              <a:gd name="connsiteY9" fmla="*/ 0 h 74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5745" h="748108">
                <a:moveTo>
                  <a:pt x="2784299" y="0"/>
                </a:moveTo>
                <a:lnTo>
                  <a:pt x="3235745" y="0"/>
                </a:lnTo>
                <a:lnTo>
                  <a:pt x="2861691" y="374054"/>
                </a:lnTo>
                <a:lnTo>
                  <a:pt x="3235745" y="748108"/>
                </a:lnTo>
                <a:lnTo>
                  <a:pt x="2784299" y="748108"/>
                </a:lnTo>
                <a:lnTo>
                  <a:pt x="2783986" y="747795"/>
                </a:lnTo>
                <a:lnTo>
                  <a:pt x="0" y="747795"/>
                </a:lnTo>
                <a:lnTo>
                  <a:pt x="0" y="313"/>
                </a:lnTo>
                <a:lnTo>
                  <a:pt x="2783986" y="313"/>
                </a:lnTo>
                <a:lnTo>
                  <a:pt x="278429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7916" y="725481"/>
            <a:ext cx="4098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3699">
              <a:defRPr/>
            </a:pPr>
            <a:r>
              <a:rPr lang="th-TH" sz="4400" b="1" dirty="0">
                <a:solidFill>
                  <a:srgbClr val="0070C0"/>
                </a:solidFill>
                <a:latin typeface="Angsana New" pitchFamily="18" charset="-34"/>
              </a:rPr>
              <a:t>ยุทธศาสตร์</a:t>
            </a:r>
          </a:p>
          <a:p>
            <a:pPr algn="ctr" defTabSz="793699">
              <a:defRPr/>
            </a:pPr>
            <a:r>
              <a:rPr lang="th-TH" sz="4400" b="1" dirty="0">
                <a:solidFill>
                  <a:srgbClr val="0070C0"/>
                </a:solidFill>
                <a:latin typeface="Angsana New" pitchFamily="18" charset="-34"/>
              </a:rPr>
              <a:t>การพัฒนามหาวิทยาลัย</a:t>
            </a:r>
            <a:endParaRPr lang="en-US" sz="4400" b="1" spc="-130" dirty="0">
              <a:solidFill>
                <a:srgbClr val="0070C0"/>
              </a:solidFill>
              <a:latin typeface="Angsana New" pitchFamily="18" charset="-34"/>
              <a:ea typeface="Microsoft JhengHei Light" panose="020B0304030504040204" pitchFamily="34" charset="-120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629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Group 32">
            <a:extLst>
              <a:ext uri="{FF2B5EF4-FFF2-40B4-BE49-F238E27FC236}">
                <a16:creationId xmlns:a16="http://schemas.microsoft.com/office/drawing/2014/main" id="{107FC25F-B540-4BF8-ADEF-343E52535BB1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A1B817B4-F0DF-42E8-8928-6FBF0C5D185B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40" name="Picture 34">
              <a:extLst>
                <a:ext uri="{FF2B5EF4-FFF2-40B4-BE49-F238E27FC236}">
                  <a16:creationId xmlns:a16="http://schemas.microsoft.com/office/drawing/2014/main" id="{25DA1BB7-D9E3-47A8-9D58-E4806E782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58ED18E-AFBB-4BA2-93CD-8419F59B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3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ED6E4E-D095-4D62-89BF-ED7C8541A0E6}"/>
              </a:ext>
            </a:extLst>
          </p:cNvPr>
          <p:cNvSpPr txBox="1"/>
          <p:nvPr/>
        </p:nvSpPr>
        <p:spPr>
          <a:xfrm>
            <a:off x="6315626" y="392465"/>
            <a:ext cx="5761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8080"/>
                </a:solidFill>
                <a:latin typeface="TH SarabunPSK" panose="020B0500040200020003" pitchFamily="34" charset="-34"/>
                <a:cs typeface="+mj-cs"/>
              </a:rPr>
              <a:t>2.4 </a:t>
            </a:r>
            <a:r>
              <a:rPr lang="th-TH" sz="4000" b="1" dirty="0">
                <a:solidFill>
                  <a:srgbClr val="008080"/>
                </a:solidFill>
                <a:latin typeface="TH SarabunPSK" panose="020B0500040200020003" pitchFamily="34" charset="-34"/>
                <a:cs typeface="+mj-cs"/>
              </a:rPr>
              <a:t>ทิศทางกิจกรรมพัฒนานักศึกษา</a:t>
            </a:r>
            <a:endParaRPr lang="en-US" sz="4000" dirty="0">
              <a:solidFill>
                <a:srgbClr val="008080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C039D-1DCD-4549-817F-09F48475AEC4}"/>
              </a:ext>
            </a:extLst>
          </p:cNvPr>
          <p:cNvSpPr txBox="1"/>
          <p:nvPr/>
        </p:nvSpPr>
        <p:spPr>
          <a:xfrm>
            <a:off x="4595054" y="1251423"/>
            <a:ext cx="713974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  <a:cs typeface="+mj-cs"/>
              </a:rPr>
              <a:t>การปรับตัวด้านการพัฒนานักศึกษา</a:t>
            </a: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เริ่มจากการปรับ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mindset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ผู้นำนักศึกษา ให้ยอมรับ และหาแนวคิด วิธีการจัดกิจกรรมให้สอดคล้องกับสถานการณ์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covid-19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จากเดิมที่เน้นการรวมกลุ่มเป็นรูปแบบอื่น เช่น ออนไลน์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Virtual</a:t>
            </a:r>
            <a:endParaRPr lang="th-TH" sz="24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  <a:cs typeface="+mj-cs"/>
            </a:endParaRP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การนำ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digital platform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เข้ามาช่วยใน</a:t>
            </a:r>
            <a:r>
              <a:rPr lang="th-TH" sz="24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การทำ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กิจกรรม ทดแทนการรวมกลุ่มทำกิจกรรม เช่น ด้านกีฬา มีการสร้าง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platform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ใน</a:t>
            </a:r>
            <a:r>
              <a:rPr lang="th-TH" sz="24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การทำ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กิจกรรมและนำมาเป็นคะแนนสะสม</a:t>
            </a: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การนำกิจกรรมนักศึกษาเข้าไปมีส่วนในการเรียนการสอน เช่น ปี 1 เสริมด้านวินัย อาสา ปี 2 ด้านวิชาชีพ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soft skill /hard skill</a:t>
            </a:r>
            <a:endParaRPr lang="th-TH" sz="24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  <a:cs typeface="+mj-cs"/>
            </a:endParaRP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การปรับรูปแบบองค์กรที่ให้บริการด้านการพัฒนานักศึกษาโดยเน้นการให้บริการทางออนไลน์</a:t>
            </a: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การเน้นการให้ทุนการศึกษา สนับสนุนอุปกรณ์การเรียน การให้ทำงานแลกทุน</a:t>
            </a:r>
            <a:endParaRPr lang="en-US" sz="2400" dirty="0"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47D43-5A9F-47D2-B6BC-34FC8201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" y="893098"/>
            <a:ext cx="4173114" cy="59057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DC59D-131A-4073-9E05-ADB8CF3C67C8}"/>
              </a:ext>
            </a:extLst>
          </p:cNvPr>
          <p:cNvSpPr txBox="1"/>
          <p:nvPr/>
        </p:nvSpPr>
        <p:spPr>
          <a:xfrm>
            <a:off x="4403097" y="63695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https://fb.watch/8gbJwNrW6K/</a:t>
            </a:r>
          </a:p>
        </p:txBody>
      </p:sp>
    </p:spTree>
    <p:extLst>
      <p:ext uri="{BB962C8B-B14F-4D97-AF65-F5344CB8AC3E}">
        <p14:creationId xmlns:p14="http://schemas.microsoft.com/office/powerpoint/2010/main" val="301675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72E2B4-0E2F-48D5-AE3E-3FE009C6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FC6E2-C3FE-4B42-A564-45EC503D2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7" t="32730" r="12515" b="4805"/>
          <a:stretch/>
        </p:blipFill>
        <p:spPr>
          <a:xfrm>
            <a:off x="1770675" y="663817"/>
            <a:ext cx="8596069" cy="5732530"/>
          </a:xfrm>
          <a:prstGeom prst="rect">
            <a:avLst/>
          </a:prstGeom>
        </p:spPr>
      </p:pic>
      <p:grpSp>
        <p:nvGrpSpPr>
          <p:cNvPr id="5" name="Group 32">
            <a:extLst>
              <a:ext uri="{FF2B5EF4-FFF2-40B4-BE49-F238E27FC236}">
                <a16:creationId xmlns:a16="http://schemas.microsoft.com/office/drawing/2014/main" id="{F781973D-C938-4F15-B3C1-EEC5A41E8503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6" name="Rectangle 33">
              <a:extLst>
                <a:ext uri="{FF2B5EF4-FFF2-40B4-BE49-F238E27FC236}">
                  <a16:creationId xmlns:a16="http://schemas.microsoft.com/office/drawing/2014/main" id="{F445E61B-1AB8-4C01-824B-F22E6EA3E417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30B0D02C-5B7C-43FB-85D7-7F775B2F4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855850-2609-414C-B783-8FF9DC7FC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4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1D51A9A-7FB9-4F76-BAF3-FE3FA213D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D616EC-B60D-4E6D-8268-587AEF8E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24" y="956538"/>
            <a:ext cx="5373036" cy="1679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578A8-C07F-423C-9D4C-631A853D39F9}"/>
              </a:ext>
            </a:extLst>
          </p:cNvPr>
          <p:cNvSpPr txBox="1"/>
          <p:nvPr/>
        </p:nvSpPr>
        <p:spPr>
          <a:xfrm>
            <a:off x="8370606" y="364229"/>
            <a:ext cx="374904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FFC000"/>
                </a:solidFill>
              </a:rPr>
              <a:t>2022 Flagship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8103B-F181-4FF2-B5EB-9A334AAD1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2" y="4429637"/>
            <a:ext cx="2638425" cy="1733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3456A2-3D10-4066-8D35-ECCDD8E83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10" y="3193225"/>
            <a:ext cx="2214880" cy="110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0F14B-3B0B-4038-A2D9-E310F78CA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224" y="4248861"/>
            <a:ext cx="4910504" cy="1534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6CF72-FDA6-4FD8-8082-889D313E64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675" t="24947" r="2298" b="13333"/>
          <a:stretch/>
        </p:blipFill>
        <p:spPr>
          <a:xfrm>
            <a:off x="7184224" y="1358134"/>
            <a:ext cx="4935421" cy="2378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CD4996-87E8-4B16-A3F4-9FEF65C4C20F}"/>
              </a:ext>
            </a:extLst>
          </p:cNvPr>
          <p:cNvSpPr txBox="1"/>
          <p:nvPr/>
        </p:nvSpPr>
        <p:spPr>
          <a:xfrm>
            <a:off x="2812749" y="2764584"/>
            <a:ext cx="4198730" cy="4031873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1 </a:t>
            </a:r>
            <a:r>
              <a:rPr lang="th-TH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องค์กรนักศึกษา </a:t>
            </a:r>
            <a:r>
              <a:rPr lang="en-US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1</a:t>
            </a:r>
            <a:r>
              <a:rPr lang="th-TH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 โครงการ</a:t>
            </a:r>
          </a:p>
          <a:p>
            <a:pPr algn="ctr"/>
            <a:r>
              <a:rPr lang="th-TH" sz="3200" b="1" dirty="0"/>
              <a:t>-พัฒนาทักษะการเป็นผู้ประกอบการที่สอดคล้องกับ </a:t>
            </a:r>
            <a:r>
              <a:rPr lang="en-US" sz="3200" b="1" dirty="0"/>
              <a:t>PLOs</a:t>
            </a:r>
          </a:p>
          <a:p>
            <a:pPr algn="ctr"/>
            <a:r>
              <a:rPr lang="th-TH" sz="3200" b="1" dirty="0"/>
              <a:t>-พัฒนาทักษาภาษาต่างประเทศ (อังกฤษ/จีน/อื่นๆ)</a:t>
            </a:r>
          </a:p>
          <a:p>
            <a:pPr algn="ctr"/>
            <a:endParaRPr lang="th-TH" sz="3200" b="1" dirty="0"/>
          </a:p>
          <a:p>
            <a:pPr algn="ctr"/>
            <a:r>
              <a:rPr lang="th-TH" sz="3200" b="1" dirty="0">
                <a:highlight>
                  <a:srgbClr val="FF0000"/>
                </a:highlight>
              </a:rPr>
              <a:t>เน้นการมีส่วนร่วมทุกชั้นปี</a:t>
            </a:r>
            <a:endParaRPr lang="en-US" sz="3200" b="1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81215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tanding&#10;&#10;Description automatically generated">
            <a:extLst>
              <a:ext uri="{FF2B5EF4-FFF2-40B4-BE49-F238E27FC236}">
                <a16:creationId xmlns:a16="http://schemas.microsoft.com/office/drawing/2014/main" id="{3EDA1ACB-61C7-48A4-9A15-EEC0C481A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6" y="3193104"/>
            <a:ext cx="4818698" cy="321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9C4DB-9C51-4ACD-8BD9-9F7B629F6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91" y="780275"/>
            <a:ext cx="4619616" cy="253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B2C44-0319-402C-86CC-7C91918A0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137" y="717147"/>
            <a:ext cx="4122220" cy="3457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CD284-93BC-4BEA-AE77-45042C6CB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88" y="3421028"/>
            <a:ext cx="4721619" cy="265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FAD49-7CC1-4ACE-A180-1CAFA87C4B03}"/>
              </a:ext>
            </a:extLst>
          </p:cNvPr>
          <p:cNvSpPr txBox="1"/>
          <p:nvPr/>
        </p:nvSpPr>
        <p:spPr>
          <a:xfrm>
            <a:off x="251415" y="6077725"/>
            <a:ext cx="586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จะได้รับวัคซีนโควิด-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19</a:t>
            </a:r>
            <a:r>
              <a:rPr lang="th-TH" sz="4000" b="1" dirty="0">
                <a:solidFill>
                  <a:srgbClr val="0BA596"/>
                </a:solidFill>
                <a:cs typeface="+mj-cs"/>
              </a:rPr>
              <a:t> 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7704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93CD98E7-6D4B-46B9-95D5-936232B78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6"/>
          <a:stretch/>
        </p:blipFill>
        <p:spPr>
          <a:xfrm>
            <a:off x="778216" y="1063708"/>
            <a:ext cx="3135630" cy="499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878A31-69B5-4C7A-8529-786FBD0ED5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14815" r="4303" b="7361"/>
          <a:stretch/>
        </p:blipFill>
        <p:spPr>
          <a:xfrm>
            <a:off x="4417914" y="586365"/>
            <a:ext cx="5431677" cy="315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CE5758-14D1-49FE-9F65-AB9D79048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307" y="3532635"/>
            <a:ext cx="4258569" cy="283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25FA7-4D75-4BE9-A2C8-C73CC2B24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939" y="3824537"/>
            <a:ext cx="4526915" cy="254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58AA5A-5D66-4096-8431-A5B1CE763E4F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จะมีใครดูแลสุขภาพ/กีฬา/นันทนาการ 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0132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E8F6F935-7198-4CE8-A15A-2B7EA5DF6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94" y="3075451"/>
            <a:ext cx="5029101" cy="335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outdoor, person, tree, group&#10;&#10;Description automatically generated">
            <a:extLst>
              <a:ext uri="{FF2B5EF4-FFF2-40B4-BE49-F238E27FC236}">
                <a16:creationId xmlns:a16="http://schemas.microsoft.com/office/drawing/2014/main" id="{E4FFEE04-D7AC-460A-ADC0-BA3A3C686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84" y="3150202"/>
            <a:ext cx="5029100" cy="335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C657B-DE42-4AAC-959B-152C85F8D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797" y="508720"/>
            <a:ext cx="4158615" cy="277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7EE02-5AEF-4A25-A116-05098DC4E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694" y="769564"/>
            <a:ext cx="4374515" cy="327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5F5273-CBB4-4546-9B8D-E2F7FAA6B6A9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จะมีกิจกรรมอะไรใหม่ๆให้ทำไหม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670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20FA93-02C5-43C8-AE3F-38D8CA35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19" y="-104654"/>
            <a:ext cx="4848301" cy="6858000"/>
          </a:xfrm>
          <a:prstGeom prst="rect">
            <a:avLst/>
          </a:prstGeom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people standing in a queue&#10;&#10;Description automatically generated with low confidence">
            <a:extLst>
              <a:ext uri="{FF2B5EF4-FFF2-40B4-BE49-F238E27FC236}">
                <a16:creationId xmlns:a16="http://schemas.microsoft.com/office/drawing/2014/main" id="{87A6BCAC-5447-42B8-9AD4-C5E6EE7A7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29" y="3320603"/>
            <a:ext cx="6247161" cy="320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9A673-4A61-4269-B2EA-61890C1BD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97" y="1323562"/>
            <a:ext cx="6357902" cy="357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E707CA-5F9C-47B6-B6AD-B9F4FEBD7C36}"/>
              </a:ext>
            </a:extLst>
          </p:cNvPr>
          <p:cNvSpPr txBox="1"/>
          <p:nvPr/>
        </p:nvSpPr>
        <p:spPr>
          <a:xfrm>
            <a:off x="229462" y="6184467"/>
            <a:ext cx="6897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จะมีสถานที่ทานอาหารที่สะอาด/ปลอดภัยไหม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477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568F040D-9A91-4DD3-9319-D7D98EA29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4" y="738787"/>
            <a:ext cx="5348260" cy="335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BACE4-084E-468E-834F-A7A82930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821" y="1100516"/>
            <a:ext cx="3935605" cy="525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3CD1A9-FB14-48EC-B241-8A970D999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444"/>
          <a:stretch/>
        </p:blipFill>
        <p:spPr>
          <a:xfrm>
            <a:off x="334108" y="2736964"/>
            <a:ext cx="3494335" cy="291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5FE11A-14EE-4147-904C-1AD3C08E00CA}"/>
              </a:ext>
            </a:extLst>
          </p:cNvPr>
          <p:cNvSpPr txBox="1"/>
          <p:nvPr/>
        </p:nvSpPr>
        <p:spPr>
          <a:xfrm>
            <a:off x="208573" y="6153957"/>
            <a:ext cx="723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จะต้องย้ายทะเบียนบ้าน/สมัคร </a:t>
            </a:r>
            <a:r>
              <a:rPr lang="th-TH" sz="4000" b="1" dirty="0" err="1">
                <a:solidFill>
                  <a:srgbClr val="0BA596"/>
                </a:solidFill>
                <a:cs typeface="+mj-cs"/>
              </a:rPr>
              <a:t>นศท</a:t>
            </a:r>
            <a:r>
              <a:rPr lang="th-TH" sz="4000" b="1" dirty="0">
                <a:solidFill>
                  <a:srgbClr val="0BA596"/>
                </a:solidFill>
                <a:cs typeface="+mj-cs"/>
              </a:rPr>
              <a:t>./ขอรถได้ไหม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471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9BD083E-DABF-489A-8E10-D2FCB1B57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931203"/>
            <a:ext cx="5455920" cy="363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58C7D-805B-43D5-8720-50941B4973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55"/>
          <a:stretch/>
        </p:blipFill>
        <p:spPr>
          <a:xfrm>
            <a:off x="2665573" y="3576321"/>
            <a:ext cx="5637676" cy="343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8D210-51BD-422E-88E7-FFF18E8C8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665" y="980441"/>
            <a:ext cx="4845400" cy="363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10AA2-8FC0-4F30-A3A3-8DE5DC14E299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จะมีทุนการศึกษาอะไรไหม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8011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men standing in front of a painting&#10;&#10;Description automatically generated with low confidence">
            <a:extLst>
              <a:ext uri="{FF2B5EF4-FFF2-40B4-BE49-F238E27FC236}">
                <a16:creationId xmlns:a16="http://schemas.microsoft.com/office/drawing/2014/main" id="{AEEB94FF-0302-4969-8D15-506D3FB3E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72210"/>
            <a:ext cx="6051909" cy="400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01FC6F95-475E-4AAC-A7E1-71F4E5F79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5" y="2163188"/>
            <a:ext cx="5581769" cy="419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767484-D785-4E93-9DEF-6B582926A360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จะมีพี่ศิษย์เก่าดูแลเราไหม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150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H="1">
            <a:off x="1610523" y="469962"/>
            <a:ext cx="4123189" cy="63710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Triangle 8"/>
          <p:cNvSpPr/>
          <p:nvPr/>
        </p:nvSpPr>
        <p:spPr>
          <a:xfrm rot="18141632">
            <a:off x="4889848" y="1099170"/>
            <a:ext cx="235351" cy="399092"/>
          </a:xfrm>
          <a:prstGeom prst="rtTriangle">
            <a:avLst/>
          </a:prstGeom>
          <a:gradFill flip="none" rotWithShape="1">
            <a:gsLst>
              <a:gs pos="0">
                <a:srgbClr val="A20600">
                  <a:shade val="30000"/>
                  <a:satMod val="115000"/>
                </a:srgbClr>
              </a:gs>
              <a:gs pos="50000">
                <a:srgbClr val="A20600">
                  <a:shade val="67500"/>
                  <a:satMod val="115000"/>
                </a:srgbClr>
              </a:gs>
              <a:gs pos="100000">
                <a:srgbClr val="A206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11" name="Flowchart: Data 8"/>
          <p:cNvSpPr/>
          <p:nvPr/>
        </p:nvSpPr>
        <p:spPr>
          <a:xfrm flipH="1">
            <a:off x="4635042" y="1140770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771948" y="469962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gradFill flip="none" rotWithShape="1">
            <a:gsLst>
              <a:gs pos="0">
                <a:srgbClr val="EC0300">
                  <a:shade val="30000"/>
                  <a:satMod val="115000"/>
                </a:srgbClr>
              </a:gs>
              <a:gs pos="50000">
                <a:srgbClr val="EC0300">
                  <a:shade val="67500"/>
                  <a:satMod val="115000"/>
                </a:srgbClr>
              </a:gs>
              <a:gs pos="100000">
                <a:srgbClr val="EC03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07520" y="589642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 dirty="0">
                <a:latin typeface="Arial Rounded MT Bold" panose="020F0704030504030204" pitchFamily="34" charset="0"/>
                <a:ea typeface="Adobe Ming Std L" panose="02020300000000000000" pitchFamily="18" charset="-128"/>
              </a:rPr>
              <a:t>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8746" y="116900"/>
            <a:ext cx="3526254" cy="81880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P: “</a:t>
            </a:r>
            <a:r>
              <a:rPr lang="th-TH" sz="1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มุ่งมั่นพัฒนาบัณฑิตสู่ความเป็นผู้อุดมด้วยปัญญา อดทน         สู้งาน เป็นผู้มีคุณธรรมและจริยธรรม เพื่อความเจริญรุ่งเรืองวัฒนาของสังคมไทยที่มีการเกษตรเป็นฐานราก</a:t>
            </a:r>
            <a:r>
              <a:rPr lang="en-US" sz="1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” </a:t>
            </a:r>
          </a:p>
        </p:txBody>
      </p:sp>
      <p:sp>
        <p:nvSpPr>
          <p:cNvPr id="18" name="Right Triangle 17"/>
          <p:cNvSpPr/>
          <p:nvPr/>
        </p:nvSpPr>
        <p:spPr>
          <a:xfrm rot="18141632">
            <a:off x="4155243" y="2254316"/>
            <a:ext cx="235351" cy="399092"/>
          </a:xfrm>
          <a:prstGeom prst="rtTriangle">
            <a:avLst/>
          </a:prstGeom>
          <a:gradFill flip="none" rotWithShape="1">
            <a:gsLst>
              <a:gs pos="0">
                <a:srgbClr val="F68E00">
                  <a:shade val="30000"/>
                  <a:satMod val="115000"/>
                </a:srgbClr>
              </a:gs>
              <a:gs pos="50000">
                <a:srgbClr val="F68E00">
                  <a:shade val="67500"/>
                  <a:satMod val="115000"/>
                </a:srgbClr>
              </a:gs>
              <a:gs pos="100000">
                <a:srgbClr val="F68E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19" name="Flowchart: Data 8"/>
          <p:cNvSpPr/>
          <p:nvPr/>
        </p:nvSpPr>
        <p:spPr>
          <a:xfrm flipH="1">
            <a:off x="3906081" y="2283216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037342" y="1612408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gradFill flip="none" rotWithShape="1">
            <a:gsLst>
              <a:gs pos="0">
                <a:srgbClr val="EA8907">
                  <a:shade val="30000"/>
                  <a:satMod val="115000"/>
                </a:srgbClr>
              </a:gs>
              <a:gs pos="50000">
                <a:srgbClr val="EA8907">
                  <a:shade val="67500"/>
                  <a:satMod val="115000"/>
                </a:srgbClr>
              </a:gs>
              <a:gs pos="100000">
                <a:srgbClr val="EA890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72915" y="1732088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>
                <a:latin typeface="Arial Rounded MT Bold" panose="020F0704030504030204" pitchFamily="34" charset="0"/>
                <a:ea typeface="Adobe Ming Std L" panose="02020300000000000000" pitchFamily="18" charset="-128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73130" y="1862893"/>
            <a:ext cx="1664305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Core Value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52343" y="1436569"/>
            <a:ext cx="2714057" cy="134202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M (Mindfulness)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ทำด้วยจิต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A (Aspiration)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คิดมุ่งมั่น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E (Excellence)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ฝันเป็นเลิศ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J (Justice)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เทิดยุติธรรม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O (Originality)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นำเกียรติภูมิ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Right Triangle 23"/>
          <p:cNvSpPr/>
          <p:nvPr/>
        </p:nvSpPr>
        <p:spPr>
          <a:xfrm rot="18141632">
            <a:off x="3416720" y="3395070"/>
            <a:ext cx="235351" cy="399092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5" name="Flowchart: Data 8"/>
          <p:cNvSpPr/>
          <p:nvPr/>
        </p:nvSpPr>
        <p:spPr>
          <a:xfrm flipH="1">
            <a:off x="3534395" y="3516005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298820" y="2774428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34392" y="2894108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 dirty="0">
                <a:latin typeface="Arial Rounded MT Bold" panose="020F0704030504030204" pitchFamily="34" charset="0"/>
                <a:ea typeface="Adobe Ming Std L" panose="02020300000000000000" pitchFamily="18" charset="-128"/>
              </a:rPr>
              <a:t>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4184" y="3024913"/>
            <a:ext cx="2059327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Proactive Plan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75720" y="2806519"/>
            <a:ext cx="3490680" cy="84958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th-TH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มหาวิทยาลัยเกษตรอินทรีย์</a:t>
            </a:r>
            <a:r>
              <a:rPr lang="en-US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(Organic University) </a:t>
            </a:r>
          </a:p>
          <a:p>
            <a:r>
              <a:rPr lang="th-TH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มหาวิทยาลัยสีเขียว</a:t>
            </a:r>
            <a:r>
              <a:rPr lang="en-US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(Green University) </a:t>
            </a:r>
          </a:p>
          <a:p>
            <a:r>
              <a:rPr lang="th-TH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มหาวิทยาลัยเชิงนิเวศ</a:t>
            </a:r>
            <a:r>
              <a:rPr lang="en-US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(Eco. University) </a:t>
            </a:r>
          </a:p>
        </p:txBody>
      </p:sp>
      <p:sp>
        <p:nvSpPr>
          <p:cNvPr id="30" name="Right Triangle 29"/>
          <p:cNvSpPr/>
          <p:nvPr/>
        </p:nvSpPr>
        <p:spPr>
          <a:xfrm rot="18141632">
            <a:off x="2678402" y="4565656"/>
            <a:ext cx="235351" cy="399092"/>
          </a:xfrm>
          <a:prstGeom prst="rtTriangle">
            <a:avLst/>
          </a:prstGeom>
          <a:gradFill flip="none" rotWithShape="1">
            <a:gsLst>
              <a:gs pos="0">
                <a:srgbClr val="A5B800">
                  <a:shade val="30000"/>
                  <a:satMod val="115000"/>
                </a:srgbClr>
              </a:gs>
              <a:gs pos="50000">
                <a:srgbClr val="A5B800">
                  <a:shade val="67500"/>
                  <a:satMod val="115000"/>
                </a:srgbClr>
              </a:gs>
              <a:gs pos="100000">
                <a:srgbClr val="A5B8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31" name="Flowchart: Data 8"/>
          <p:cNvSpPr/>
          <p:nvPr/>
        </p:nvSpPr>
        <p:spPr>
          <a:xfrm flipH="1">
            <a:off x="2530747" y="4633116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560501" y="3936448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gradFill flip="none" rotWithShape="1">
            <a:gsLst>
              <a:gs pos="0">
                <a:srgbClr val="D1E708">
                  <a:shade val="30000"/>
                  <a:satMod val="115000"/>
                </a:srgbClr>
              </a:gs>
              <a:gs pos="50000">
                <a:srgbClr val="D1E708">
                  <a:shade val="67500"/>
                  <a:satMod val="115000"/>
                </a:srgbClr>
              </a:gs>
              <a:gs pos="100000">
                <a:srgbClr val="D1E70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96074" y="4056128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>
                <a:latin typeface="Arial Rounded MT Bold" panose="020F0704030504030204" pitchFamily="34" charset="0"/>
                <a:ea typeface="Adobe Ming Std L" panose="02020300000000000000" pitchFamily="18" charset="-128"/>
              </a:rPr>
              <a:t>04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97243" y="4222539"/>
            <a:ext cx="2036469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Missions Plan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85815" y="3791957"/>
            <a:ext cx="2176731" cy="1065030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การเรียนการสอน 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การวิจัย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การบริการวิชาการแก่สังคม 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การทำนุบำรุงศิลปะและวัฒนธรรม 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0" name="Heart 39"/>
          <p:cNvSpPr/>
          <p:nvPr/>
        </p:nvSpPr>
        <p:spPr>
          <a:xfrm>
            <a:off x="7830066" y="680685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41" name="Heart 40"/>
          <p:cNvSpPr/>
          <p:nvPr/>
        </p:nvSpPr>
        <p:spPr>
          <a:xfrm>
            <a:off x="6971414" y="1846382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42" name="Heart 41"/>
          <p:cNvSpPr/>
          <p:nvPr/>
        </p:nvSpPr>
        <p:spPr>
          <a:xfrm>
            <a:off x="6260146" y="2957602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48" name="Heart 47"/>
          <p:cNvSpPr/>
          <p:nvPr/>
        </p:nvSpPr>
        <p:spPr>
          <a:xfrm>
            <a:off x="5564550" y="4158382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3564" y="833613"/>
            <a:ext cx="4913956" cy="634143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1.1 </a:t>
            </a: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ยุทธศาสตร์การพัฒนามหาวิทยาลัย</a:t>
            </a:r>
            <a:endParaRPr lang="en-US" sz="3600" b="1" spc="-130" dirty="0">
              <a:solidFill>
                <a:srgbClr val="7030A0"/>
              </a:solidFill>
              <a:latin typeface="Angsana New" pitchFamily="18" charset="-34"/>
              <a:ea typeface="Microsoft JhengHei Light" panose="020B0304030504040204" pitchFamily="34" charset="-120"/>
              <a:cs typeface="Angsana New" pitchFamily="18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36207" y="645743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Pentagon 63"/>
          <p:cNvSpPr/>
          <p:nvPr/>
        </p:nvSpPr>
        <p:spPr>
          <a:xfrm>
            <a:off x="108485" y="1540821"/>
            <a:ext cx="2584954" cy="4772231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แผนยุทธศาสตร์ชาติ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20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ปี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และแผนฯ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12</a:t>
            </a:r>
            <a:endParaRPr lang="th-TH" sz="2000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ปรัชญา วิสัยทัศน์ ค่านิยม </a:t>
            </a:r>
            <a:r>
              <a:rPr lang="th-TH" sz="2000" dirty="0" err="1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อัต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ลักษณ์ และเอกลักษณ์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ของมหาวิทยาลัย</a:t>
            </a: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3.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ยุทธศาสตร์การพัฒนามหาวิทยาลัยแม่</a:t>
            </a:r>
            <a:r>
              <a:rPr lang="th-TH" sz="2000" dirty="0" err="1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โจ้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ระยะ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12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(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2560-64)</a:t>
            </a: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4.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เป้าหมายหลักในการพัฒนา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(2A2S) </a:t>
            </a:r>
          </a:p>
        </p:txBody>
      </p:sp>
      <p:sp>
        <p:nvSpPr>
          <p:cNvPr id="51" name="Flowchart: Data 8"/>
          <p:cNvSpPr/>
          <p:nvPr/>
        </p:nvSpPr>
        <p:spPr>
          <a:xfrm flipH="1">
            <a:off x="1790700" y="5976838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53" name="Freeform 31"/>
          <p:cNvSpPr/>
          <p:nvPr/>
        </p:nvSpPr>
        <p:spPr>
          <a:xfrm>
            <a:off x="1675628" y="5272052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solidFill>
            <a:srgbClr val="618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093037" y="5423775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 dirty="0">
                <a:latin typeface="Arial Rounded MT Bold" panose="020F0704030504030204" pitchFamily="34" charset="0"/>
                <a:ea typeface="Adobe Ming Std L" panose="02020300000000000000" pitchFamily="18" charset="-128"/>
              </a:rPr>
              <a:t>05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70737" y="5554580"/>
            <a:ext cx="1664305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2A2S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00558" y="4971810"/>
            <a:ext cx="3320503" cy="1557473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ความรับผิดชอบ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 (Accountability) </a:t>
            </a:r>
          </a:p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ความเป็นเลิศด้านวิชาการและการวิจัย                       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(Academic and Research Excellence)</a:t>
            </a:r>
          </a:p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การบริการชุมชนและการสร้างเครือข่ายความร่วมมือ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(Social Engagement</a:t>
            </a:r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and Partnership)</a:t>
            </a:r>
          </a:p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ศักยภาพในการพัฒนาอย่างยั่งยืน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 (Sustainability)</a:t>
            </a:r>
          </a:p>
        </p:txBody>
      </p:sp>
      <p:sp>
        <p:nvSpPr>
          <p:cNvPr id="71" name="Heart 47"/>
          <p:cNvSpPr/>
          <p:nvPr/>
        </p:nvSpPr>
        <p:spPr>
          <a:xfrm>
            <a:off x="4652081" y="5435979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73" name="Right Triangle 29"/>
          <p:cNvSpPr/>
          <p:nvPr/>
        </p:nvSpPr>
        <p:spPr>
          <a:xfrm rot="18141632">
            <a:off x="1780001" y="5907299"/>
            <a:ext cx="235351" cy="399092"/>
          </a:xfrm>
          <a:prstGeom prst="rtTriangle">
            <a:avLst/>
          </a:prstGeom>
          <a:solidFill>
            <a:srgbClr val="618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942140" y="517247"/>
            <a:ext cx="1887926" cy="81880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Philosophy/ Vision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70347" y="861740"/>
            <a:ext cx="3380648" cy="634143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V: “</a:t>
            </a:r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เป็นมหาวิทยาลัยชั้นนำที่มีความเป็นเลิศทางการเกษตรในระดับนานาชาติ</a:t>
            </a: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34" y="3579219"/>
            <a:ext cx="3802101" cy="21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32">
            <a:extLst>
              <a:ext uri="{FF2B5EF4-FFF2-40B4-BE49-F238E27FC236}">
                <a16:creationId xmlns:a16="http://schemas.microsoft.com/office/drawing/2014/main" id="{328F1152-5330-4A3A-960C-7D87EF81D698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56" name="Rectangle 33">
              <a:extLst>
                <a:ext uri="{FF2B5EF4-FFF2-40B4-BE49-F238E27FC236}">
                  <a16:creationId xmlns:a16="http://schemas.microsoft.com/office/drawing/2014/main" id="{05CE1F4C-4912-448C-B91A-C87384FDE45F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7" name="Picture 34">
              <a:extLst>
                <a:ext uri="{FF2B5EF4-FFF2-40B4-BE49-F238E27FC236}">
                  <a16:creationId xmlns:a16="http://schemas.microsoft.com/office/drawing/2014/main" id="{4047CDB9-7AC3-4C79-A3FC-776301428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89EA9E4-E5CA-4AF8-828E-5679ED186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82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674CA25B-BDFE-4BBA-BC77-63344663A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67" y="2310786"/>
            <a:ext cx="5429250" cy="413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Graphical user interface, diagram, text&#10;&#10;Description automatically generated">
            <a:extLst>
              <a:ext uri="{FF2B5EF4-FFF2-40B4-BE49-F238E27FC236}">
                <a16:creationId xmlns:a16="http://schemas.microsoft.com/office/drawing/2014/main" id="{EBFCCC48-3F4D-41C8-AB78-20E41AAE2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42" y="933020"/>
            <a:ext cx="5888877" cy="364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6E2CB-E912-4B9B-8367-92EBBCDF1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51" b="32890"/>
          <a:stretch/>
        </p:blipFill>
        <p:spPr>
          <a:xfrm>
            <a:off x="213649" y="807036"/>
            <a:ext cx="4112793" cy="278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AAEC4-AC23-4797-B5CC-4B3D674E89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5" t="19591" r="11173" b="10876"/>
          <a:stretch/>
        </p:blipFill>
        <p:spPr>
          <a:xfrm>
            <a:off x="287543" y="3590876"/>
            <a:ext cx="4122755" cy="253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FE204A-8D5B-4F1F-A70A-7B0E596645F2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ใช้ชีวิตผิดพลาดพลั้งไปบ้างจะเป็นไรไหม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0132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10" name="Picture 9" descr="A picture containing text, sky, outdoor, mountain&#10;&#10;Description automatically generated">
            <a:extLst>
              <a:ext uri="{FF2B5EF4-FFF2-40B4-BE49-F238E27FC236}">
                <a16:creationId xmlns:a16="http://schemas.microsoft.com/office/drawing/2014/main" id="{92B0E97C-7E6D-40EA-90BB-3B9EF0BD5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47" t="40933" r="16526" b="14668"/>
          <a:stretch/>
        </p:blipFill>
        <p:spPr>
          <a:xfrm>
            <a:off x="224410" y="509026"/>
            <a:ext cx="6360160" cy="353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98BE25-1768-4B55-AE7E-CB540C836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25" y="2283024"/>
            <a:ext cx="3003065" cy="400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A46D25-4032-4DF1-95EE-4AAE9B3D8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10" y="3815886"/>
            <a:ext cx="3899310" cy="259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EC8C8B-DE39-4A80-B5AD-6B3866492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835" y="1683996"/>
            <a:ext cx="5175961" cy="366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83661D-9E18-441A-BF68-90235C99425A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อยู่หอในสุข สนุก ปลอดภัย ไร้กังวลจริงไหม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4973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20005-A279-4A89-8836-90666BF07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96" t="47422"/>
          <a:stretch/>
        </p:blipFill>
        <p:spPr>
          <a:xfrm>
            <a:off x="232998" y="769564"/>
            <a:ext cx="7610919" cy="3907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51647-D6B2-4428-A65C-F61D23C42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705" y="1170226"/>
            <a:ext cx="3430936" cy="4574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32E97D-8C91-453E-8A35-5AA57A00A5A9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จะมีกิจกรรมพัฒนานักศึกษาใหม่ไหม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4B789-1F69-4BEE-8B1E-6FF79A230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819" y="3222564"/>
            <a:ext cx="4443939" cy="296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88FCE-1B02-43DE-9BB6-480618181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219" y="3226040"/>
            <a:ext cx="4443939" cy="296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567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10081925" y="-56332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25FA03-7DF5-4E9C-A759-D9E029282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0" y="739912"/>
            <a:ext cx="5216942" cy="5543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A4FB334-BF23-4D66-9626-4D4854D5E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79" y="739912"/>
            <a:ext cx="5008591" cy="333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0E9E83A-9DDE-458A-9C62-A1BA256360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33" t="29926" r="12191" b="9482"/>
          <a:stretch/>
        </p:blipFill>
        <p:spPr>
          <a:xfrm>
            <a:off x="5697078" y="3930894"/>
            <a:ext cx="5008592" cy="227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C07C45-A55B-492A-8DDC-BC457751C4BD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โควิดแบบนี้เราจะไหวกันไหม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5735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10081925" y="-56332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C07C45-A55B-492A-8DDC-BC457751C4BD}"/>
              </a:ext>
            </a:extLst>
          </p:cNvPr>
          <p:cNvSpPr txBox="1"/>
          <p:nvPr/>
        </p:nvSpPr>
        <p:spPr>
          <a:xfrm>
            <a:off x="229463" y="625270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กิจกรรมวันนี้มีแต้มไหม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5740E-73E2-4E4D-88B6-5EFB0C307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99" y="868303"/>
            <a:ext cx="9555252" cy="54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1D51A9A-7FB9-4F76-BAF3-FE3FA213D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B4489-EA7F-4BF3-AD2E-27E701D28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7" y="1280140"/>
            <a:ext cx="4877357" cy="4877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4D16D2-A731-4C10-85B7-C92956337A87}"/>
              </a:ext>
            </a:extLst>
          </p:cNvPr>
          <p:cNvSpPr txBox="1"/>
          <p:nvPr/>
        </p:nvSpPr>
        <p:spPr>
          <a:xfrm>
            <a:off x="5458693" y="1209157"/>
            <a:ext cx="64424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“จะทำอย่างไรให้องค์กรเติบโตเเบบก้าว</a:t>
            </a:r>
          </a:p>
          <a:p>
            <a:pPr algn="ctr"/>
            <a:r>
              <a:rPr lang="th-TH" sz="2800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กระโดดในช่วงที่เกิดวิกฤต” โจทย์สำคัญที่หลายหน่วยงานพยายามหาวิธีปรับเปลี่ยนการทำงานเพื่อให้ได้ผลลัพธ์ตามเป้าหมายที่วางไว้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9CFDE7-F625-43F2-801A-7D420053AA56}"/>
              </a:ext>
            </a:extLst>
          </p:cNvPr>
          <p:cNvSpPr txBox="1"/>
          <p:nvPr/>
        </p:nvSpPr>
        <p:spPr>
          <a:xfrm>
            <a:off x="5192488" y="2917391"/>
            <a:ext cx="65322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สร้างคนที่มี </a:t>
            </a:r>
            <a:r>
              <a:rPr lang="en-US" sz="24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Outward Mindset </a:t>
            </a:r>
            <a:r>
              <a:rPr lang="th-TH" sz="24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คือ</a:t>
            </a:r>
          </a:p>
          <a:p>
            <a:pPr algn="l"/>
            <a:r>
              <a:rPr lang="th-TH" sz="2400" b="0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1. รับฟัง เรียนรู้ความต้องการ และเป้าหมายของผู้อื่น นอกเหนือไปจากความต้องการและเป้าหมายของตัวเอง</a:t>
            </a:r>
          </a:p>
          <a:p>
            <a:pPr algn="l"/>
            <a:r>
              <a:rPr lang="th-TH" sz="2400" b="0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2. ปรับตัว ให้สามารถอยู่ร่วมกับความแตกต่างระหว่างเรากับผู้อื่นได้ </a:t>
            </a:r>
          </a:p>
          <a:p>
            <a:pPr algn="l"/>
            <a:r>
              <a:rPr lang="th-TH" sz="2400" b="0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3. สื่อสารอย่างตรงไปตรงมา เปิดใจรับฟังความคิดเห็น และพยายามช่วยเหลือซึ่งกันและกัน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C8E42-6177-4C81-B790-88376A26BE1C}"/>
              </a:ext>
            </a:extLst>
          </p:cNvPr>
          <p:cNvSpPr txBox="1"/>
          <p:nvPr/>
        </p:nvSpPr>
        <p:spPr>
          <a:xfrm>
            <a:off x="6425992" y="4996856"/>
            <a:ext cx="56515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rgbClr val="C00000"/>
                </a:solidFill>
                <a:effectLst/>
                <a:latin typeface="Segoe UI Historic" panose="020B0502040204020203" pitchFamily="34" charset="0"/>
              </a:rPr>
              <a:t>ได้ผลลัพธ์เพิ่มขึ้น </a:t>
            </a:r>
          </a:p>
          <a:p>
            <a:r>
              <a:rPr lang="th-TH" sz="2800" b="1" i="0" dirty="0">
                <a:solidFill>
                  <a:srgbClr val="C00000"/>
                </a:solidFill>
                <a:effectLst/>
                <a:latin typeface="Segoe UI Historic" panose="020B0502040204020203" pitchFamily="34" charset="0"/>
              </a:rPr>
              <a:t>	ทำให้ทุกอย่าง ‘ง่ายขึ้น’ </a:t>
            </a:r>
          </a:p>
          <a:p>
            <a:r>
              <a:rPr lang="th-TH" sz="2800" b="1" i="0" dirty="0">
                <a:solidFill>
                  <a:srgbClr val="C00000"/>
                </a:solidFill>
                <a:effectLst/>
                <a:latin typeface="Segoe UI Historic" panose="020B0502040204020203" pitchFamily="34" charset="0"/>
              </a:rPr>
              <a:t>		สร้างการเปลี่ยนแปลงที่ยั่งยืน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D3EA7-1DC5-42AC-B248-095994D7C8B7}"/>
              </a:ext>
            </a:extLst>
          </p:cNvPr>
          <p:cNvSpPr txBox="1"/>
          <p:nvPr/>
        </p:nvSpPr>
        <p:spPr>
          <a:xfrm>
            <a:off x="187898" y="62813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https://www.facebook.com/seasiacenter/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5529E7-353C-4041-816B-C44C0331FD7C}"/>
              </a:ext>
            </a:extLst>
          </p:cNvPr>
          <p:cNvSpPr txBox="1"/>
          <p:nvPr/>
        </p:nvSpPr>
        <p:spPr>
          <a:xfrm>
            <a:off x="7618511" y="234643"/>
            <a:ext cx="4459006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FF0000"/>
                </a:solidFill>
              </a:rPr>
              <a:t>Tips for Change</a:t>
            </a:r>
          </a:p>
        </p:txBody>
      </p:sp>
    </p:spTree>
    <p:extLst>
      <p:ext uri="{BB962C8B-B14F-4D97-AF65-F5344CB8AC3E}">
        <p14:creationId xmlns:p14="http://schemas.microsoft.com/office/powerpoint/2010/main" val="754323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CC1FE4-02E3-4467-A874-3EA2AF02D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477219" cy="6837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8A099-4F01-4BDE-842D-F2A98C006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81" y="1380532"/>
            <a:ext cx="4889416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66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28B28-1125-4B57-90C6-D5900BE5F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1543"/>
            <a:ext cx="5418701" cy="6775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1C610D-5FDF-42A0-843F-386531684899}"/>
              </a:ext>
            </a:extLst>
          </p:cNvPr>
          <p:cNvSpPr txBox="1"/>
          <p:nvPr/>
        </p:nvSpPr>
        <p:spPr>
          <a:xfrm>
            <a:off x="314488" y="1406706"/>
            <a:ext cx="639111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highlight>
                  <a:srgbClr val="008080"/>
                </a:highlight>
              </a:rPr>
              <a:t>Mindset </a:t>
            </a:r>
            <a:r>
              <a:rPr lang="th-TH" sz="2400" b="1" dirty="0">
                <a:solidFill>
                  <a:srgbClr val="C00000"/>
                </a:solidFill>
                <a:highlight>
                  <a:srgbClr val="008080"/>
                </a:highlight>
              </a:rPr>
              <a:t>แบบไหน ที่ทำให้เกิดการทำงานร่วมกันของคนในองค์กร</a:t>
            </a:r>
            <a:endParaRPr lang="en-US" sz="2400" b="1" dirty="0">
              <a:solidFill>
                <a:srgbClr val="C00000"/>
              </a:solidFill>
              <a:highlight>
                <a:srgbClr val="008080"/>
              </a:highlight>
            </a:endParaRPr>
          </a:p>
          <a:p>
            <a:endParaRPr lang="th-TH" sz="2400" b="1" dirty="0"/>
          </a:p>
          <a:p>
            <a:r>
              <a:rPr lang="en-US" sz="2400" b="1" dirty="0"/>
              <a:t>-</a:t>
            </a:r>
            <a:r>
              <a:rPr lang="th-TH" sz="2400" b="1" dirty="0"/>
              <a:t>คนที่มี </a:t>
            </a:r>
            <a:r>
              <a:rPr lang="en-US" sz="2400" b="1" dirty="0"/>
              <a:t>Outward Mindset  </a:t>
            </a:r>
            <a:endParaRPr lang="th-TH" sz="2400" b="1" dirty="0"/>
          </a:p>
          <a:p>
            <a:r>
              <a:rPr lang="en-US" sz="2400" b="1" dirty="0"/>
              <a:t>-</a:t>
            </a:r>
            <a:r>
              <a:rPr lang="th-TH" sz="2400" b="1" dirty="0"/>
              <a:t>ไม่ได้มองเพียงแค่เป้าหมายและความต้องการของตัวเองเท่านั้น</a:t>
            </a:r>
          </a:p>
          <a:p>
            <a:r>
              <a:rPr lang="th-TH" sz="2400" b="1" dirty="0"/>
              <a:t>แต่ยังมองออกไป เพื่อเข้าใจเป้าหมายและความต้องการของผู้อื่นด้วย</a:t>
            </a:r>
            <a:endParaRPr lang="en-US" sz="2400" b="1" dirty="0"/>
          </a:p>
          <a:p>
            <a:endParaRPr lang="th-TH" sz="2400" b="1" dirty="0"/>
          </a:p>
          <a:p>
            <a:r>
              <a:rPr lang="th-TH" sz="2400" b="1" dirty="0">
                <a:solidFill>
                  <a:srgbClr val="C00000"/>
                </a:solidFill>
                <a:highlight>
                  <a:srgbClr val="008080"/>
                </a:highlight>
              </a:rPr>
              <a:t>ทำให้เกิดการกระทำ หรือพฤติกรรมที่ตามมาคือ</a:t>
            </a:r>
          </a:p>
          <a:p>
            <a:r>
              <a:rPr lang="th-TH" sz="2400" b="1" dirty="0"/>
              <a:t>-เกิดการมองโลกด้วยมุมมองกว้าง</a:t>
            </a:r>
          </a:p>
          <a:p>
            <a:r>
              <a:rPr lang="th-TH" sz="2400" b="1" dirty="0"/>
              <a:t>-มองเป้าหมายการทำงานร่วมกับเพื่อนร่วมงาน</a:t>
            </a:r>
          </a:p>
          <a:p>
            <a:r>
              <a:rPr lang="th-TH" sz="2400" b="1" dirty="0"/>
              <a:t>-เกิดการเปิดกว้างรับฟังความเห็นผู้อื่น</a:t>
            </a:r>
          </a:p>
          <a:p>
            <a:r>
              <a:rPr lang="th-TH" sz="2400" b="1" dirty="0"/>
              <a:t>-เกิดความรู้รับผิดชอบในสิ่งที่กระทำ</a:t>
            </a:r>
          </a:p>
          <a:p>
            <a:pPr algn="ctr"/>
            <a:endParaRPr lang="en-US" sz="3200" b="1" dirty="0">
              <a:solidFill>
                <a:srgbClr val="C00000"/>
              </a:solidFill>
              <a:highlight>
                <a:srgbClr val="008080"/>
              </a:highlight>
            </a:endParaRPr>
          </a:p>
          <a:p>
            <a:pPr algn="ctr"/>
            <a:r>
              <a:rPr lang="th-TH" sz="3200" b="1" dirty="0">
                <a:solidFill>
                  <a:srgbClr val="C00000"/>
                </a:solidFill>
                <a:highlight>
                  <a:srgbClr val="008080"/>
                </a:highlight>
              </a:rPr>
              <a:t>ทำให้เกิดผลลัพธ์ตามมา 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th-TH" sz="2400" b="1" dirty="0"/>
              <a:t> “ความร่วมมือ” ของคนในองค์กร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7173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D4487-9AE1-48AB-934B-F781D3394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785" y="0"/>
            <a:ext cx="54914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EC06E-15DB-4B28-8652-251E6F385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87" y="777111"/>
            <a:ext cx="4864711" cy="60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32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71BA972-24D6-4BD5-9C41-E37799CFA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r="13196" b="12463"/>
          <a:stretch/>
        </p:blipFill>
        <p:spPr bwMode="auto">
          <a:xfrm>
            <a:off x="3126421" y="843281"/>
            <a:ext cx="8859461" cy="577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CE9E66-3FD4-4C15-95DB-C4F6FA3E8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64" r="21698" b="10876"/>
          <a:stretch/>
        </p:blipFill>
        <p:spPr>
          <a:xfrm>
            <a:off x="329565" y="843281"/>
            <a:ext cx="5593715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589A6-52EB-47E6-BBC6-C534EF666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81" r="13734" b="8413"/>
          <a:stretch/>
        </p:blipFill>
        <p:spPr>
          <a:xfrm>
            <a:off x="329564" y="3293660"/>
            <a:ext cx="5593715" cy="331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5B6E88-862C-4DB2-B730-8D85474BF4F1}"/>
              </a:ext>
            </a:extLst>
          </p:cNvPr>
          <p:cNvSpPr txBox="1">
            <a:spLocks/>
          </p:cNvSpPr>
          <p:nvPr/>
        </p:nvSpPr>
        <p:spPr>
          <a:xfrm>
            <a:off x="4996429" y="150656"/>
            <a:ext cx="8492293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0BA596"/>
                </a:solidFill>
                <a:latin typeface="FreesiaUPC" pitchFamily="34" charset="-34"/>
                <a:cs typeface="FreesiaUPC" pitchFamily="34" charset="-34"/>
              </a:rPr>
              <a:t>Your Professional Start Here!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th-TH" sz="4800" b="1" dirty="0">
              <a:solidFill>
                <a:srgbClr val="0BA596"/>
              </a:solidFill>
              <a:latin typeface="FreesiaUPC" pitchFamily="34" charset="-34"/>
              <a:cs typeface="FreesiaUPC" pitchFamily="34" charset="-34"/>
            </a:endParaRPr>
          </a:p>
          <a:p>
            <a:pPr lvl="1">
              <a:buFont typeface="Arial" panose="020B0604020202020204" pitchFamily="34" charset="0"/>
              <a:buNone/>
            </a:pPr>
            <a:endParaRPr lang="th-TH" sz="4800" b="1" dirty="0">
              <a:solidFill>
                <a:srgbClr val="0BA596"/>
              </a:solidFill>
              <a:latin typeface="FreesiaUPC" pitchFamily="34" charset="-34"/>
              <a:cs typeface="FreesiaUPC" pitchFamily="34" charset="-34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sz="5400" dirty="0">
              <a:solidFill>
                <a:srgbClr val="0BA596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BD059-68E2-4353-8243-486EC3685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1BC0B-A793-4B3C-940C-7E7AC9736266}"/>
              </a:ext>
            </a:extLst>
          </p:cNvPr>
          <p:cNvSpPr/>
          <p:nvPr/>
        </p:nvSpPr>
        <p:spPr>
          <a:xfrm>
            <a:off x="4342156" y="1577140"/>
            <a:ext cx="3481780" cy="3481666"/>
          </a:xfrm>
          <a:prstGeom prst="ellipse">
            <a:avLst/>
          </a:prstGeom>
          <a:noFill/>
          <a:ln w="28575">
            <a:gradFill flip="none" rotWithShape="1">
              <a:gsLst>
                <a:gs pos="0">
                  <a:srgbClr val="FB3944"/>
                </a:gs>
                <a:gs pos="14000">
                  <a:srgbClr val="B63D64"/>
                </a:gs>
                <a:gs pos="61000">
                  <a:srgbClr val="02A47D"/>
                </a:gs>
                <a:gs pos="43000">
                  <a:srgbClr val="3ACE25"/>
                </a:gs>
                <a:gs pos="27000">
                  <a:srgbClr val="FF8F22"/>
                </a:gs>
                <a:gs pos="99000">
                  <a:srgbClr val="207C86"/>
                </a:gs>
                <a:gs pos="80000">
                  <a:srgbClr val="144065"/>
                </a:gs>
              </a:gsLst>
              <a:lin ang="0" scaled="1"/>
              <a:tileRect/>
            </a:gradFill>
          </a:ln>
          <a:effectLst>
            <a:outerShdw blurRad="215900" dist="1828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C0C641-9A8D-442A-A35C-3B30E2F4BC5F}"/>
              </a:ext>
            </a:extLst>
          </p:cNvPr>
          <p:cNvSpPr/>
          <p:nvPr/>
        </p:nvSpPr>
        <p:spPr>
          <a:xfrm rot="21433352">
            <a:off x="4783692" y="2116734"/>
            <a:ext cx="2624618" cy="262453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06400" dist="2070100" dir="3060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10200000" lon="10800000" rev="0"/>
            </a:camera>
            <a:lightRig rig="glow" dir="t"/>
          </a:scene3d>
          <a:sp3d z="800100" prstMaterial="plastic">
            <a:bevelT w="1905000" h="1778000"/>
            <a:bevelB w="1905000" h="177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B5C620-EDD6-4BF1-B558-EF175009F6CD}"/>
              </a:ext>
            </a:extLst>
          </p:cNvPr>
          <p:cNvGrpSpPr/>
          <p:nvPr/>
        </p:nvGrpSpPr>
        <p:grpSpPr>
          <a:xfrm>
            <a:off x="5938230" y="1432329"/>
            <a:ext cx="289633" cy="289623"/>
            <a:chOff x="7893844" y="1849838"/>
            <a:chExt cx="501650" cy="50165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FB2389-83CB-411F-990C-FFA39447014C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FB781E"/>
            </a:solidFill>
            <a:ln>
              <a:solidFill>
                <a:srgbClr val="FB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280859-69CA-42CB-8401-55303C9806E8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FB781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075A9A-362A-424E-B7D2-3F01A0B524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r="66937" b="69518"/>
          <a:stretch/>
        </p:blipFill>
        <p:spPr>
          <a:xfrm>
            <a:off x="6056629" y="239731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55D1DE-E1C2-448A-9D94-F46302ADE8A2}"/>
              </a:ext>
            </a:extLst>
          </p:cNvPr>
          <p:cNvSpPr txBox="1"/>
          <p:nvPr/>
        </p:nvSpPr>
        <p:spPr>
          <a:xfrm>
            <a:off x="6546329" y="346675"/>
            <a:ext cx="2077059" cy="43864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th-TH" sz="2400" b="1" dirty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จำนวนนักศึกษาลดลง </a:t>
            </a:r>
            <a:endParaRPr lang="en-US" sz="2400" dirty="0">
              <a:solidFill>
                <a:schemeClr val="accent2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07322D-CAD6-44E0-9862-771C0E595C05}"/>
              </a:ext>
            </a:extLst>
          </p:cNvPr>
          <p:cNvSpPr txBox="1"/>
          <p:nvPr/>
        </p:nvSpPr>
        <p:spPr>
          <a:xfrm>
            <a:off x="5432837" y="505852"/>
            <a:ext cx="663164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FB781E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7B1AC-D03F-4D95-B540-BF233A6F751A}"/>
              </a:ext>
            </a:extLst>
          </p:cNvPr>
          <p:cNvSpPr txBox="1"/>
          <p:nvPr/>
        </p:nvSpPr>
        <p:spPr>
          <a:xfrm>
            <a:off x="5368963" y="702651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FB781E"/>
                </a:solidFill>
                <a:latin typeface="Bodoni MT Poster Compressed" panose="02070706080601050204" pitchFamily="18" charset="0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A1BE4A-EF0B-43CC-B426-40128C91FAAC}"/>
              </a:ext>
            </a:extLst>
          </p:cNvPr>
          <p:cNvSpPr txBox="1"/>
          <p:nvPr/>
        </p:nvSpPr>
        <p:spPr>
          <a:xfrm>
            <a:off x="6840644" y="685653"/>
            <a:ext cx="1608169" cy="623312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+Inversed Demand for Higher Education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126013-D202-45C9-B11D-1B0A60913A31}"/>
              </a:ext>
            </a:extLst>
          </p:cNvPr>
          <p:cNvGrpSpPr/>
          <p:nvPr/>
        </p:nvGrpSpPr>
        <p:grpSpPr>
          <a:xfrm>
            <a:off x="7229142" y="1999259"/>
            <a:ext cx="289633" cy="289623"/>
            <a:chOff x="7893844" y="1849838"/>
            <a:chExt cx="501650" cy="5016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7F1DC2-EAD3-4D47-A397-AD80D0F3EEFF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00B424"/>
            </a:solidFill>
            <a:ln>
              <a:solidFill>
                <a:srgbClr val="00B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812E659-F7FF-4BEF-BBF9-3F811721D6EC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00B42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F33E295-152E-4F15-BCD2-25BB62799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4" t="1142" r="34258" b="68376"/>
          <a:stretch/>
        </p:blipFill>
        <p:spPr>
          <a:xfrm>
            <a:off x="8332219" y="948508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C3FE2B-18F8-40B0-83C2-2A47AA3183EF}"/>
              </a:ext>
            </a:extLst>
          </p:cNvPr>
          <p:cNvSpPr txBox="1"/>
          <p:nvPr/>
        </p:nvSpPr>
        <p:spPr>
          <a:xfrm>
            <a:off x="8742040" y="1162604"/>
            <a:ext cx="2384658" cy="43864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th-TH" sz="2400" b="1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พฤติกรรมของคนยุคใหม่ </a:t>
            </a:r>
            <a:endParaRPr lang="en-US" sz="2400" dirty="0">
              <a:solidFill>
                <a:srgbClr val="00B05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9ECE0-3B6C-4811-9291-F66C482C2D88}"/>
              </a:ext>
            </a:extLst>
          </p:cNvPr>
          <p:cNvSpPr txBox="1"/>
          <p:nvPr/>
        </p:nvSpPr>
        <p:spPr>
          <a:xfrm>
            <a:off x="7708426" y="1214629"/>
            <a:ext cx="688855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00B424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C3CEA4-7661-4E89-A8B4-15BF164370BD}"/>
              </a:ext>
            </a:extLst>
          </p:cNvPr>
          <p:cNvSpPr txBox="1"/>
          <p:nvPr/>
        </p:nvSpPr>
        <p:spPr>
          <a:xfrm>
            <a:off x="7632005" y="1438784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00B424"/>
                </a:solidFill>
                <a:latin typeface="Bodoni MT Poster Compressed" panose="02070706080601050204" pitchFamily="18" charset="0"/>
              </a:rPr>
              <a:t>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89D5E5-712D-40C6-BDB3-73EC8BE278D9}"/>
              </a:ext>
            </a:extLst>
          </p:cNvPr>
          <p:cNvSpPr txBox="1"/>
          <p:nvPr/>
        </p:nvSpPr>
        <p:spPr>
          <a:xfrm>
            <a:off x="9151051" y="1456720"/>
            <a:ext cx="2002200" cy="623312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+Gen Y &amp; Gen Z 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+Online 24/7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441873-C258-4BF9-834E-4D9793D0237A}"/>
              </a:ext>
            </a:extLst>
          </p:cNvPr>
          <p:cNvGrpSpPr/>
          <p:nvPr/>
        </p:nvGrpSpPr>
        <p:grpSpPr>
          <a:xfrm>
            <a:off x="7687404" y="3076125"/>
            <a:ext cx="289633" cy="289623"/>
            <a:chOff x="7893844" y="1849838"/>
            <a:chExt cx="501650" cy="5016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659941D-88AC-41A1-AE20-33997E369628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039A7C"/>
            </a:solidFill>
            <a:ln>
              <a:solidFill>
                <a:srgbClr val="039A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FA3AB8-93BB-40DE-9C15-19A5B23CC07A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039A7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2AE7C9A-1082-44E7-B4A3-F862041654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0" t="1705" r="2222" b="67813"/>
          <a:stretch/>
        </p:blipFill>
        <p:spPr>
          <a:xfrm>
            <a:off x="9021073" y="2440400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25FEDAE-EE37-470C-81A8-6F3072A16F5D}"/>
              </a:ext>
            </a:extLst>
          </p:cNvPr>
          <p:cNvSpPr txBox="1"/>
          <p:nvPr/>
        </p:nvSpPr>
        <p:spPr>
          <a:xfrm>
            <a:off x="9119947" y="2760662"/>
            <a:ext cx="1943376" cy="43864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th-TH" sz="2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วิกฤติโรคระบาด</a:t>
            </a:r>
            <a:endParaRPr lang="en-US" sz="2400" b="1" dirty="0">
              <a:solidFill>
                <a:srgbClr val="00808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71A1AF-CF12-478C-B08B-9A20E91EC306}"/>
              </a:ext>
            </a:extLst>
          </p:cNvPr>
          <p:cNvSpPr txBox="1"/>
          <p:nvPr/>
        </p:nvSpPr>
        <p:spPr>
          <a:xfrm>
            <a:off x="8397281" y="2706522"/>
            <a:ext cx="688855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039A7C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E6535B-2E44-41E4-9552-6182DD0251AA}"/>
              </a:ext>
            </a:extLst>
          </p:cNvPr>
          <p:cNvSpPr txBox="1"/>
          <p:nvPr/>
        </p:nvSpPr>
        <p:spPr>
          <a:xfrm>
            <a:off x="8320859" y="2930676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039A7C"/>
                </a:solidFill>
                <a:latin typeface="Bodoni MT Poster Compressed" panose="02070706080601050204" pitchFamily="18" charset="0"/>
              </a:rPr>
              <a:t>03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11078E-71D1-4285-88BE-CDA705107BC0}"/>
              </a:ext>
            </a:extLst>
          </p:cNvPr>
          <p:cNvSpPr txBox="1"/>
          <p:nvPr/>
        </p:nvSpPr>
        <p:spPr>
          <a:xfrm>
            <a:off x="9540330" y="3080618"/>
            <a:ext cx="2490296" cy="561757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r>
              <a:rPr lang="en-US" sz="1600" dirty="0">
                <a:latin typeface="Angsana New" pitchFamily="18" charset="-34"/>
                <a:cs typeface="Angsana New" pitchFamily="18" charset="-34"/>
              </a:rPr>
              <a:t>+COVID-19</a:t>
            </a:r>
          </a:p>
          <a:p>
            <a:r>
              <a:rPr lang="en-US" sz="1600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โรค/ภัยเงียบ</a:t>
            </a:r>
            <a:r>
              <a:rPr lang="th-TH" sz="1600" dirty="0" err="1">
                <a:latin typeface="Angsana New" pitchFamily="18" charset="-34"/>
                <a:cs typeface="Angsana New" pitchFamily="18" charset="-34"/>
              </a:rPr>
              <a:t>อื่นๆ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4BF960-4F5E-4C03-A3C6-144027987300}"/>
              </a:ext>
            </a:extLst>
          </p:cNvPr>
          <p:cNvGrpSpPr/>
          <p:nvPr/>
        </p:nvGrpSpPr>
        <p:grpSpPr>
          <a:xfrm>
            <a:off x="7175290" y="4379140"/>
            <a:ext cx="289633" cy="289623"/>
            <a:chOff x="7893844" y="1849838"/>
            <a:chExt cx="501650" cy="50165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36E85BD-52C3-4486-9B56-7708F45D212C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003A79"/>
            </a:solidFill>
            <a:ln>
              <a:solidFill>
                <a:srgbClr val="003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A8B3E95-14AC-4C56-808F-9BF4BAFF3A40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003A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38BBE24-76F6-4301-BAB0-8A26432C8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34101" r="66838" b="35417"/>
          <a:stretch/>
        </p:blipFill>
        <p:spPr>
          <a:xfrm>
            <a:off x="8701626" y="4282055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B0AD80E-52E4-4841-BB09-D656D7BCEFDD}"/>
              </a:ext>
            </a:extLst>
          </p:cNvPr>
          <p:cNvSpPr txBox="1"/>
          <p:nvPr/>
        </p:nvSpPr>
        <p:spPr>
          <a:xfrm>
            <a:off x="9026824" y="4267356"/>
            <a:ext cx="2537195" cy="43864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การเป็นมหาวิทยาลัยในกำกับ </a:t>
            </a:r>
            <a:endParaRPr lang="en-US" sz="2400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6BB7C8-4A89-4658-A073-9C0FB7536B06}"/>
              </a:ext>
            </a:extLst>
          </p:cNvPr>
          <p:cNvSpPr txBox="1"/>
          <p:nvPr/>
        </p:nvSpPr>
        <p:spPr>
          <a:xfrm>
            <a:off x="8077833" y="4548176"/>
            <a:ext cx="688855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003A79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FFD0D6-11F7-4ABB-8A81-6B1B1C806244}"/>
              </a:ext>
            </a:extLst>
          </p:cNvPr>
          <p:cNvSpPr txBox="1"/>
          <p:nvPr/>
        </p:nvSpPr>
        <p:spPr>
          <a:xfrm>
            <a:off x="8001412" y="4772331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003A79"/>
                </a:solidFill>
                <a:latin typeface="Bodoni MT Poster Compressed" panose="02070706080601050204" pitchFamily="18" charset="0"/>
              </a:rPr>
              <a:t>04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D806AF-A1C2-493E-8153-263EC3A47128}"/>
              </a:ext>
            </a:extLst>
          </p:cNvPr>
          <p:cNvSpPr txBox="1"/>
          <p:nvPr/>
        </p:nvSpPr>
        <p:spPr>
          <a:xfrm>
            <a:off x="9529733" y="4542406"/>
            <a:ext cx="2673941" cy="900311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ยกระดับคุณภาพและมาตรฐานการศึกษา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ระดับหลักสูตร คณะ และมหาวิทยาลัย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ประสิทธิภาพ/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ธรรมาภิ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บาล 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000238-BB14-4E11-9100-7ACCAC72DE60}"/>
              </a:ext>
            </a:extLst>
          </p:cNvPr>
          <p:cNvGrpSpPr/>
          <p:nvPr/>
        </p:nvGrpSpPr>
        <p:grpSpPr>
          <a:xfrm>
            <a:off x="5945810" y="4921716"/>
            <a:ext cx="289633" cy="289623"/>
            <a:chOff x="7893844" y="1849838"/>
            <a:chExt cx="501650" cy="50165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1A819A7-EFF8-4E3E-B32A-9CFF00761A37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9736B2"/>
            </a:solidFill>
            <a:ln>
              <a:solidFill>
                <a:srgbClr val="9736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1F73D01-D576-417E-BD27-FBFCB44AC44F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9736B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6E7A3A2-E66A-44A6-9235-C389CED3D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0" t="35879" r="1742" b="33639"/>
          <a:stretch/>
        </p:blipFill>
        <p:spPr>
          <a:xfrm>
            <a:off x="5936850" y="5243952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9586AA3-1E68-4A7F-A790-BFCE62E49ED6}"/>
              </a:ext>
            </a:extLst>
          </p:cNvPr>
          <p:cNvSpPr txBox="1"/>
          <p:nvPr/>
        </p:nvSpPr>
        <p:spPr>
          <a:xfrm>
            <a:off x="6346756" y="5378913"/>
            <a:ext cx="3541922" cy="43864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th-TH" sz="24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การจัดสรรงบประมาณเชิงยุทธศาสตร์ </a:t>
            </a:r>
            <a:endParaRPr lang="en-US" sz="2400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489BF3B-1001-4166-9F32-10CCE61A711B}"/>
              </a:ext>
            </a:extLst>
          </p:cNvPr>
          <p:cNvSpPr txBox="1"/>
          <p:nvPr/>
        </p:nvSpPr>
        <p:spPr>
          <a:xfrm>
            <a:off x="5412641" y="5510073"/>
            <a:ext cx="688855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9736B2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FBA5AE-0C10-4747-8B53-275A6BA5DA50}"/>
              </a:ext>
            </a:extLst>
          </p:cNvPr>
          <p:cNvSpPr txBox="1"/>
          <p:nvPr/>
        </p:nvSpPr>
        <p:spPr>
          <a:xfrm>
            <a:off x="5348767" y="5706872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9736B2"/>
                </a:solidFill>
                <a:latin typeface="Bodoni MT Poster Compressed" panose="02070706080601050204" pitchFamily="18" charset="0"/>
              </a:rPr>
              <a:t>05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B4C5A2-CBE0-4F53-91A7-1010036E778D}"/>
              </a:ext>
            </a:extLst>
          </p:cNvPr>
          <p:cNvSpPr txBox="1"/>
          <p:nvPr/>
        </p:nvSpPr>
        <p:spPr>
          <a:xfrm>
            <a:off x="6684641" y="5711916"/>
            <a:ext cx="3467510" cy="900311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การบูร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ณา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การงบประมาณในมิติพื้นที่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 (Area Based)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โมเดลประเทศไทย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 4.0 /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ความได้เปรียบเชิงแข่งขัน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มั่นคง มั่งคั่ง ยั่งยืน 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6F514B-F6B4-4821-91D6-0A4749D93E73}"/>
              </a:ext>
            </a:extLst>
          </p:cNvPr>
          <p:cNvGrpSpPr/>
          <p:nvPr/>
        </p:nvGrpSpPr>
        <p:grpSpPr>
          <a:xfrm>
            <a:off x="4706823" y="4433291"/>
            <a:ext cx="289633" cy="289623"/>
            <a:chOff x="7893844" y="1849838"/>
            <a:chExt cx="501650" cy="50165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7F1A4F-0F1F-4C08-8C74-AC24189533F4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CA533E"/>
            </a:solidFill>
            <a:ln>
              <a:solidFill>
                <a:srgbClr val="CA5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9094E77-BEFF-49D5-A0BD-A285ADDB996A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CA533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10B011F1-4874-4BEA-8FC8-BFDC936EF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8" t="68402" r="33774" b="1116"/>
          <a:stretch/>
        </p:blipFill>
        <p:spPr>
          <a:xfrm>
            <a:off x="3000131" y="4383841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A69313C-95B9-43EB-A3EC-3B044691AD54}"/>
              </a:ext>
            </a:extLst>
          </p:cNvPr>
          <p:cNvSpPr txBox="1"/>
          <p:nvPr/>
        </p:nvSpPr>
        <p:spPr>
          <a:xfrm>
            <a:off x="1249379" y="4523042"/>
            <a:ext cx="3127621" cy="807978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th-TH" sz="2400" b="1" dirty="0" err="1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เทคโนโลยีดิจิทัล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/</a:t>
            </a:r>
          </a:p>
          <a:p>
            <a:pPr defTabSz="686440">
              <a:defRPr/>
            </a:pP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เศรษฐกิจรูปแบบใหม่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2503E9-5E1B-4756-A427-C0BDFEF4B859}"/>
              </a:ext>
            </a:extLst>
          </p:cNvPr>
          <p:cNvSpPr txBox="1"/>
          <p:nvPr/>
        </p:nvSpPr>
        <p:spPr>
          <a:xfrm>
            <a:off x="3748627" y="4575106"/>
            <a:ext cx="688855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CA533E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3C60DA0-5826-42C8-9511-D3DD05C44808}"/>
              </a:ext>
            </a:extLst>
          </p:cNvPr>
          <p:cNvSpPr txBox="1"/>
          <p:nvPr/>
        </p:nvSpPr>
        <p:spPr>
          <a:xfrm>
            <a:off x="3672205" y="4799261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CA533E"/>
                </a:solidFill>
                <a:latin typeface="Bodoni MT Poster Compressed" panose="02070706080601050204" pitchFamily="18" charset="0"/>
              </a:rPr>
              <a:t>06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850E6-D862-49A1-A908-37C57F171F55}"/>
              </a:ext>
            </a:extLst>
          </p:cNvPr>
          <p:cNvSpPr txBox="1"/>
          <p:nvPr/>
        </p:nvSpPr>
        <p:spPr>
          <a:xfrm>
            <a:off x="1480180" y="5177925"/>
            <a:ext cx="3599015" cy="1731308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+Cloud/Big Data/ </a:t>
            </a:r>
            <a:r>
              <a:rPr lang="en-US" dirty="0" err="1">
                <a:latin typeface="Angsana New" pitchFamily="18" charset="-34"/>
                <a:cs typeface="Angsana New" pitchFamily="18" charset="-34"/>
              </a:rPr>
              <a:t>IoT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/ AI…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เศรษฐกิจสร้างสรรค์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(Creative economy)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เศรษฐกิจแบ่งปัน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 (Sharing economy)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เศรษฐกิจดิจิทัล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 (Digital and Mobile economy)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เศรษฐกิจหมุนเวียน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(Circular economy)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เศรษฐกิจแบบว่าจ้างอิสระ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 (Freelancer economy)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8BC2604-3A66-4107-AE4D-1BAC9FE6C6E7}"/>
              </a:ext>
            </a:extLst>
          </p:cNvPr>
          <p:cNvGrpSpPr/>
          <p:nvPr/>
        </p:nvGrpSpPr>
        <p:grpSpPr>
          <a:xfrm>
            <a:off x="4186942" y="3213489"/>
            <a:ext cx="289633" cy="289623"/>
            <a:chOff x="7893844" y="1849838"/>
            <a:chExt cx="501650" cy="50165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3557759-1828-46D6-895E-BFE4BEA5F07A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FF2D40"/>
            </a:solidFill>
            <a:ln>
              <a:solidFill>
                <a:srgbClr val="FF2D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6A260B7-409D-4806-8F39-3F1F60BF08B9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FF2D4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4D93734-267B-441F-BCCF-3D24E3E1A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5" t="68899" r="2667" b="619"/>
          <a:stretch/>
        </p:blipFill>
        <p:spPr>
          <a:xfrm>
            <a:off x="2443599" y="2578424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A890E5B-E1AD-4377-B313-DCBF2B69A41F}"/>
              </a:ext>
            </a:extLst>
          </p:cNvPr>
          <p:cNvSpPr txBox="1"/>
          <p:nvPr/>
        </p:nvSpPr>
        <p:spPr>
          <a:xfrm>
            <a:off x="1543453" y="2969305"/>
            <a:ext cx="1909526" cy="807978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th-TH" sz="24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ประชาคมอาเซียน</a:t>
            </a:r>
            <a:r>
              <a:rPr lang="en-US" sz="24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/</a:t>
            </a:r>
            <a:endParaRPr lang="th-TH" sz="24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defTabSz="686440">
              <a:defRPr/>
            </a:pPr>
            <a:r>
              <a:rPr lang="th-TH" sz="24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สังคมผู้สูงอายุ</a:t>
            </a:r>
            <a:endParaRPr lang="en-US" sz="24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7212944-BD9D-4EBB-82E8-947651CEDFF2}"/>
              </a:ext>
            </a:extLst>
          </p:cNvPr>
          <p:cNvSpPr txBox="1"/>
          <p:nvPr/>
        </p:nvSpPr>
        <p:spPr>
          <a:xfrm>
            <a:off x="3257494" y="2871572"/>
            <a:ext cx="688855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FF2D40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18746CE-6D1B-4556-B4A3-CC0428705104}"/>
              </a:ext>
            </a:extLst>
          </p:cNvPr>
          <p:cNvSpPr txBox="1"/>
          <p:nvPr/>
        </p:nvSpPr>
        <p:spPr>
          <a:xfrm>
            <a:off x="3181073" y="3095727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FF2D40"/>
                </a:solidFill>
                <a:latin typeface="Bodoni MT Poster Compressed" panose="02070706080601050204" pitchFamily="18" charset="0"/>
              </a:rPr>
              <a:t>07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0815C38-2B52-4D82-8F32-3E4BD90B8403}"/>
              </a:ext>
            </a:extLst>
          </p:cNvPr>
          <p:cNvSpPr txBox="1"/>
          <p:nvPr/>
        </p:nvSpPr>
        <p:spPr>
          <a:xfrm>
            <a:off x="1803496" y="3592868"/>
            <a:ext cx="1863654" cy="900311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+Cross culture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+Language  Proficiency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+New Learning Platform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E8CB0D4-770F-430B-8292-85F18C03AB3E}"/>
              </a:ext>
            </a:extLst>
          </p:cNvPr>
          <p:cNvGrpSpPr/>
          <p:nvPr/>
        </p:nvGrpSpPr>
        <p:grpSpPr>
          <a:xfrm>
            <a:off x="4717138" y="1940766"/>
            <a:ext cx="289633" cy="289623"/>
            <a:chOff x="7893844" y="1849838"/>
            <a:chExt cx="501650" cy="50165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BE62CCE-4642-4DDC-A637-3A5EC71A3306}"/>
                </a:ext>
              </a:extLst>
            </p:cNvPr>
            <p:cNvSpPr/>
            <p:nvPr/>
          </p:nvSpPr>
          <p:spPr>
            <a:xfrm>
              <a:off x="8004969" y="1960963"/>
              <a:ext cx="279400" cy="279400"/>
            </a:xfrm>
            <a:prstGeom prst="ellipse">
              <a:avLst/>
            </a:prstGeom>
            <a:solidFill>
              <a:srgbClr val="B54568"/>
            </a:solidFill>
            <a:ln>
              <a:solidFill>
                <a:srgbClr val="B54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7C04FDB-BDFA-4E8A-B850-8C51BBFDB3BD}"/>
                </a:ext>
              </a:extLst>
            </p:cNvPr>
            <p:cNvSpPr/>
            <p:nvPr/>
          </p:nvSpPr>
          <p:spPr>
            <a:xfrm>
              <a:off x="7893844" y="1849838"/>
              <a:ext cx="501650" cy="501650"/>
            </a:xfrm>
            <a:prstGeom prst="ellipse">
              <a:avLst/>
            </a:prstGeom>
            <a:noFill/>
            <a:ln w="28575">
              <a:solidFill>
                <a:srgbClr val="B5456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76FF9410-F8EA-42F0-B64A-41DC0ECBD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4" t="35719" r="34068" b="33799"/>
          <a:stretch/>
        </p:blipFill>
        <p:spPr>
          <a:xfrm>
            <a:off x="3037364" y="998700"/>
            <a:ext cx="531326" cy="5102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B2BDF9A-C711-47CC-BC41-F2C15477EDC0}"/>
              </a:ext>
            </a:extLst>
          </p:cNvPr>
          <p:cNvSpPr txBox="1"/>
          <p:nvPr/>
        </p:nvSpPr>
        <p:spPr>
          <a:xfrm>
            <a:off x="1258432" y="1008165"/>
            <a:ext cx="2290165" cy="43864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th-TH" sz="2400" b="1" dirty="0">
                <a:solidFill>
                  <a:srgbClr val="993366"/>
                </a:solidFill>
                <a:latin typeface="Angsana New" pitchFamily="18" charset="-34"/>
                <a:cs typeface="Angsana New" pitchFamily="18" charset="-34"/>
              </a:rPr>
              <a:t>ปัญหาสิ่งแวดล้อม </a:t>
            </a:r>
            <a:endParaRPr lang="en-US" sz="2400" dirty="0">
              <a:solidFill>
                <a:srgbClr val="99336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24C54E-A44C-4274-84DD-999DDDB4C699}"/>
              </a:ext>
            </a:extLst>
          </p:cNvPr>
          <p:cNvSpPr txBox="1"/>
          <p:nvPr/>
        </p:nvSpPr>
        <p:spPr>
          <a:xfrm>
            <a:off x="3815624" y="1307351"/>
            <a:ext cx="688855" cy="346313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solidFill>
                  <a:srgbClr val="B54568"/>
                </a:solidFill>
                <a:latin typeface="Calibri" panose="020F0502020204030204"/>
              </a:rPr>
              <a:t>PKIM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8B46525-7A9C-479B-9B3C-F3F33C84EC47}"/>
              </a:ext>
            </a:extLst>
          </p:cNvPr>
          <p:cNvSpPr txBox="1"/>
          <p:nvPr/>
        </p:nvSpPr>
        <p:spPr>
          <a:xfrm>
            <a:off x="3739203" y="1531506"/>
            <a:ext cx="690925" cy="700256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algn="ctr" defTabSz="686440">
              <a:defRPr/>
            </a:pPr>
            <a:r>
              <a:rPr lang="en-US" sz="4100" spc="225">
                <a:solidFill>
                  <a:srgbClr val="B54568"/>
                </a:solidFill>
                <a:latin typeface="Bodoni MT Poster Compressed" panose="02070706080601050204" pitchFamily="18" charset="0"/>
              </a:rPr>
              <a:t>08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5C5114B-68EA-43CE-8BE3-C734CF8411CF}"/>
              </a:ext>
            </a:extLst>
          </p:cNvPr>
          <p:cNvSpPr txBox="1"/>
          <p:nvPr/>
        </p:nvSpPr>
        <p:spPr>
          <a:xfrm>
            <a:off x="1571173" y="1440615"/>
            <a:ext cx="2338608" cy="900311"/>
          </a:xfrm>
          <a:prstGeom prst="rect">
            <a:avLst/>
          </a:prstGeom>
          <a:noFill/>
        </p:spPr>
        <p:txBody>
          <a:bodyPr wrap="square" lIns="68644" tIns="34322" rIns="68644" bIns="34322" rtlCol="0">
            <a:spAutoFit/>
          </a:bodyPr>
          <a:lstStyle/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การเปลี่ยนแปลงสภาพภูมิอากาศ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ความเป็นมิตรต่อสิ่งแวดล้อม</a:t>
            </a:r>
          </a:p>
          <a:p>
            <a:pPr defTabSz="686440">
              <a:defRPr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การพัฒนาอย่างยั่งยืน /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17 SDGs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9474451" y="64441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Pentagon 63"/>
          <p:cNvSpPr/>
          <p:nvPr/>
        </p:nvSpPr>
        <p:spPr>
          <a:xfrm>
            <a:off x="49162" y="1086184"/>
            <a:ext cx="1568402" cy="4772231"/>
          </a:xfrm>
          <a:prstGeom prst="homePlate">
            <a:avLst/>
          </a:prstGeom>
          <a:gradFill flip="none" rotWithShape="1">
            <a:gsLst>
              <a:gs pos="0">
                <a:srgbClr val="618EE9">
                  <a:shade val="30000"/>
                  <a:satMod val="115000"/>
                </a:srgbClr>
              </a:gs>
              <a:gs pos="50000">
                <a:srgbClr val="618EE9">
                  <a:shade val="67500"/>
                  <a:satMod val="115000"/>
                </a:srgbClr>
              </a:gs>
              <a:gs pos="100000">
                <a:srgbClr val="618EE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Key</a:t>
            </a:r>
          </a:p>
          <a:p>
            <a:r>
              <a:rPr lang="en-US" sz="32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External Context</a:t>
            </a:r>
          </a:p>
        </p:txBody>
      </p:sp>
      <p:grpSp>
        <p:nvGrpSpPr>
          <p:cNvPr id="87" name="Group 32">
            <a:extLst>
              <a:ext uri="{FF2B5EF4-FFF2-40B4-BE49-F238E27FC236}">
                <a16:creationId xmlns:a16="http://schemas.microsoft.com/office/drawing/2014/main" id="{8943DC02-6FD0-4006-8260-BD99AEC40D94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91" name="Rectangle 33">
              <a:extLst>
                <a:ext uri="{FF2B5EF4-FFF2-40B4-BE49-F238E27FC236}">
                  <a16:creationId xmlns:a16="http://schemas.microsoft.com/office/drawing/2014/main" id="{07BAF633-22B8-440C-9CAA-DA774070F591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92" name="Picture 34">
              <a:extLst>
                <a:ext uri="{FF2B5EF4-FFF2-40B4-BE49-F238E27FC236}">
                  <a16:creationId xmlns:a16="http://schemas.microsoft.com/office/drawing/2014/main" id="{1588FDD7-C515-40ED-91DC-521691737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A718AA0A-ABDF-4FC4-A628-A71115529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8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4850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29" y="1049818"/>
            <a:ext cx="6257598" cy="417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สี่เหลี่ยมผืนผ้า 3"/>
          <p:cNvSpPr/>
          <p:nvPr/>
        </p:nvSpPr>
        <p:spPr>
          <a:xfrm>
            <a:off x="6978583" y="220379"/>
            <a:ext cx="342574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dirty="0">
                <a:solidFill>
                  <a:srgbClr val="7030A0"/>
                </a:solidFill>
              </a:rPr>
              <a:t>Everyone is NO.1</a:t>
            </a:r>
            <a:endParaRPr lang="th-TH" sz="3600" b="1" dirty="0">
              <a:solidFill>
                <a:srgbClr val="7030A0"/>
              </a:solidFill>
            </a:endParaRPr>
          </a:p>
          <a:p>
            <a:pPr algn="r"/>
            <a:r>
              <a:rPr lang="zh-TW" altLang="en-US" sz="3600" b="1" dirty="0">
                <a:solidFill>
                  <a:srgbClr val="7030A0"/>
                </a:solidFill>
              </a:rPr>
              <a:t>每</a:t>
            </a:r>
            <a:endParaRPr lang="th-TH" altLang="zh-TW" sz="3600" b="1" dirty="0">
              <a:solidFill>
                <a:srgbClr val="7030A0"/>
              </a:solidFill>
            </a:endParaRPr>
          </a:p>
          <a:p>
            <a:pPr algn="r"/>
            <a:r>
              <a:rPr lang="zh-TW" altLang="en-US" sz="3600" b="1" dirty="0">
                <a:solidFill>
                  <a:srgbClr val="7030A0"/>
                </a:solidFill>
              </a:rPr>
              <a:t>個</a:t>
            </a:r>
            <a:endParaRPr lang="th-TH" altLang="zh-TW" sz="3600" b="1" dirty="0">
              <a:solidFill>
                <a:srgbClr val="7030A0"/>
              </a:solidFill>
            </a:endParaRPr>
          </a:p>
          <a:p>
            <a:pPr algn="r"/>
            <a:r>
              <a:rPr lang="zh-TW" altLang="en-US" sz="3600" b="1" dirty="0">
                <a:solidFill>
                  <a:srgbClr val="7030A0"/>
                </a:solidFill>
              </a:rPr>
              <a:t>人</a:t>
            </a:r>
            <a:endParaRPr lang="th-TH" altLang="zh-TW" sz="3600" b="1" dirty="0">
              <a:solidFill>
                <a:srgbClr val="7030A0"/>
              </a:solidFill>
            </a:endParaRPr>
          </a:p>
          <a:p>
            <a:pPr algn="r"/>
            <a:r>
              <a:rPr lang="ja-JP" altLang="en-US" sz="3600" b="1" dirty="0">
                <a:solidFill>
                  <a:srgbClr val="7030A0"/>
                </a:solidFill>
              </a:rPr>
              <a:t>是</a:t>
            </a:r>
            <a:endParaRPr lang="th-TH" altLang="zh-TW" sz="3600" b="1" dirty="0">
              <a:solidFill>
                <a:srgbClr val="7030A0"/>
              </a:solidFill>
            </a:endParaRPr>
          </a:p>
          <a:p>
            <a:pPr algn="r"/>
            <a:r>
              <a:rPr lang="ja-JP" altLang="en-US" sz="3600" b="1" dirty="0">
                <a:solidFill>
                  <a:srgbClr val="7030A0"/>
                </a:solidFill>
              </a:rPr>
              <a:t>第</a:t>
            </a:r>
            <a:endParaRPr lang="th-TH" altLang="ja-JP" sz="3600" b="1" dirty="0">
              <a:solidFill>
                <a:srgbClr val="7030A0"/>
              </a:solidFill>
            </a:endParaRPr>
          </a:p>
          <a:p>
            <a:pPr algn="r"/>
            <a:r>
              <a:rPr lang="ja-JP" altLang="en-US" sz="3600" b="1" dirty="0">
                <a:solidFill>
                  <a:srgbClr val="7030A0"/>
                </a:solidFill>
              </a:rPr>
              <a:t>一</a:t>
            </a:r>
            <a:endParaRPr lang="th-TH" altLang="ja-JP" sz="3600" b="1" dirty="0">
              <a:solidFill>
                <a:srgbClr val="7030A0"/>
              </a:solidFill>
            </a:endParaRPr>
          </a:p>
          <a:p>
            <a:pPr algn="r"/>
            <a:r>
              <a:rPr lang="ja-JP" altLang="en-US" sz="3600" b="1" dirty="0">
                <a:solidFill>
                  <a:srgbClr val="7030A0"/>
                </a:solidFill>
              </a:rPr>
              <a:t>名</a:t>
            </a:r>
            <a:endParaRPr lang="en-US" sz="3600" b="1" dirty="0">
              <a:solidFill>
                <a:srgbClr val="7030A0"/>
              </a:solidFill>
            </a:endParaRPr>
          </a:p>
        </p:txBody>
      </p:sp>
      <p:grpSp>
        <p:nvGrpSpPr>
          <p:cNvPr id="7" name="Group 32"/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8" name="Rectangle 33"/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sp>
        <p:nvSpPr>
          <p:cNvPr id="10" name="Freeform 1"/>
          <p:cNvSpPr/>
          <p:nvPr/>
        </p:nvSpPr>
        <p:spPr>
          <a:xfrm rot="20574053">
            <a:off x="513369" y="375148"/>
            <a:ext cx="3151686" cy="6795990"/>
          </a:xfrm>
          <a:custGeom>
            <a:avLst/>
            <a:gdLst>
              <a:gd name="connsiteX0" fmla="*/ 5080011 w 8825570"/>
              <a:gd name="connsiteY0" fmla="*/ 0 h 7042907"/>
              <a:gd name="connsiteX1" fmla="*/ 1778011 w 8825570"/>
              <a:gd name="connsiteY1" fmla="*/ 774700 h 7042907"/>
              <a:gd name="connsiteX2" fmla="*/ 4584711 w 8825570"/>
              <a:gd name="connsiteY2" fmla="*/ 1562100 h 7042907"/>
              <a:gd name="connsiteX3" fmla="*/ 8153411 w 8825570"/>
              <a:gd name="connsiteY3" fmla="*/ 2197100 h 7042907"/>
              <a:gd name="connsiteX4" fmla="*/ 11 w 8825570"/>
              <a:gd name="connsiteY4" fmla="*/ 4051300 h 7042907"/>
              <a:gd name="connsiteX5" fmla="*/ 8216911 w 8825570"/>
              <a:gd name="connsiteY5" fmla="*/ 6832600 h 7042907"/>
              <a:gd name="connsiteX6" fmla="*/ 8216911 w 8825570"/>
              <a:gd name="connsiteY6" fmla="*/ 6845300 h 7042907"/>
              <a:gd name="connsiteX7" fmla="*/ 8216911 w 8825570"/>
              <a:gd name="connsiteY7" fmla="*/ 6845300 h 7042907"/>
              <a:gd name="connsiteX0" fmla="*/ 5481063 w 9256330"/>
              <a:gd name="connsiteY0" fmla="*/ 0 h 7035779"/>
              <a:gd name="connsiteX1" fmla="*/ 2179063 w 9256330"/>
              <a:gd name="connsiteY1" fmla="*/ 774700 h 7035779"/>
              <a:gd name="connsiteX2" fmla="*/ 4985763 w 9256330"/>
              <a:gd name="connsiteY2" fmla="*/ 1562100 h 7035779"/>
              <a:gd name="connsiteX3" fmla="*/ 8554463 w 9256330"/>
              <a:gd name="connsiteY3" fmla="*/ 2197100 h 7035779"/>
              <a:gd name="connsiteX4" fmla="*/ 10 w 9256330"/>
              <a:gd name="connsiteY4" fmla="*/ 4147553 h 7035779"/>
              <a:gd name="connsiteX5" fmla="*/ 8617963 w 9256330"/>
              <a:gd name="connsiteY5" fmla="*/ 6832600 h 7035779"/>
              <a:gd name="connsiteX6" fmla="*/ 8617963 w 9256330"/>
              <a:gd name="connsiteY6" fmla="*/ 6845300 h 7035779"/>
              <a:gd name="connsiteX7" fmla="*/ 8617963 w 9256330"/>
              <a:gd name="connsiteY7" fmla="*/ 6845300 h 703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56330" h="7035779">
                <a:moveTo>
                  <a:pt x="5481063" y="0"/>
                </a:moveTo>
                <a:cubicBezTo>
                  <a:pt x="3871338" y="257175"/>
                  <a:pt x="2261613" y="514350"/>
                  <a:pt x="2179063" y="774700"/>
                </a:cubicBezTo>
                <a:cubicBezTo>
                  <a:pt x="2096513" y="1035050"/>
                  <a:pt x="3923196" y="1325033"/>
                  <a:pt x="4985763" y="1562100"/>
                </a:cubicBezTo>
                <a:cubicBezTo>
                  <a:pt x="6048330" y="1799167"/>
                  <a:pt x="9385422" y="1766191"/>
                  <a:pt x="8554463" y="2197100"/>
                </a:cubicBezTo>
                <a:cubicBezTo>
                  <a:pt x="7723504" y="2628009"/>
                  <a:pt x="-10573" y="3374970"/>
                  <a:pt x="10" y="4147553"/>
                </a:cubicBezTo>
                <a:cubicBezTo>
                  <a:pt x="10593" y="4920136"/>
                  <a:pt x="7181638" y="6382976"/>
                  <a:pt x="8617963" y="6832600"/>
                </a:cubicBezTo>
                <a:cubicBezTo>
                  <a:pt x="10054289" y="7282225"/>
                  <a:pt x="8617963" y="6845300"/>
                  <a:pt x="8617963" y="6845300"/>
                </a:cubicBezTo>
                <a:lnTo>
                  <a:pt x="8617963" y="6845300"/>
                </a:ln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ardrop 27"/>
          <p:cNvSpPr/>
          <p:nvPr/>
        </p:nvSpPr>
        <p:spPr>
          <a:xfrm flipV="1">
            <a:off x="224732" y="888392"/>
            <a:ext cx="1729300" cy="1314626"/>
          </a:xfrm>
          <a:prstGeom prst="teardrop">
            <a:avLst/>
          </a:prstGeom>
          <a:solidFill>
            <a:srgbClr val="CC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056" y="1155291"/>
            <a:ext cx="191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ทิศทางดี</a:t>
            </a:r>
            <a:endParaRPr lang="en-US" sz="4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ardrop 21"/>
          <p:cNvSpPr/>
          <p:nvPr/>
        </p:nvSpPr>
        <p:spPr>
          <a:xfrm flipH="1" flipV="1">
            <a:off x="1059646" y="2466272"/>
            <a:ext cx="1826990" cy="1716463"/>
          </a:xfrm>
          <a:prstGeom prst="teardrop">
            <a:avLst/>
          </a:prstGeom>
          <a:solidFill>
            <a:srgbClr val="8A9B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925717" y="2944594"/>
            <a:ext cx="2094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มีส่วนร่วม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ardrop 2"/>
          <p:cNvSpPr/>
          <p:nvPr/>
        </p:nvSpPr>
        <p:spPr>
          <a:xfrm flipV="1">
            <a:off x="482372" y="4391727"/>
            <a:ext cx="2404264" cy="2404264"/>
          </a:xfrm>
          <a:prstGeom prst="teardrop">
            <a:avLst/>
          </a:prstGeom>
          <a:solidFill>
            <a:srgbClr val="00A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53" y="5112924"/>
            <a:ext cx="2308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6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รวมพลัง</a:t>
            </a:r>
            <a:endParaRPr lang="en-US" sz="6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72425" y="5251424"/>
            <a:ext cx="5487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8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ขอบพระคุณและสวัสดีครับ</a:t>
            </a:r>
            <a:endParaRPr lang="en-US" sz="48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A2E57-D959-4EA2-9DC1-883AD21E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647" y="3477951"/>
            <a:ext cx="1104192" cy="1104192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B9B0A29C-B6A5-42FE-848F-18F3FDA23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695152"/>
            <a:ext cx="1314686" cy="13146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50C1FF-F492-4980-970C-754765F593DD}"/>
              </a:ext>
            </a:extLst>
          </p:cNvPr>
          <p:cNvSpPr txBox="1"/>
          <p:nvPr/>
        </p:nvSpPr>
        <p:spPr>
          <a:xfrm>
            <a:off x="6930789" y="5966166"/>
            <a:ext cx="5204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https://stu2.mju.ac.th/wtms_index.aspx?&amp;lang=th-TH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F13539-1554-4A84-AB70-AEECA59FD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69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Freeform 35"/>
          <p:cNvSpPr/>
          <p:nvPr/>
        </p:nvSpPr>
        <p:spPr>
          <a:xfrm flipH="1">
            <a:off x="8240344" y="3388173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6" name="Freeform 35"/>
          <p:cNvSpPr/>
          <p:nvPr/>
        </p:nvSpPr>
        <p:spPr>
          <a:xfrm flipH="1">
            <a:off x="8235257" y="2737121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5" name="Freeform 35"/>
          <p:cNvSpPr/>
          <p:nvPr/>
        </p:nvSpPr>
        <p:spPr>
          <a:xfrm flipH="1">
            <a:off x="8250587" y="2081808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4" name="Freeform 35"/>
          <p:cNvSpPr/>
          <p:nvPr/>
        </p:nvSpPr>
        <p:spPr>
          <a:xfrm flipH="1">
            <a:off x="8240344" y="1437106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3" name="Freeform 35"/>
          <p:cNvSpPr/>
          <p:nvPr/>
        </p:nvSpPr>
        <p:spPr>
          <a:xfrm flipH="1">
            <a:off x="8235259" y="128518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14" name="Straight Connector 113"/>
          <p:cNvCxnSpPr>
            <a:endCxn id="117" idx="0"/>
          </p:cNvCxnSpPr>
          <p:nvPr/>
        </p:nvCxnSpPr>
        <p:spPr>
          <a:xfrm>
            <a:off x="6431800" y="3938471"/>
            <a:ext cx="0" cy="508387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endCxn id="113" idx="0"/>
          </p:cNvCxnSpPr>
          <p:nvPr/>
        </p:nvCxnSpPr>
        <p:spPr>
          <a:xfrm>
            <a:off x="5308196" y="3924773"/>
            <a:ext cx="0" cy="508387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109" idx="0"/>
          </p:cNvCxnSpPr>
          <p:nvPr/>
        </p:nvCxnSpPr>
        <p:spPr>
          <a:xfrm>
            <a:off x="3910722" y="3900939"/>
            <a:ext cx="0" cy="508387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2453488" y="4235357"/>
            <a:ext cx="0" cy="253265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882274" y="4262516"/>
            <a:ext cx="942" cy="245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581566" y="144667"/>
            <a:ext cx="2717888" cy="2717888"/>
          </a:xfrm>
          <a:prstGeom prst="ellipse">
            <a:avLst/>
          </a:prstGeom>
          <a:gradFill>
            <a:gsLst>
              <a:gs pos="45000">
                <a:srgbClr val="D4DE23"/>
              </a:gs>
              <a:gs pos="20000">
                <a:srgbClr val="5BB3A8"/>
              </a:gs>
              <a:gs pos="66000">
                <a:srgbClr val="F6A025"/>
              </a:gs>
              <a:gs pos="87000">
                <a:srgbClr val="C7166B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 rot="10063036">
            <a:off x="5422440" y="512616"/>
            <a:ext cx="1462605" cy="1462607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 rot="7770468">
            <a:off x="4727276" y="283335"/>
            <a:ext cx="2419925" cy="2427806"/>
            <a:chOff x="1651767" y="304622"/>
            <a:chExt cx="4666445" cy="4681642"/>
          </a:xfrm>
          <a:solidFill>
            <a:srgbClr val="0BA596"/>
          </a:solidFill>
          <a:effectLst/>
        </p:grpSpPr>
        <p:sp>
          <p:nvSpPr>
            <p:cNvPr id="10" name="Oval 9"/>
            <p:cNvSpPr/>
            <p:nvPr/>
          </p:nvSpPr>
          <p:spPr>
            <a:xfrm>
              <a:off x="1657392" y="304622"/>
              <a:ext cx="4660820" cy="46608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81541" y="320424"/>
            <a:ext cx="1871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th-TH" sz="48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ea typeface="Microsoft JhengHei Light" panose="020B0304030504040204" pitchFamily="34" charset="-120"/>
                <a:cs typeface="Angsana New" pitchFamily="18" charset="-34"/>
              </a:rPr>
              <a:t>หัวใจ</a:t>
            </a:r>
          </a:p>
          <a:p>
            <a:pPr lvl="0" algn="ctr">
              <a:defRPr/>
            </a:pPr>
            <a:r>
              <a:rPr kumimoji="0" lang="th-TH" sz="48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ea typeface="Microsoft JhengHei Light" panose="020B0304030504040204" pitchFamily="34" charset="-120"/>
                <a:cs typeface="Angsana New" pitchFamily="18" charset="-34"/>
              </a:rPr>
              <a:t>คือนักศึกษา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 New" pitchFamily="18" charset="-34"/>
              <a:ea typeface="Microsoft JhengHei Light" panose="020B0304030504040204" pitchFamily="34" charset="-120"/>
              <a:cs typeface="Angsana New" pitchFamily="18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22282" y="1980496"/>
            <a:ext cx="770992" cy="149017"/>
            <a:chOff x="4046879" y="2995611"/>
            <a:chExt cx="722558" cy="139656"/>
          </a:xfrm>
          <a:solidFill>
            <a:schemeClr val="bg1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473569" y="3482600"/>
            <a:ext cx="801187" cy="779916"/>
          </a:xfrm>
          <a:prstGeom prst="ellipse">
            <a:avLst/>
          </a:prstGeom>
          <a:solidFill>
            <a:srgbClr val="5BB3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Oval 25"/>
          <p:cNvSpPr/>
          <p:nvPr/>
        </p:nvSpPr>
        <p:spPr>
          <a:xfrm rot="10063036">
            <a:off x="590062" y="3635345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 rot="7770468">
            <a:off x="548698" y="3533311"/>
            <a:ext cx="669034" cy="689516"/>
            <a:chOff x="1651767" y="300673"/>
            <a:chExt cx="4670391" cy="4685591"/>
          </a:xfrm>
          <a:effectLst/>
        </p:grpSpPr>
        <p:sp>
          <p:nvSpPr>
            <p:cNvPr id="28" name="Oval 27"/>
            <p:cNvSpPr/>
            <p:nvPr/>
          </p:nvSpPr>
          <p:spPr>
            <a:xfrm>
              <a:off x="1653443" y="300673"/>
              <a:ext cx="4668715" cy="4668715"/>
            </a:xfrm>
            <a:prstGeom prst="ellipse">
              <a:avLst/>
            </a:prstGeom>
            <a:gradFill flip="none" rotWithShape="1">
              <a:gsLst>
                <a:gs pos="33000">
                  <a:srgbClr val="FDFEFF"/>
                </a:gs>
                <a:gs pos="69000">
                  <a:srgbClr val="DDDDDE"/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7519" y="3687919"/>
            <a:ext cx="77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309" y="4507238"/>
            <a:ext cx="1610796" cy="1754326"/>
          </a:xfrm>
          <a:prstGeom prst="rect">
            <a:avLst/>
          </a:prstGeom>
          <a:solidFill>
            <a:srgbClr val="0BA596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-การอำนวยการงานพัฒนานักศึกษา</a:t>
            </a:r>
          </a:p>
          <a:p>
            <a:pPr lvl="0" algn="ctr"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-การดูแลสุขภาพอนามัยและพยาบาล</a:t>
            </a:r>
          </a:p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-การพัฒนาการกีฬาและนันทนาการ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026889" y="3500499"/>
            <a:ext cx="801187" cy="779916"/>
          </a:xfrm>
          <a:prstGeom prst="ellipse">
            <a:avLst/>
          </a:prstGeom>
          <a:solidFill>
            <a:srgbClr val="7C5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0" name="Oval 59"/>
          <p:cNvSpPr/>
          <p:nvPr/>
        </p:nvSpPr>
        <p:spPr>
          <a:xfrm rot="10063036">
            <a:off x="6230153" y="3685230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 rot="7770468">
            <a:off x="6093465" y="3545231"/>
            <a:ext cx="668037" cy="688027"/>
            <a:chOff x="1651767" y="310787"/>
            <a:chExt cx="4663440" cy="4675477"/>
          </a:xfrm>
          <a:effectLst/>
        </p:grpSpPr>
        <p:sp>
          <p:nvSpPr>
            <p:cNvPr id="62" name="Oval 61"/>
            <p:cNvSpPr/>
            <p:nvPr/>
          </p:nvSpPr>
          <p:spPr>
            <a:xfrm>
              <a:off x="1663556" y="310787"/>
              <a:ext cx="4648490" cy="4648489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082537" y="3709204"/>
            <a:ext cx="71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dirty="0">
                <a:latin typeface="Angsana New" pitchFamily="18" charset="-34"/>
                <a:cs typeface="Angsana New" pitchFamily="18" charset="-34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13798" y="4540538"/>
            <a:ext cx="996785" cy="1754326"/>
          </a:xfrm>
          <a:prstGeom prst="rect">
            <a:avLst/>
          </a:prstGeom>
          <a:solidFill>
            <a:srgbClr val="800080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แนะแนว/ทุนการศึกษา/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กองทุนเงินกู้ยืมเพื่อการศึกษา (</a:t>
            </a:r>
            <a:r>
              <a:rPr kumimoji="0" lang="th-TH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กย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ศ.)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95861" y="3462697"/>
            <a:ext cx="801187" cy="779916"/>
          </a:xfrm>
          <a:prstGeom prst="ellipse">
            <a:avLst/>
          </a:prstGeom>
          <a:solidFill>
            <a:srgbClr val="C71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8" name="Oval 67"/>
          <p:cNvSpPr/>
          <p:nvPr/>
        </p:nvSpPr>
        <p:spPr>
          <a:xfrm rot="10063036">
            <a:off x="2289761" y="3677088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9" name="Group 68"/>
          <p:cNvGrpSpPr/>
          <p:nvPr/>
        </p:nvGrpSpPr>
        <p:grpSpPr>
          <a:xfrm rot="7770468">
            <a:off x="2161733" y="3491329"/>
            <a:ext cx="669439" cy="689847"/>
            <a:chOff x="1651189" y="298420"/>
            <a:chExt cx="4673223" cy="4687844"/>
          </a:xfrm>
          <a:effectLst/>
        </p:grpSpPr>
        <p:sp>
          <p:nvSpPr>
            <p:cNvPr id="70" name="Oval 69"/>
            <p:cNvSpPr/>
            <p:nvPr/>
          </p:nvSpPr>
          <p:spPr>
            <a:xfrm>
              <a:off x="1651189" y="298420"/>
              <a:ext cx="4673223" cy="4673223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094902" y="3644831"/>
            <a:ext cx="80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752592" y="4515780"/>
            <a:ext cx="1372765" cy="1200329"/>
          </a:xfrm>
          <a:prstGeom prst="rect">
            <a:avLst/>
          </a:prstGeom>
          <a:solidFill>
            <a:srgbClr val="CC0066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-กิจกรรมนักศึกษา</a:t>
            </a:r>
          </a:p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-การบริการและสวัสดิการนักศึกษา</a:t>
            </a:r>
          </a:p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-หอพักนักศึกษา</a:t>
            </a:r>
          </a:p>
        </p:txBody>
      </p:sp>
      <p:sp>
        <p:nvSpPr>
          <p:cNvPr id="75" name="Oval 74"/>
          <p:cNvSpPr/>
          <p:nvPr/>
        </p:nvSpPr>
        <p:spPr>
          <a:xfrm>
            <a:off x="4879374" y="3502314"/>
            <a:ext cx="801187" cy="779916"/>
          </a:xfrm>
          <a:prstGeom prst="ellipse">
            <a:avLst/>
          </a:prstGeom>
          <a:solidFill>
            <a:srgbClr val="D4D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6" name="Oval 75"/>
          <p:cNvSpPr/>
          <p:nvPr/>
        </p:nvSpPr>
        <p:spPr>
          <a:xfrm rot="10063036">
            <a:off x="5072446" y="3677088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77" name="Group 76"/>
          <p:cNvGrpSpPr/>
          <p:nvPr/>
        </p:nvGrpSpPr>
        <p:grpSpPr>
          <a:xfrm rot="7770468">
            <a:off x="4950841" y="3549373"/>
            <a:ext cx="668037" cy="687228"/>
            <a:chOff x="1651767" y="316218"/>
            <a:chExt cx="4663440" cy="4670046"/>
          </a:xfrm>
          <a:effectLst/>
        </p:grpSpPr>
        <p:sp>
          <p:nvSpPr>
            <p:cNvPr id="78" name="Oval 77"/>
            <p:cNvSpPr/>
            <p:nvPr/>
          </p:nvSpPr>
          <p:spPr>
            <a:xfrm>
              <a:off x="1668987" y="316218"/>
              <a:ext cx="4637629" cy="4637628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915586" y="3757455"/>
            <a:ext cx="80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4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663309" y="4523677"/>
            <a:ext cx="1208146" cy="1200329"/>
          </a:xfrm>
          <a:prstGeom prst="rect">
            <a:avLst/>
          </a:prstGeom>
          <a:solidFill>
            <a:srgbClr val="CCCC00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การดูแลระเบียบวินัย/ความประพฤตินักศึกษา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501344" y="3480089"/>
            <a:ext cx="801187" cy="779916"/>
          </a:xfrm>
          <a:prstGeom prst="ellipse">
            <a:avLst/>
          </a:prstGeom>
          <a:solidFill>
            <a:srgbClr val="F6A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4" name="Oval 83"/>
          <p:cNvSpPr/>
          <p:nvPr/>
        </p:nvSpPr>
        <p:spPr>
          <a:xfrm rot="10063036">
            <a:off x="3818239" y="3698297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5" name="Group 84"/>
          <p:cNvGrpSpPr/>
          <p:nvPr/>
        </p:nvGrpSpPr>
        <p:grpSpPr>
          <a:xfrm rot="7770468">
            <a:off x="3573677" y="3519296"/>
            <a:ext cx="668046" cy="688502"/>
            <a:chOff x="1651767" y="307559"/>
            <a:chExt cx="4663506" cy="4678705"/>
          </a:xfrm>
          <a:effectLst/>
        </p:grpSpPr>
        <p:sp>
          <p:nvSpPr>
            <p:cNvPr id="86" name="Oval 85"/>
            <p:cNvSpPr/>
            <p:nvPr/>
          </p:nvSpPr>
          <p:spPr>
            <a:xfrm>
              <a:off x="1660328" y="307559"/>
              <a:ext cx="4654945" cy="4654945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3507100" y="3704890"/>
            <a:ext cx="81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192838" y="4515781"/>
            <a:ext cx="1435768" cy="1754326"/>
          </a:xfrm>
          <a:prstGeom prst="rect">
            <a:avLst/>
          </a:prstGeom>
          <a:solidFill>
            <a:srgbClr val="FFC000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ประสานงานและสนับสนุนการจัดการภารกิจที่เกี่ยวข้องกับการพัฒนานักศึกษาและศิษย์เก่าสัมพันธ์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799052" y="4409947"/>
            <a:ext cx="170090" cy="170090"/>
            <a:chOff x="2125247" y="4822380"/>
            <a:chExt cx="214976" cy="214976"/>
          </a:xfrm>
        </p:grpSpPr>
        <p:sp>
          <p:nvSpPr>
            <p:cNvPr id="94" name="Oval 93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5BB2A7"/>
            </a:solidFill>
            <a:ln>
              <a:solidFill>
                <a:srgbClr val="5BB2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5BB2A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825677" y="4409326"/>
            <a:ext cx="170090" cy="170090"/>
            <a:chOff x="2125247" y="4822380"/>
            <a:chExt cx="214976" cy="214976"/>
          </a:xfrm>
        </p:grpSpPr>
        <p:sp>
          <p:nvSpPr>
            <p:cNvPr id="108" name="Oval 107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F6A025"/>
            </a:solidFill>
            <a:ln>
              <a:solidFill>
                <a:srgbClr val="F6A0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F6A02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223151" y="4433160"/>
            <a:ext cx="170090" cy="170090"/>
            <a:chOff x="2125247" y="4822380"/>
            <a:chExt cx="214976" cy="214976"/>
          </a:xfrm>
        </p:grpSpPr>
        <p:sp>
          <p:nvSpPr>
            <p:cNvPr id="112" name="Oval 111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D4DE23"/>
            </a:solidFill>
            <a:ln>
              <a:solidFill>
                <a:srgbClr val="D4DE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D4DE2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6346755" y="4446858"/>
            <a:ext cx="170090" cy="170090"/>
            <a:chOff x="2125247" y="4822380"/>
            <a:chExt cx="214976" cy="214976"/>
          </a:xfrm>
        </p:grpSpPr>
        <p:sp>
          <p:nvSpPr>
            <p:cNvPr id="116" name="Oval 115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7C517A"/>
            </a:solidFill>
            <a:ln>
              <a:solidFill>
                <a:srgbClr val="7C51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7C517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828585" y="6561145"/>
            <a:ext cx="1365865" cy="1769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ngsana New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99" name="Freeform 28"/>
          <p:cNvSpPr/>
          <p:nvPr/>
        </p:nvSpPr>
        <p:spPr>
          <a:xfrm>
            <a:off x="90659" y="869385"/>
            <a:ext cx="4222293" cy="1127483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05ABBA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0309" y="765770"/>
            <a:ext cx="3940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en-US" sz="4000" b="1" dirty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งานด้านพัฒนานักศึกษา</a:t>
            </a:r>
            <a:endParaRPr lang="en-US" sz="4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16495" y="1234435"/>
            <a:ext cx="369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400" dirty="0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ในการกำกับของรองอธิการบดี</a:t>
            </a:r>
          </a:p>
          <a:p>
            <a:pPr lvl="0" algn="ctr"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(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รศ</a:t>
            </a:r>
            <a:r>
              <a:rPr lang="th-TH" sz="2400" dirty="0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.ดร.ญาณ</a:t>
            </a:r>
            <a:r>
              <a:rPr lang="th-TH" sz="2400" dirty="0" err="1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ิน</a:t>
            </a:r>
            <a:r>
              <a:rPr lang="th-TH" sz="2400" dirty="0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  โอภาสพัฒนกิจ)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092631" y="249345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799EC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อธิการบดี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9EC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22" name="Straight Connector 96"/>
          <p:cNvCxnSpPr>
            <a:endCxn id="25" idx="0"/>
          </p:cNvCxnSpPr>
          <p:nvPr/>
        </p:nvCxnSpPr>
        <p:spPr>
          <a:xfrm flipH="1">
            <a:off x="874163" y="2862555"/>
            <a:ext cx="5087822" cy="62004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96"/>
          <p:cNvCxnSpPr/>
          <p:nvPr/>
        </p:nvCxnSpPr>
        <p:spPr>
          <a:xfrm flipH="1">
            <a:off x="2496455" y="2862555"/>
            <a:ext cx="3417343" cy="59108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96"/>
          <p:cNvCxnSpPr>
            <a:endCxn id="83" idx="0"/>
          </p:cNvCxnSpPr>
          <p:nvPr/>
        </p:nvCxnSpPr>
        <p:spPr>
          <a:xfrm flipH="1">
            <a:off x="3901938" y="2862555"/>
            <a:ext cx="2038538" cy="61753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96"/>
          <p:cNvCxnSpPr>
            <a:endCxn id="75" idx="0"/>
          </p:cNvCxnSpPr>
          <p:nvPr/>
        </p:nvCxnSpPr>
        <p:spPr>
          <a:xfrm flipH="1">
            <a:off x="5279968" y="2862555"/>
            <a:ext cx="639457" cy="63975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96"/>
          <p:cNvCxnSpPr>
            <a:endCxn id="59" idx="0"/>
          </p:cNvCxnSpPr>
          <p:nvPr/>
        </p:nvCxnSpPr>
        <p:spPr>
          <a:xfrm>
            <a:off x="5934093" y="2862555"/>
            <a:ext cx="493390" cy="63794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 35"/>
          <p:cNvSpPr/>
          <p:nvPr/>
        </p:nvSpPr>
        <p:spPr>
          <a:xfrm flipH="1">
            <a:off x="8227475" y="785281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092631" y="937650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รองอธิการบดี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9092631" y="1526171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ผู้ช่วยอธิการบดี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092630" y="2160630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5B1DE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ผู้อำนวยการกอง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5B1D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158595" y="2832303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หัวหน้างาน/ฝ่าย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066620" y="3333200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00B0F0"/>
                </a:solidFill>
                <a:latin typeface="Angsana New" pitchFamily="18" charset="-34"/>
                <a:cs typeface="Angsana New" pitchFamily="18" charset="-34"/>
              </a:rPr>
              <a:t>บุคลากรทุกระดับ/ตำแหน่ง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2" name="TextBox 141"/>
          <p:cNvSpPr txBox="1"/>
          <p:nvPr/>
        </p:nvSpPr>
        <p:spPr>
          <a:xfrm rot="16200000">
            <a:off x="4192511" y="1186813"/>
            <a:ext cx="1458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MJU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8" name="Freeform: Shape 22">
            <a:extLst>
              <a:ext uri="{FF2B5EF4-FFF2-40B4-BE49-F238E27FC236}">
                <a16:creationId xmlns:a16="http://schemas.microsoft.com/office/drawing/2014/main" id="{AA2B329C-F696-4429-B113-1124615ECA9E}"/>
              </a:ext>
            </a:extLst>
          </p:cNvPr>
          <p:cNvSpPr/>
          <p:nvPr/>
        </p:nvSpPr>
        <p:spPr>
          <a:xfrm>
            <a:off x="7427373" y="4121474"/>
            <a:ext cx="4467503" cy="477015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D46C286-DC80-4A2B-B316-F5E3986D318B}"/>
              </a:ext>
            </a:extLst>
          </p:cNvPr>
          <p:cNvSpPr txBox="1"/>
          <p:nvPr/>
        </p:nvSpPr>
        <p:spPr>
          <a:xfrm>
            <a:off x="7677775" y="4120635"/>
            <a:ext cx="4229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อำนวยการการบริหารงาน/การปฏิบัติงาน</a:t>
            </a:r>
            <a:endParaRPr lang="en-US" sz="2800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D46C286-DC80-4A2B-B316-F5E3986D318B}"/>
              </a:ext>
            </a:extLst>
          </p:cNvPr>
          <p:cNvSpPr txBox="1"/>
          <p:nvPr/>
        </p:nvSpPr>
        <p:spPr>
          <a:xfrm>
            <a:off x="7486760" y="4726799"/>
            <a:ext cx="4612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800080"/>
                </a:solidFill>
                <a:latin typeface="Angsana New" pitchFamily="18" charset="-34"/>
                <a:cs typeface="Angsana New" pitchFamily="18" charset="-34"/>
              </a:rPr>
              <a:t>-นโยบาย /ทิศทาง / หลักคิด / แนวทาง</a:t>
            </a:r>
          </a:p>
          <a:p>
            <a:r>
              <a:rPr lang="th-TH" sz="2400" b="1" dirty="0">
                <a:solidFill>
                  <a:srgbClr val="800080"/>
                </a:solidFill>
                <a:latin typeface="Angsana New" pitchFamily="18" charset="-34"/>
                <a:cs typeface="Angsana New" pitchFamily="18" charset="-34"/>
              </a:rPr>
              <a:t>-ร่วมประชุมปรึกษาหารือ</a:t>
            </a:r>
          </a:p>
          <a:p>
            <a:r>
              <a:rPr lang="th-TH" sz="2400" b="1" dirty="0">
                <a:solidFill>
                  <a:srgbClr val="800080"/>
                </a:solidFill>
                <a:latin typeface="Angsana New" pitchFamily="18" charset="-34"/>
                <a:cs typeface="Angsana New" pitchFamily="18" charset="-34"/>
              </a:rPr>
              <a:t>-ประสานการปฏิบัติกับภาคส่วนอื่นทั้งภายใน/ภายนอก</a:t>
            </a:r>
            <a:endParaRPr lang="en-US" sz="2400" b="1" dirty="0">
              <a:solidFill>
                <a:srgbClr val="80008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48" name="ลูกศรเชื่อมต่อแบบตรง 47"/>
          <p:cNvCxnSpPr>
            <a:cxnSpLocks/>
          </p:cNvCxnSpPr>
          <p:nvPr/>
        </p:nvCxnSpPr>
        <p:spPr>
          <a:xfrm>
            <a:off x="884349" y="4338830"/>
            <a:ext cx="6751938" cy="258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2367364" y="4426650"/>
            <a:ext cx="170090" cy="170090"/>
            <a:chOff x="2125247" y="4822380"/>
            <a:chExt cx="214976" cy="214976"/>
          </a:xfrm>
        </p:grpSpPr>
        <p:sp>
          <p:nvSpPr>
            <p:cNvPr id="104" name="Oval 103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C6166B"/>
            </a:solidFill>
            <a:ln>
              <a:solidFill>
                <a:srgbClr val="C616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C6166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36" name="Group 32">
            <a:extLst>
              <a:ext uri="{FF2B5EF4-FFF2-40B4-BE49-F238E27FC236}">
                <a16:creationId xmlns:a16="http://schemas.microsoft.com/office/drawing/2014/main" id="{27744CA1-E4C8-40DF-9D5C-C4ED18A42049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139" name="Rectangle 33">
              <a:extLst>
                <a:ext uri="{FF2B5EF4-FFF2-40B4-BE49-F238E27FC236}">
                  <a16:creationId xmlns:a16="http://schemas.microsoft.com/office/drawing/2014/main" id="{6323A04A-2841-4BAA-90B6-F40988AEF2F0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151" name="Picture 34">
              <a:extLst>
                <a:ext uri="{FF2B5EF4-FFF2-40B4-BE49-F238E27FC236}">
                  <a16:creationId xmlns:a16="http://schemas.microsoft.com/office/drawing/2014/main" id="{3D1F0628-F944-40CC-9C92-C6B637147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338591A-CDD6-46CC-8FCB-326D41B01CB0}"/>
              </a:ext>
            </a:extLst>
          </p:cNvPr>
          <p:cNvSpPr txBox="1"/>
          <p:nvPr/>
        </p:nvSpPr>
        <p:spPr>
          <a:xfrm>
            <a:off x="6926928" y="6021899"/>
            <a:ext cx="5082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https://stu2.mju.ac.th/wtms_index.aspx?&amp;lang=th-TH</a:t>
            </a:r>
          </a:p>
        </p:txBody>
      </p:sp>
      <p:sp>
        <p:nvSpPr>
          <p:cNvPr id="129" name="Freeform 28">
            <a:extLst>
              <a:ext uri="{FF2B5EF4-FFF2-40B4-BE49-F238E27FC236}">
                <a16:creationId xmlns:a16="http://schemas.microsoft.com/office/drawing/2014/main" id="{1625FCA5-2387-4738-BEBD-E38AE4D8A4CA}"/>
              </a:ext>
            </a:extLst>
          </p:cNvPr>
          <p:cNvSpPr/>
          <p:nvPr/>
        </p:nvSpPr>
        <p:spPr>
          <a:xfrm>
            <a:off x="90659" y="2112151"/>
            <a:ext cx="4602275" cy="912798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BA596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สำนักบริหารและพัฒนาวิชาการ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0BA596"/>
                </a:solidFill>
                <a:latin typeface="Angsana New" pitchFamily="18" charset="-34"/>
                <a:cs typeface="Angsana New" pitchFamily="18" charset="-34"/>
              </a:rPr>
              <a:t>กองส่งเสริม</a:t>
            </a:r>
            <a:r>
              <a:rPr lang="th-TH" sz="2400" b="1" dirty="0" err="1">
                <a:solidFill>
                  <a:srgbClr val="0BA596"/>
                </a:solidFill>
                <a:latin typeface="Angsana New" pitchFamily="18" charset="-34"/>
                <a:cs typeface="Angsana New" pitchFamily="18" charset="-34"/>
              </a:rPr>
              <a:t>ศิลป</a:t>
            </a:r>
            <a:r>
              <a:rPr lang="th-TH" sz="2400" b="1" dirty="0">
                <a:solidFill>
                  <a:srgbClr val="0BA596"/>
                </a:solidFill>
                <a:latin typeface="Angsana New" pitchFamily="18" charset="-34"/>
                <a:cs typeface="Angsana New" pitchFamily="18" charset="-34"/>
              </a:rPr>
              <a:t>วัฒนธรรม/อุทยานเกษตรและอาหาร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BA596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FF031860-DCB9-40CD-B0FC-00E5DF86F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6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3157226">
            <a:off x="7299342" y="-1168622"/>
            <a:ext cx="551132" cy="9689457"/>
          </a:xfrm>
          <a:custGeom>
            <a:avLst/>
            <a:gdLst>
              <a:gd name="connsiteX0" fmla="*/ 217061 w 525196"/>
              <a:gd name="connsiteY0" fmla="*/ 0 h 9224515"/>
              <a:gd name="connsiteX1" fmla="*/ 324717 w 525196"/>
              <a:gd name="connsiteY1" fmla="*/ 0 h 9224515"/>
              <a:gd name="connsiteX2" fmla="*/ 525196 w 525196"/>
              <a:gd name="connsiteY2" fmla="*/ 8519848 h 9224515"/>
              <a:gd name="connsiteX3" fmla="*/ 0 w 525196"/>
              <a:gd name="connsiteY3" fmla="*/ 9224515 h 922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96" h="9224515">
                <a:moveTo>
                  <a:pt x="217061" y="0"/>
                </a:moveTo>
                <a:lnTo>
                  <a:pt x="324717" y="0"/>
                </a:lnTo>
                <a:lnTo>
                  <a:pt x="525196" y="8519848"/>
                </a:lnTo>
                <a:lnTo>
                  <a:pt x="0" y="9224515"/>
                </a:lnTo>
                <a:close/>
              </a:path>
            </a:pathLst>
          </a:custGeom>
          <a:gradFill flip="none" rotWithShape="1">
            <a:gsLst>
              <a:gs pos="0">
                <a:srgbClr val="A5A5A5"/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73516" y="3256752"/>
            <a:ext cx="3053079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ardrop 27"/>
          <p:cNvSpPr/>
          <p:nvPr/>
        </p:nvSpPr>
        <p:spPr>
          <a:xfrm flipV="1">
            <a:off x="6319230" y="1919226"/>
            <a:ext cx="1674116" cy="1569484"/>
          </a:xfrm>
          <a:prstGeom prst="teardrop">
            <a:avLst/>
          </a:prstGeom>
          <a:solidFill>
            <a:srgbClr val="69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76935" y="5670297"/>
            <a:ext cx="3324508" cy="408132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ardrop 2"/>
          <p:cNvSpPr/>
          <p:nvPr/>
        </p:nvSpPr>
        <p:spPr>
          <a:xfrm flipV="1">
            <a:off x="2741706" y="3938580"/>
            <a:ext cx="2137124" cy="2003553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69995" y="4327917"/>
            <a:ext cx="1490133" cy="1397000"/>
          </a:xfrm>
          <a:prstGeom prst="ellipse">
            <a:avLst/>
          </a:prstGeom>
          <a:solidFill>
            <a:srgbClr val="0BA59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6418" y="4077390"/>
            <a:ext cx="1705468" cy="180369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</a:rPr>
              <a:t>Green Heart </a:t>
            </a:r>
            <a:endParaRPr lang="th-TH" sz="2800" b="1" dirty="0">
              <a:solidFill>
                <a:schemeClr val="bg1"/>
              </a:solidFill>
            </a:endParaRPr>
          </a:p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</a:rPr>
              <a:t>Smart</a:t>
            </a:r>
          </a:p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Student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820" y="2005992"/>
            <a:ext cx="2518813" cy="4142796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lvl="0" algn="thaiDist"/>
            <a:r>
              <a:rPr lang="th-TH" sz="2400" b="1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การพัฒนานักศึกษาให้มีจิตใจที่เคารพในธรรมชาติ เห็นคุณค่าของทรัพยากร</a:t>
            </a:r>
            <a:r>
              <a:rPr lang="en-US" sz="2400" b="1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ดำเนินชีวิตประจำวันแบบเป็นมิตรต่อสิ่งแวดล้อม โดยส่งเสริมกิจกรรมที่ตอบสนองต่อมหาวิทยาลัยสีเขียวให้ครอบคลุมและมีส่วนร่วมทั้งนักศึกษา คณาจารย์ เจ้าหน้าที่ ศิษย์เก่า และชุมชนสังคม</a:t>
            </a:r>
            <a:endParaRPr lang="en-US" sz="2400" b="1" dirty="0">
              <a:solidFill>
                <a:srgbClr val="00B05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5275981" y="4953612"/>
            <a:ext cx="3036285" cy="37274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35953" y="5364348"/>
            <a:ext cx="4374922" cy="71236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en-US" sz="3600" b="1" dirty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Knowledge</a:t>
            </a:r>
            <a:endParaRPr lang="th-TH" sz="3600" b="1" dirty="0">
              <a:solidFill>
                <a:srgbClr val="FFC000"/>
              </a:solidFill>
              <a:latin typeface="Angsana New" pitchFamily="18" charset="-34"/>
              <a:cs typeface="Angsana New" pitchFamily="18" charset="-34"/>
            </a:endParaRPr>
          </a:p>
          <a:p>
            <a:pPr marL="64770">
              <a:lnSpc>
                <a:spcPts val="1425"/>
              </a:lnSpc>
            </a:pPr>
            <a:endParaRPr lang="en-US" sz="3600" b="1" dirty="0">
              <a:solidFill>
                <a:srgbClr val="FFC000"/>
              </a:solidFill>
              <a:latin typeface="Angsana New" pitchFamily="18" charset="-34"/>
              <a:cs typeface="Angsana New" pitchFamily="18" charset="-34"/>
            </a:endParaRPr>
          </a:p>
          <a:p>
            <a:pPr marL="64770">
              <a:lnSpc>
                <a:spcPts val="1425"/>
              </a:lnSpc>
            </a:pPr>
            <a:r>
              <a:rPr lang="th-TH" sz="3600" b="1" dirty="0">
                <a:solidFill>
                  <a:srgbClr val="FFC000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ความรู้พร้อมใช้</a:t>
            </a:r>
            <a:endParaRPr lang="en-US" sz="3600" b="1" dirty="0">
              <a:solidFill>
                <a:srgbClr val="FFC000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72640" y="2156798"/>
            <a:ext cx="1167296" cy="1094340"/>
          </a:xfrm>
          <a:prstGeom prst="ellipse">
            <a:avLst/>
          </a:prstGeom>
          <a:solidFill>
            <a:srgbClr val="26798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3554" y="2409016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Heart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31599" y="2364543"/>
            <a:ext cx="3145250" cy="891906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 algn="r">
              <a:lnSpc>
                <a:spcPts val="1425"/>
              </a:lnSpc>
            </a:pPr>
            <a:endParaRPr lang="th-TH" sz="3600" b="1" dirty="0">
              <a:solidFill>
                <a:schemeClr val="accent5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64770" algn="r">
              <a:lnSpc>
                <a:spcPts val="1425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Attitude</a:t>
            </a:r>
            <a:endParaRPr lang="th-TH" sz="3600" b="1" dirty="0">
              <a:solidFill>
                <a:schemeClr val="accent5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64770" algn="r">
              <a:lnSpc>
                <a:spcPts val="1425"/>
              </a:lnSpc>
            </a:pPr>
            <a:endParaRPr lang="en-US" sz="3600" b="1" dirty="0">
              <a:solidFill>
                <a:schemeClr val="accent5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64770" algn="r">
              <a:lnSpc>
                <a:spcPts val="1425"/>
              </a:lnSpc>
            </a:pPr>
            <a:r>
              <a:rPr lang="th-TH" sz="3600" b="1" dirty="0">
                <a:solidFill>
                  <a:schemeClr val="accent5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จิตใจสาธารณะ</a:t>
            </a:r>
          </a:p>
        </p:txBody>
      </p:sp>
      <p:sp>
        <p:nvSpPr>
          <p:cNvPr id="33" name="Oval 32"/>
          <p:cNvSpPr/>
          <p:nvPr/>
        </p:nvSpPr>
        <p:spPr>
          <a:xfrm flipH="1">
            <a:off x="8757991" y="2807594"/>
            <a:ext cx="2710093" cy="32338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312266" y="1108019"/>
            <a:ext cx="2515905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ardrop 39"/>
          <p:cNvSpPr/>
          <p:nvPr/>
        </p:nvSpPr>
        <p:spPr>
          <a:xfrm flipV="1">
            <a:off x="9373780" y="86402"/>
            <a:ext cx="1287055" cy="1206614"/>
          </a:xfrm>
          <a:prstGeom prst="teardrop">
            <a:avLst/>
          </a:prstGeom>
          <a:solidFill>
            <a:srgbClr val="98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572071" y="277377"/>
            <a:ext cx="897413" cy="841325"/>
          </a:xfrm>
          <a:prstGeom prst="ellipse">
            <a:avLst/>
          </a:prstGeom>
          <a:solidFill>
            <a:srgbClr val="68863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64570" y="443435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gency FB" pitchFamily="34" charset="0"/>
              </a:rPr>
              <a:t>Health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17678" y="-2255"/>
            <a:ext cx="4019860" cy="174213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r" defTabSz="793699">
              <a:defRPr/>
            </a:pPr>
            <a:r>
              <a:rPr lang="en-US" sz="3600" b="1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Ready</a:t>
            </a:r>
          </a:p>
          <a:p>
            <a:pPr algn="r" defTabSz="793699">
              <a:defRPr/>
            </a:pPr>
            <a:r>
              <a:rPr lang="th-TH" sz="3600" b="1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กายพร้อม ใจพร้อม </a:t>
            </a:r>
            <a:endParaRPr lang="en-US" sz="3600" b="1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pPr algn="r" defTabSz="793699">
              <a:defRPr/>
            </a:pPr>
            <a:r>
              <a:rPr lang="th-TH" sz="3600" b="1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ตอบสนองต่อการเปลี่ยนแปลง</a:t>
            </a:r>
            <a:endParaRPr lang="en-US" sz="3600" b="1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Teardrop 33"/>
          <p:cNvSpPr/>
          <p:nvPr/>
        </p:nvSpPr>
        <p:spPr>
          <a:xfrm flipH="1" flipV="1">
            <a:off x="8623414" y="1541494"/>
            <a:ext cx="1505780" cy="1411668"/>
          </a:xfrm>
          <a:prstGeom prst="teardrop">
            <a:avLst/>
          </a:prstGeom>
          <a:solidFill>
            <a:srgbClr val="1D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858552" y="1728182"/>
            <a:ext cx="1049922" cy="984302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8530502" y="1925584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gency FB" pitchFamily="34" charset="0"/>
              </a:rPr>
              <a:t>Hand</a:t>
            </a:r>
          </a:p>
        </p:txBody>
      </p:sp>
      <p:sp>
        <p:nvSpPr>
          <p:cNvPr id="22" name="Teardrop 21"/>
          <p:cNvSpPr/>
          <p:nvPr/>
        </p:nvSpPr>
        <p:spPr>
          <a:xfrm flipH="1" flipV="1">
            <a:off x="5271114" y="3604797"/>
            <a:ext cx="1838428" cy="1723526"/>
          </a:xfrm>
          <a:prstGeom prst="teardrop">
            <a:avLst/>
          </a:prstGeom>
          <a:solidFill>
            <a:srgbClr val="F2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5575546" y="3852417"/>
            <a:ext cx="1281864" cy="1201748"/>
          </a:xfrm>
          <a:prstGeom prst="ellipse">
            <a:avLst/>
          </a:prstGeom>
          <a:solidFill>
            <a:srgbClr val="CF8F0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337594" y="4205188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Head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441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820" y="1234397"/>
            <a:ext cx="420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spc="-150" dirty="0">
                <a:solidFill>
                  <a:srgbClr val="00206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j-cs"/>
              </a:rPr>
              <a:t>1.3 </a:t>
            </a:r>
            <a:r>
              <a:rPr lang="th-TH" sz="3600" b="1" spc="-150" dirty="0">
                <a:solidFill>
                  <a:srgbClr val="00206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j-cs"/>
              </a:rPr>
              <a:t>หลักคิดการพัฒนานักศึกษา</a:t>
            </a:r>
            <a:endParaRPr lang="en-US" sz="3600" b="1" spc="-150" dirty="0">
              <a:solidFill>
                <a:srgbClr val="00206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+mj-cs"/>
            </a:endParaRPr>
          </a:p>
        </p:txBody>
      </p:sp>
      <p:grpSp>
        <p:nvGrpSpPr>
          <p:cNvPr id="47" name="Group 49"/>
          <p:cNvGrpSpPr/>
          <p:nvPr/>
        </p:nvGrpSpPr>
        <p:grpSpPr>
          <a:xfrm>
            <a:off x="4740831" y="674114"/>
            <a:ext cx="770992" cy="149017"/>
            <a:chOff x="4046879" y="2995611"/>
            <a:chExt cx="722558" cy="139656"/>
          </a:xfrm>
          <a:solidFill>
            <a:srgbClr val="00B050"/>
          </a:solidFill>
        </p:grpSpPr>
        <p:sp>
          <p:nvSpPr>
            <p:cNvPr id="57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8800377" y="3116392"/>
            <a:ext cx="2871185" cy="71236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en-US" sz="36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Skill</a:t>
            </a:r>
          </a:p>
          <a:p>
            <a:pPr marL="64770">
              <a:lnSpc>
                <a:spcPts val="1425"/>
              </a:lnSpc>
            </a:pPr>
            <a:endParaRPr lang="th-TH" sz="3600" b="1" dirty="0">
              <a:solidFill>
                <a:srgbClr val="008080"/>
              </a:solidFill>
              <a:latin typeface="Angsana New" pitchFamily="18" charset="-34"/>
              <a:cs typeface="Angsana New" pitchFamily="18" charset="-34"/>
            </a:endParaRPr>
          </a:p>
          <a:p>
            <a:pPr marL="64770">
              <a:lnSpc>
                <a:spcPts val="1425"/>
              </a:lnSpc>
            </a:pPr>
            <a:r>
              <a:rPr lang="th-TH" sz="36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ทักษะพร้อมปฏิบัติ</a:t>
            </a:r>
            <a:endParaRPr lang="en-US" sz="3600" b="1" dirty="0">
              <a:solidFill>
                <a:srgbClr val="00808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8" name="Teardrop 27"/>
          <p:cNvSpPr/>
          <p:nvPr/>
        </p:nvSpPr>
        <p:spPr>
          <a:xfrm rot="4224347" flipV="1">
            <a:off x="11095279" y="40179"/>
            <a:ext cx="595705" cy="555263"/>
          </a:xfrm>
          <a:prstGeom prst="teardrop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4"/>
          <p:cNvSpPr/>
          <p:nvPr/>
        </p:nvSpPr>
        <p:spPr>
          <a:xfrm flipH="1">
            <a:off x="11170085" y="116571"/>
            <a:ext cx="471572" cy="436041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7187EF9A-6D3E-4B8A-B118-EB159775D2E5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52" name="Rectangle 33">
              <a:extLst>
                <a:ext uri="{FF2B5EF4-FFF2-40B4-BE49-F238E27FC236}">
                  <a16:creationId xmlns:a16="http://schemas.microsoft.com/office/drawing/2014/main" id="{8321910D-F4EA-4471-8739-DADB6F45A3C0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3" name="Picture 34">
              <a:extLst>
                <a:ext uri="{FF2B5EF4-FFF2-40B4-BE49-F238E27FC236}">
                  <a16:creationId xmlns:a16="http://schemas.microsoft.com/office/drawing/2014/main" id="{DC338E38-A120-4006-965B-3BFCB9107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AD7C03E-AEA9-4EE9-9AE8-4FD816EF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1" y="28293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915725" y="535971"/>
            <a:ext cx="9256330" cy="6181912"/>
          </a:xfrm>
          <a:custGeom>
            <a:avLst/>
            <a:gdLst>
              <a:gd name="connsiteX0" fmla="*/ 5080011 w 8825570"/>
              <a:gd name="connsiteY0" fmla="*/ 0 h 7042907"/>
              <a:gd name="connsiteX1" fmla="*/ 1778011 w 8825570"/>
              <a:gd name="connsiteY1" fmla="*/ 774700 h 7042907"/>
              <a:gd name="connsiteX2" fmla="*/ 4584711 w 8825570"/>
              <a:gd name="connsiteY2" fmla="*/ 1562100 h 7042907"/>
              <a:gd name="connsiteX3" fmla="*/ 8153411 w 8825570"/>
              <a:gd name="connsiteY3" fmla="*/ 2197100 h 7042907"/>
              <a:gd name="connsiteX4" fmla="*/ 11 w 8825570"/>
              <a:gd name="connsiteY4" fmla="*/ 4051300 h 7042907"/>
              <a:gd name="connsiteX5" fmla="*/ 8216911 w 8825570"/>
              <a:gd name="connsiteY5" fmla="*/ 6832600 h 7042907"/>
              <a:gd name="connsiteX6" fmla="*/ 8216911 w 8825570"/>
              <a:gd name="connsiteY6" fmla="*/ 6845300 h 7042907"/>
              <a:gd name="connsiteX7" fmla="*/ 8216911 w 8825570"/>
              <a:gd name="connsiteY7" fmla="*/ 6845300 h 7042907"/>
              <a:gd name="connsiteX0" fmla="*/ 5481063 w 9256330"/>
              <a:gd name="connsiteY0" fmla="*/ 0 h 7035779"/>
              <a:gd name="connsiteX1" fmla="*/ 2179063 w 9256330"/>
              <a:gd name="connsiteY1" fmla="*/ 774700 h 7035779"/>
              <a:gd name="connsiteX2" fmla="*/ 4985763 w 9256330"/>
              <a:gd name="connsiteY2" fmla="*/ 1562100 h 7035779"/>
              <a:gd name="connsiteX3" fmla="*/ 8554463 w 9256330"/>
              <a:gd name="connsiteY3" fmla="*/ 2197100 h 7035779"/>
              <a:gd name="connsiteX4" fmla="*/ 10 w 9256330"/>
              <a:gd name="connsiteY4" fmla="*/ 4147553 h 7035779"/>
              <a:gd name="connsiteX5" fmla="*/ 8617963 w 9256330"/>
              <a:gd name="connsiteY5" fmla="*/ 6832600 h 7035779"/>
              <a:gd name="connsiteX6" fmla="*/ 8617963 w 9256330"/>
              <a:gd name="connsiteY6" fmla="*/ 6845300 h 7035779"/>
              <a:gd name="connsiteX7" fmla="*/ 8617963 w 9256330"/>
              <a:gd name="connsiteY7" fmla="*/ 6845300 h 703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56330" h="7035779">
                <a:moveTo>
                  <a:pt x="5481063" y="0"/>
                </a:moveTo>
                <a:cubicBezTo>
                  <a:pt x="3871338" y="257175"/>
                  <a:pt x="2261613" y="514350"/>
                  <a:pt x="2179063" y="774700"/>
                </a:cubicBezTo>
                <a:cubicBezTo>
                  <a:pt x="2096513" y="1035050"/>
                  <a:pt x="3923196" y="1325033"/>
                  <a:pt x="4985763" y="1562100"/>
                </a:cubicBezTo>
                <a:cubicBezTo>
                  <a:pt x="6048330" y="1799167"/>
                  <a:pt x="9385422" y="1766191"/>
                  <a:pt x="8554463" y="2197100"/>
                </a:cubicBezTo>
                <a:cubicBezTo>
                  <a:pt x="7723504" y="2628009"/>
                  <a:pt x="-10573" y="3374970"/>
                  <a:pt x="10" y="4147553"/>
                </a:cubicBezTo>
                <a:cubicBezTo>
                  <a:pt x="10593" y="4920136"/>
                  <a:pt x="7181638" y="6382976"/>
                  <a:pt x="8617963" y="6832600"/>
                </a:cubicBezTo>
                <a:cubicBezTo>
                  <a:pt x="10054289" y="7282225"/>
                  <a:pt x="8617963" y="6845300"/>
                  <a:pt x="8617963" y="6845300"/>
                </a:cubicBezTo>
                <a:lnTo>
                  <a:pt x="8617963" y="6845300"/>
                </a:ln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7287" y="2925032"/>
            <a:ext cx="3434714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ardrop 27"/>
          <p:cNvSpPr/>
          <p:nvPr/>
        </p:nvSpPr>
        <p:spPr>
          <a:xfrm flipV="1">
            <a:off x="1798875" y="1238209"/>
            <a:ext cx="1883381" cy="1883381"/>
          </a:xfrm>
          <a:prstGeom prst="teardrop">
            <a:avLst/>
          </a:prstGeom>
          <a:solidFill>
            <a:srgbClr val="CC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94521" y="4111305"/>
            <a:ext cx="3454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3200" b="1" dirty="0">
                <a:solidFill>
                  <a:srgbClr val="00A0B0"/>
                </a:solidFill>
                <a:latin typeface=".VnArial Narrow" panose="020B7200000000000000" pitchFamily="34" charset="0"/>
                <a:cs typeface="+mj-cs"/>
              </a:rPr>
              <a:t>การตระหนัก/ปรับตัวต่อการเปลี่ยนแปลง</a:t>
            </a:r>
          </a:p>
          <a:p>
            <a:pPr lvl="0"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A0B0"/>
                </a:solidFill>
                <a:effectLst/>
                <a:uLnTx/>
                <a:uFillTx/>
                <a:latin typeface=".VnArial Narrow" panose="020B7200000000000000" pitchFamily="34" charset="0"/>
                <a:cs typeface="+mj-cs"/>
              </a:rPr>
              <a:t>“สุขภาพต้องมาก่อน”</a:t>
            </a:r>
          </a:p>
          <a:p>
            <a:pPr lvl="0">
              <a:defRPr/>
            </a:pPr>
            <a:r>
              <a:rPr lang="en-US" sz="3200" b="1" dirty="0">
                <a:solidFill>
                  <a:srgbClr val="00A0B0"/>
                </a:solidFill>
                <a:latin typeface=".VnArial Narrow" panose="020B7200000000000000" pitchFamily="34" charset="0"/>
                <a:cs typeface="+mj-cs"/>
              </a:rPr>
              <a:t>(Healthy First)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A0B0"/>
              </a:solidFill>
              <a:effectLst/>
              <a:uLnTx/>
              <a:uFillTx/>
              <a:latin typeface=".VnArial Narrow" panose="020B7200000000000000" pitchFamily="34" charset="0"/>
              <a:cs typeface="+mj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3233071" y="4524153"/>
            <a:ext cx="3415821" cy="44729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0190" y="3537963"/>
            <a:ext cx="3155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srgbClr val="8A9B0F"/>
                </a:solidFill>
                <a:latin typeface="Angsana New" pitchFamily="18" charset="-34"/>
                <a:cs typeface="+mj-cs"/>
              </a:rPr>
              <a:t>การตอบโจทย์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srgbClr val="8A9B0F"/>
                </a:solidFill>
                <a:latin typeface="Angsana New" pitchFamily="18" charset="-34"/>
                <a:cs typeface="+mj-cs"/>
              </a:rPr>
              <a:t>-มหาวิทยาลัยสีเขียว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8A9B0F"/>
                </a:solidFill>
                <a:effectLst/>
                <a:uLnTx/>
                <a:uFillTx/>
                <a:latin typeface="Angsana New" pitchFamily="18" charset="-34"/>
                <a:cs typeface="+mj-cs"/>
              </a:rPr>
              <a:t>-มหาวิทยาลัยยั่งยืน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A9B0F"/>
              </a:solidFill>
              <a:effectLst/>
              <a:uLnTx/>
              <a:uFillTx/>
              <a:latin typeface="Angsana New" pitchFamily="18" charset="-34"/>
              <a:cs typeface="+mj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80396" y="1472845"/>
            <a:ext cx="1313208" cy="131320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77674" y="1902482"/>
            <a:ext cx="191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41624" y="2097237"/>
            <a:ext cx="2245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rgbClr val="FF0000"/>
                </a:solidFill>
                <a:latin typeface=".VnArial Narrow" panose="020B7200000000000000" pitchFamily="34" charset="0"/>
                <a:cs typeface="+mj-cs"/>
              </a:rPr>
              <a:t>การพัฒนาทักษะในศตวรรษที่ </a:t>
            </a:r>
            <a:r>
              <a:rPr lang="en-US" sz="3200" b="1" dirty="0">
                <a:solidFill>
                  <a:srgbClr val="FF0000"/>
                </a:solidFill>
                <a:latin typeface=".VnArial Narrow" panose="020B7200000000000000" pitchFamily="34" charset="0"/>
                <a:cs typeface="+mj-cs"/>
              </a:rPr>
              <a:t>21</a:t>
            </a:r>
            <a:endParaRPr lang="th-TH" sz="3200" b="1" dirty="0">
              <a:solidFill>
                <a:srgbClr val="FF0000"/>
              </a:solidFill>
              <a:latin typeface=".VnArial Narrow" panose="020B7200000000000000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.VnArial Narrow" panose="020B7200000000000000" pitchFamily="34" charset="0"/>
                <a:cs typeface="+mj-cs"/>
              </a:rPr>
              <a:t>+ PLOs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5865399" y="2476294"/>
            <a:ext cx="3048855" cy="388066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17049" y="1084733"/>
            <a:ext cx="299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.VnArial Narrow" panose="020B7200000000000000" pitchFamily="34" charset="0"/>
                <a:cs typeface="+mj-cs"/>
              </a:rPr>
              <a:t>เครือข่ายความร่วมมือ</a:t>
            </a:r>
          </a:p>
          <a:p>
            <a:pPr lvl="0">
              <a:defRPr/>
            </a:pPr>
            <a:r>
              <a:rPr lang="th-TH" sz="2400" b="1" dirty="0">
                <a:solidFill>
                  <a:srgbClr val="CC0066"/>
                </a:solidFill>
                <a:latin typeface=".VnArial Narrow" panose="020B7200000000000000" pitchFamily="34" charset="0"/>
                <a:cs typeface="+mj-cs"/>
              </a:rPr>
              <a:t>-คณะ/ส่วนงาน</a:t>
            </a:r>
          </a:p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.VnArial Narrow" panose="020B7200000000000000" pitchFamily="34" charset="0"/>
                <a:cs typeface="+mj-cs"/>
              </a:rPr>
              <a:t>-รองคณบดี/นักวิชาการศึกษา</a:t>
            </a:r>
          </a:p>
          <a:p>
            <a:pPr lvl="0">
              <a:defRPr/>
            </a:pPr>
            <a:r>
              <a:rPr lang="th-TH" sz="2400" b="1" dirty="0">
                <a:solidFill>
                  <a:srgbClr val="CC0066"/>
                </a:solidFill>
                <a:latin typeface=".VnArial Narrow" panose="020B7200000000000000" pitchFamily="34" charset="0"/>
                <a:cs typeface="+mj-cs"/>
              </a:rPr>
              <a:t>-ศิษย์เก่า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.VnArial Narrow" panose="020B7200000000000000" pitchFamily="34" charset="0"/>
              <a:cs typeface="+mj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211090" y="1525797"/>
            <a:ext cx="2830393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ardrop 39"/>
          <p:cNvSpPr/>
          <p:nvPr/>
        </p:nvSpPr>
        <p:spPr>
          <a:xfrm flipV="1">
            <a:off x="9134752" y="244345"/>
            <a:ext cx="1447937" cy="1447937"/>
          </a:xfrm>
          <a:prstGeom prst="teardrop">
            <a:avLst/>
          </a:prstGeom>
          <a:solidFill>
            <a:srgbClr val="EDC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357833" y="427800"/>
            <a:ext cx="1009590" cy="100959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65756" y="809782"/>
            <a:ext cx="191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</p:txBody>
      </p:sp>
      <p:sp>
        <p:nvSpPr>
          <p:cNvPr id="34" name="Teardrop 33"/>
          <p:cNvSpPr/>
          <p:nvPr/>
        </p:nvSpPr>
        <p:spPr>
          <a:xfrm flipH="1" flipV="1">
            <a:off x="6285573" y="964427"/>
            <a:ext cx="1694002" cy="1694002"/>
          </a:xfrm>
          <a:prstGeom prst="teardrop">
            <a:avLst/>
          </a:prstGeom>
          <a:solidFill>
            <a:srgbClr val="EB6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6550103" y="1188453"/>
            <a:ext cx="1181162" cy="118116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6181047" y="1579232"/>
            <a:ext cx="191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Teardrop 21"/>
          <p:cNvSpPr/>
          <p:nvPr/>
        </p:nvSpPr>
        <p:spPr>
          <a:xfrm flipH="1" flipV="1">
            <a:off x="3645682" y="2644550"/>
            <a:ext cx="2068231" cy="2068231"/>
          </a:xfrm>
          <a:prstGeom prst="teardrop">
            <a:avLst/>
          </a:prstGeom>
          <a:solidFill>
            <a:srgbClr val="8A9B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3988168" y="2941695"/>
            <a:ext cx="1442097" cy="144209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3696326" y="3395786"/>
            <a:ext cx="1918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ardrop 2"/>
          <p:cNvSpPr/>
          <p:nvPr/>
        </p:nvSpPr>
        <p:spPr>
          <a:xfrm flipV="1">
            <a:off x="6313679" y="3642849"/>
            <a:ext cx="2404264" cy="2404264"/>
          </a:xfrm>
          <a:prstGeom prst="teardrop">
            <a:avLst/>
          </a:prstGeom>
          <a:solidFill>
            <a:srgbClr val="00A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82158" y="3998451"/>
            <a:ext cx="1676400" cy="16764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3254" y="4569226"/>
            <a:ext cx="191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9357833" y="641921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620345" y="214583"/>
            <a:ext cx="15716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การสร้างนิเวศน์/แพลตฟอร์ม </a:t>
            </a:r>
            <a:endParaRPr lang="en-US" sz="2400" b="1" dirty="0">
              <a:solidFill>
                <a:srgbClr val="FFC000"/>
              </a:solidFill>
              <a:latin typeface=".VnArial Narrow" panose="020B7200000000000000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การทำงาน/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กิจกรรม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ยุคใหม่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-สารสนเทศ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-ออนไลน์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7806" y="6100366"/>
            <a:ext cx="5654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spc="-15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1.4 </a:t>
            </a:r>
            <a:r>
              <a:rPr lang="th-TH" sz="4000" b="1" spc="-15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แนวทางการพัฒนานักศึกษา</a:t>
            </a:r>
            <a:endParaRPr lang="en-US" sz="4000" b="1" spc="-150" dirty="0">
              <a:solidFill>
                <a:prstClr val="black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grpSp>
        <p:nvGrpSpPr>
          <p:cNvPr id="60" name="Group 49"/>
          <p:cNvGrpSpPr/>
          <p:nvPr/>
        </p:nvGrpSpPr>
        <p:grpSpPr>
          <a:xfrm>
            <a:off x="3700546" y="353291"/>
            <a:ext cx="770992" cy="149017"/>
            <a:chOff x="4046879" y="2995611"/>
            <a:chExt cx="722558" cy="139656"/>
          </a:xfrm>
          <a:solidFill>
            <a:srgbClr val="00B050"/>
          </a:solidFill>
        </p:grpSpPr>
        <p:sp>
          <p:nvSpPr>
            <p:cNvPr id="61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Teardrop 27"/>
          <p:cNvSpPr/>
          <p:nvPr/>
        </p:nvSpPr>
        <p:spPr>
          <a:xfrm flipV="1">
            <a:off x="4994819" y="103366"/>
            <a:ext cx="994969" cy="949666"/>
          </a:xfrm>
          <a:prstGeom prst="teardrop">
            <a:avLst/>
          </a:prstGeom>
          <a:solidFill>
            <a:srgbClr val="69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34"/>
          <p:cNvSpPr/>
          <p:nvPr/>
        </p:nvSpPr>
        <p:spPr>
          <a:xfrm flipH="1">
            <a:off x="5086945" y="171648"/>
            <a:ext cx="787638" cy="745761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5024795" y="351563"/>
            <a:ext cx="849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D5AAE-F85B-470B-84A6-0BF6C58D0FDD}"/>
              </a:ext>
            </a:extLst>
          </p:cNvPr>
          <p:cNvSpPr txBox="1"/>
          <p:nvPr/>
        </p:nvSpPr>
        <p:spPr>
          <a:xfrm>
            <a:off x="6070431" y="139545"/>
            <a:ext cx="3048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การบูรณาการกิจกรรมกับการเรียนการสอน วิจัยและบริการวิชาการ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0B9C2FA0-F642-422F-9B89-689335BD02BC}"/>
              </a:ext>
            </a:extLst>
          </p:cNvPr>
          <p:cNvGrpSpPr/>
          <p:nvPr/>
        </p:nvGrpSpPr>
        <p:grpSpPr>
          <a:xfrm>
            <a:off x="8045630" y="6374851"/>
            <a:ext cx="3899310" cy="400110"/>
            <a:chOff x="3768249" y="6149772"/>
            <a:chExt cx="3899310" cy="400110"/>
          </a:xfrm>
        </p:grpSpPr>
        <p:sp>
          <p:nvSpPr>
            <p:cNvPr id="52" name="Rectangle 33">
              <a:extLst>
                <a:ext uri="{FF2B5EF4-FFF2-40B4-BE49-F238E27FC236}">
                  <a16:creationId xmlns:a16="http://schemas.microsoft.com/office/drawing/2014/main" id="{908D033A-5070-481E-9F87-6FC371D030D9}"/>
                </a:ext>
              </a:extLst>
            </p:cNvPr>
            <p:cNvSpPr/>
            <p:nvPr/>
          </p:nvSpPr>
          <p:spPr>
            <a:xfrm>
              <a:off x="3768249" y="6180550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3" name="Picture 34">
              <a:extLst>
                <a:ext uri="{FF2B5EF4-FFF2-40B4-BE49-F238E27FC236}">
                  <a16:creationId xmlns:a16="http://schemas.microsoft.com/office/drawing/2014/main" id="{3951CFF5-2F31-4304-9006-9D8D1AB67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1177" y="6149772"/>
              <a:ext cx="278051" cy="40011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485091B-D29F-4E63-A597-52D5D79A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/>
          <p:cNvSpPr/>
          <p:nvPr/>
        </p:nvSpPr>
        <p:spPr>
          <a:xfrm rot="1021702">
            <a:off x="5664419" y="-49373"/>
            <a:ext cx="2848190" cy="7112241"/>
          </a:xfrm>
          <a:custGeom>
            <a:avLst/>
            <a:gdLst>
              <a:gd name="connsiteX0" fmla="*/ 1347028 w 3230341"/>
              <a:gd name="connsiteY0" fmla="*/ 0 h 7112241"/>
              <a:gd name="connsiteX1" fmla="*/ 2051384 w 3230341"/>
              <a:gd name="connsiteY1" fmla="*/ 0 h 7112241"/>
              <a:gd name="connsiteX2" fmla="*/ 3230341 w 3230341"/>
              <a:gd name="connsiteY2" fmla="*/ 6224856 h 7112241"/>
              <a:gd name="connsiteX3" fmla="*/ 0 w 3230341"/>
              <a:gd name="connsiteY3" fmla="*/ 7112241 h 711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341" h="7112241">
                <a:moveTo>
                  <a:pt x="1347028" y="0"/>
                </a:moveTo>
                <a:lnTo>
                  <a:pt x="2051384" y="0"/>
                </a:lnTo>
                <a:lnTo>
                  <a:pt x="3230341" y="6224856"/>
                </a:lnTo>
                <a:lnTo>
                  <a:pt x="0" y="71122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92115" y="5952318"/>
            <a:ext cx="2830393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436969" y="2744120"/>
            <a:ext cx="3434714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flipV="1">
            <a:off x="4706371" y="978025"/>
            <a:ext cx="1883381" cy="1883381"/>
          </a:xfrm>
          <a:prstGeom prst="teardrop">
            <a:avLst/>
          </a:prstGeom>
          <a:solidFill>
            <a:srgbClr val="87A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98505" y="5103954"/>
            <a:ext cx="3740071" cy="489758"/>
          </a:xfrm>
          <a:prstGeom prst="ellipse">
            <a:avLst/>
          </a:prstGeom>
          <a:solidFill>
            <a:srgbClr val="4F4F5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91402" y="4635435"/>
            <a:ext cx="2641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j-cs"/>
              </a:rPr>
              <a:t>กล้าคิด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j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7167558" y="5179759"/>
            <a:ext cx="3415821" cy="447298"/>
          </a:xfrm>
          <a:prstGeom prst="ellipse">
            <a:avLst/>
          </a:prstGeom>
          <a:solidFill>
            <a:srgbClr val="4F4F5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89306" y="1337309"/>
            <a:ext cx="1313208" cy="13132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556" y="1854646"/>
            <a:ext cx="191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03442" y="1516657"/>
            <a:ext cx="1495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87A801"/>
                </a:solidFill>
                <a:latin typeface=".VnArial Narrow" panose="020B7200000000000000" pitchFamily="34" charset="0"/>
                <a:cs typeface="+mj-cs"/>
              </a:rPr>
              <a:t>กล้านำ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7A801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7420797" y="2573748"/>
            <a:ext cx="3048855" cy="388066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593558" y="1374647"/>
            <a:ext cx="2386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00A4C9"/>
                </a:solidFill>
                <a:latin typeface=".VnArial Narrow" panose="020B7200000000000000" pitchFamily="34" charset="0"/>
                <a:cs typeface="+mj-cs"/>
              </a:rPr>
              <a:t>กล้ารับผิดชอบ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A4C9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07792" y="5731090"/>
            <a:ext cx="10348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0BA596"/>
                </a:solidFill>
                <a:latin typeface=".VnArial Narrow" panose="020B7200000000000000" pitchFamily="34" charset="0"/>
                <a:cs typeface="+mj-cs"/>
              </a:rPr>
              <a:t>วิชาการช่วยให้มีงานทำ                        กิจกรรมช่วยให้ทำงานเป็น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A596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34" name="Teardrop 33"/>
          <p:cNvSpPr/>
          <p:nvPr/>
        </p:nvSpPr>
        <p:spPr>
          <a:xfrm flipH="1" flipV="1">
            <a:off x="7851068" y="1046388"/>
            <a:ext cx="1694002" cy="1694002"/>
          </a:xfrm>
          <a:prstGeom prst="teardrop">
            <a:avLst/>
          </a:prstGeom>
          <a:solidFill>
            <a:srgbClr val="00A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8076882" y="1339762"/>
            <a:ext cx="1181162" cy="11811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flipH="1">
            <a:off x="7766493" y="1722326"/>
            <a:ext cx="191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4.</a:t>
            </a:r>
          </a:p>
        </p:txBody>
      </p:sp>
      <p:sp>
        <p:nvSpPr>
          <p:cNvPr id="22" name="Teardrop 21"/>
          <p:cNvSpPr/>
          <p:nvPr/>
        </p:nvSpPr>
        <p:spPr>
          <a:xfrm flipH="1" flipV="1">
            <a:off x="7576004" y="2933737"/>
            <a:ext cx="2466285" cy="2466285"/>
          </a:xfrm>
          <a:prstGeom prst="teardrop">
            <a:avLst/>
          </a:prstGeom>
          <a:solidFill>
            <a:srgbClr val="FB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7952050" y="3302985"/>
            <a:ext cx="1719645" cy="17196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flipH="1">
            <a:off x="7845151" y="3776194"/>
            <a:ext cx="191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atin typeface="Comic Sans MS" pitchFamily="66" charset="0"/>
              </a:rPr>
              <a:t>2.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009132" y="6022568"/>
            <a:ext cx="770992" cy="149017"/>
            <a:chOff x="4046879" y="2995611"/>
            <a:chExt cx="722558" cy="139656"/>
          </a:xfrm>
          <a:solidFill>
            <a:srgbClr val="00B050"/>
          </a:solidFill>
        </p:grpSpPr>
        <p:sp>
          <p:nvSpPr>
            <p:cNvPr id="51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ardrop 2"/>
          <p:cNvSpPr/>
          <p:nvPr/>
        </p:nvSpPr>
        <p:spPr>
          <a:xfrm flipV="1">
            <a:off x="2808412" y="2511399"/>
            <a:ext cx="2831174" cy="2831174"/>
          </a:xfrm>
          <a:prstGeom prst="teardrop">
            <a:avLst/>
          </a:prstGeom>
          <a:solidFill>
            <a:srgbClr val="FF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249108" y="2937003"/>
            <a:ext cx="1974068" cy="19740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76816" y="3719400"/>
            <a:ext cx="191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1.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56201" y="4758226"/>
            <a:ext cx="160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thaiDist">
              <a:defRPr/>
            </a:pPr>
            <a:r>
              <a:rPr lang="th-TH" sz="4400" b="1" dirty="0">
                <a:solidFill>
                  <a:srgbClr val="FFC000"/>
                </a:solidFill>
                <a:latin typeface="Angsana New" pitchFamily="18" charset="-34"/>
                <a:cs typeface="+mj-cs"/>
              </a:rPr>
              <a:t>กล้าทำ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ngsana New" pitchFamily="18" charset="-34"/>
              <a:cs typeface="+mj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FBE348-E83A-46ED-B9A4-CECFF605C233}"/>
              </a:ext>
            </a:extLst>
          </p:cNvPr>
          <p:cNvSpPr txBox="1"/>
          <p:nvPr/>
        </p:nvSpPr>
        <p:spPr>
          <a:xfrm>
            <a:off x="7584716" y="-14589"/>
            <a:ext cx="4915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4 </a:t>
            </a: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กล้า นักศึกษาแม่โจ้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82F9D7-9698-4047-B245-347398B74B12}"/>
              </a:ext>
            </a:extLst>
          </p:cNvPr>
          <p:cNvSpPr txBox="1"/>
          <p:nvPr/>
        </p:nvSpPr>
        <p:spPr>
          <a:xfrm>
            <a:off x="146291" y="1030342"/>
            <a:ext cx="273995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องค์การนักศึกษา </a:t>
            </a:r>
          </a:p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สภานักศึกษา </a:t>
            </a:r>
          </a:p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สโมสรนักศึกษา</a:t>
            </a:r>
          </a:p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ชมรมนักศึกษา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410593-D3B2-4744-A237-E52E1BD1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9" y="3618883"/>
            <a:ext cx="1641977" cy="1641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D22BB0-0AFF-4174-B0A3-087DE078F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05" y="5247776"/>
            <a:ext cx="1587738" cy="15877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1DCF9F-88B7-4195-94E8-BE44D68F1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07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28906C-3F22-4C41-8DCE-34554F40B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667FD8B1-A240-4DFF-980C-7C9574161AB4}"/>
              </a:ext>
            </a:extLst>
          </p:cNvPr>
          <p:cNvSpPr txBox="1">
            <a:spLocks/>
          </p:cNvSpPr>
          <p:nvPr/>
        </p:nvSpPr>
        <p:spPr>
          <a:xfrm>
            <a:off x="3642238" y="445861"/>
            <a:ext cx="8435279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rgbClr val="008080"/>
                </a:solidFill>
                <a:latin typeface="TH SarabunPSK" panose="020B0500040200020003" pitchFamily="34" charset="-34"/>
              </a:rPr>
              <a:t>2.</a:t>
            </a:r>
            <a:r>
              <a:rPr lang="th-TH" b="1" dirty="0">
                <a:solidFill>
                  <a:srgbClr val="008080"/>
                </a:solidFill>
                <a:latin typeface="TH SarabunPSK" panose="020B0500040200020003" pitchFamily="34" charset="-34"/>
              </a:rPr>
              <a:t> แผนกิจกรรมพัฒนานักศึกษา</a:t>
            </a:r>
            <a:endParaRPr lang="en-US" dirty="0">
              <a:solidFill>
                <a:srgbClr val="008080"/>
              </a:solidFill>
              <a:latin typeface="TH SarabunPSK" panose="020B0500040200020003" pitchFamily="34" charset="-34"/>
            </a:endParaRPr>
          </a:p>
        </p:txBody>
      </p:sp>
      <p:sp>
        <p:nvSpPr>
          <p:cNvPr id="9" name="ตัวแทนเนื้อหา 2">
            <a:extLst>
              <a:ext uri="{FF2B5EF4-FFF2-40B4-BE49-F238E27FC236}">
                <a16:creationId xmlns:a16="http://schemas.microsoft.com/office/drawing/2014/main" id="{2E92AAF3-8BE7-413B-B460-A196CEEE8604}"/>
              </a:ext>
            </a:extLst>
          </p:cNvPr>
          <p:cNvSpPr txBox="1">
            <a:spLocks/>
          </p:cNvSpPr>
          <p:nvPr/>
        </p:nvSpPr>
        <p:spPr>
          <a:xfrm>
            <a:off x="1063844" y="2083516"/>
            <a:ext cx="10443097" cy="4247754"/>
          </a:xfrm>
          <a:prstGeom prst="rect">
            <a:avLst/>
          </a:prstGeom>
          <a:ln w="28575">
            <a:solidFill>
              <a:srgbClr val="00808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เพื่อจัดกิจกรรมนักศึกษาที่นอกเหนือจากสาระวิชา เพื่อการดำรงชีวิตในศตวรรษที่ 21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เพื่อกำหนดกิจกรรมนักศึกษาให้สอดคล้องกับ 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TQF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5 ด้าน ตามเป้าหมายผลลัพธ์ 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PLO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ที่เกี่ยวข้องในสัดส่วนที่เหมาะสม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สนับสนุนการเรียนรู้ของนักศึกษาให้มีคุณสมบัติที่พึงประสงค์ตามผลการเรียนรู้และศักยภาพทางอาชีพ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เพื่อสนับสนุนการสร้างผู้ประกอบการใหม่ (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New Startups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)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 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สัดส่วนของ</a:t>
            </a:r>
            <a:r>
              <a:rPr lang="th-TH" sz="3200" b="1" dirty="0" err="1">
                <a:latin typeface="TH SarabunPSK" panose="020B0500040200020003" pitchFamily="34" charset="-34"/>
                <a:cs typeface="+mj-cs"/>
              </a:rPr>
              <a:t>จํานวน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นักศึกษาหรือบัณฑิตที่เป็นผู้ประกอบการ (จบการศึกษาไม่เกิน 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5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ปี) ที่เกิดจากกระบวนการพัฒนาผู้ประกอบการและส่งเสริมการสร้างนวัตกรรมของสถาบันอุดมศึกษา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endParaRPr lang="en-US" sz="3200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E3626ED1-C524-4E7C-BCE9-4CA28F1EA38E}"/>
              </a:ext>
            </a:extLst>
          </p:cNvPr>
          <p:cNvSpPr txBox="1">
            <a:spLocks/>
          </p:cNvSpPr>
          <p:nvPr/>
        </p:nvSpPr>
        <p:spPr>
          <a:xfrm>
            <a:off x="2224386" y="1264689"/>
            <a:ext cx="8596668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8080"/>
                </a:solidFill>
                <a:latin typeface="TH SarabunPSK" panose="020B0500040200020003" pitchFamily="34" charset="-34"/>
              </a:rPr>
              <a:t>2.1 </a:t>
            </a:r>
            <a:r>
              <a:rPr lang="th-TH" b="1" dirty="0">
                <a:solidFill>
                  <a:srgbClr val="008080"/>
                </a:solidFill>
                <a:latin typeface="TH SarabunPSK" panose="020B0500040200020003" pitchFamily="34" charset="-34"/>
              </a:rPr>
              <a:t>วัตถุประสงค์ของแผน</a:t>
            </a:r>
            <a:endParaRPr lang="en-US" dirty="0">
              <a:solidFill>
                <a:srgbClr val="008080"/>
              </a:solidFill>
              <a:latin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6390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2548</Words>
  <Application>Microsoft Office PowerPoint</Application>
  <PresentationFormat>แบบจอกว้าง</PresentationFormat>
  <Paragraphs>469</Paragraphs>
  <Slides>40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24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40</vt:i4>
      </vt:variant>
    </vt:vector>
  </HeadingPairs>
  <TitlesOfParts>
    <vt:vector size="66" baseType="lpstr">
      <vt:lpstr>Microsoft JhengHei Light</vt:lpstr>
      <vt:lpstr>Microsoft JhengHei UI Light</vt:lpstr>
      <vt:lpstr>游ゴシック</vt:lpstr>
      <vt:lpstr>.VnArial Narrow</vt:lpstr>
      <vt:lpstr>Adobe Ming Std L</vt:lpstr>
      <vt:lpstr>Agency FB</vt:lpstr>
      <vt:lpstr>Angsana New</vt:lpstr>
      <vt:lpstr>AR BLANCA</vt:lpstr>
      <vt:lpstr>Arabic Transparent</vt:lpstr>
      <vt:lpstr>Arial</vt:lpstr>
      <vt:lpstr>Arial Rounded MT Bold</vt:lpstr>
      <vt:lpstr>Bodoni MT Poster Compressed</vt:lpstr>
      <vt:lpstr>Calibri</vt:lpstr>
      <vt:lpstr>Calibri Light</vt:lpstr>
      <vt:lpstr>Comic Sans MS</vt:lpstr>
      <vt:lpstr>Cordia New</vt:lpstr>
      <vt:lpstr>FreesiaUPC</vt:lpstr>
      <vt:lpstr>新細明體</vt:lpstr>
      <vt:lpstr>Segoe UI Historic</vt:lpstr>
      <vt:lpstr>TH Niramit AS</vt:lpstr>
      <vt:lpstr>TH SarabunPSK</vt:lpstr>
      <vt:lpstr>Times New Roman</vt:lpstr>
      <vt:lpstr>trueTextB</vt:lpstr>
      <vt:lpstr>Wingdings 2</vt:lpstr>
      <vt:lpstr>1_Office Theme</vt:lpstr>
      <vt:lpstr>10_Office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 Hồ Thanh</dc:creator>
  <cp:keywords>TemplateBackground.com</cp:keywords>
  <cp:lastModifiedBy>Windows User</cp:lastModifiedBy>
  <cp:revision>347</cp:revision>
  <dcterms:created xsi:type="dcterms:W3CDTF">2017-03-29T00:13:55Z</dcterms:created>
  <dcterms:modified xsi:type="dcterms:W3CDTF">2021-09-27T01:38:13Z</dcterms:modified>
</cp:coreProperties>
</file>